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omments/modernComment_A18_4F0FD4D3.xml" ContentType="application/vnd.ms-powerpoint.comments+xml"/>
  <Override PartName="/ppt/comments/modernComment_A1B_DEDF8548.xml" ContentType="application/vnd.ms-powerpoint.comments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sldIdLst>
    <p:sldId id="2584" r:id="rId5"/>
    <p:sldId id="2587" r:id="rId6"/>
    <p:sldId id="2586" r:id="rId7"/>
    <p:sldId id="2565" r:id="rId8"/>
    <p:sldId id="2568" r:id="rId9"/>
    <p:sldId id="2569" r:id="rId10"/>
    <p:sldId id="2582" r:id="rId11"/>
    <p:sldId id="2570" r:id="rId12"/>
    <p:sldId id="2572" r:id="rId13"/>
    <p:sldId id="2571" r:id="rId14"/>
    <p:sldId id="2573" r:id="rId15"/>
    <p:sldId id="2574" r:id="rId16"/>
    <p:sldId id="2575" r:id="rId17"/>
    <p:sldId id="2576" r:id="rId18"/>
    <p:sldId id="2577" r:id="rId19"/>
    <p:sldId id="2578" r:id="rId20"/>
    <p:sldId id="2579" r:id="rId21"/>
    <p:sldId id="2580" r:id="rId22"/>
    <p:sldId id="2581" r:id="rId23"/>
    <p:sldId id="258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296BF60-EFCE-7B37-02E7-7BC506430398}" name="Simona Grieco" initials="SG" userId="S::simona.grieco@key-stone.it::fd323247-8b9e-48f4-9c78-025414629b3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39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8/10/relationships/authors" Target="authors.xml"/></Relationships>
</file>

<file path=ppt/comments/modernComment_A18_4F0FD4D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6DF4D7E-A6D9-4595-B23A-070E8CB9C73D}" authorId="{3296BF60-EFCE-7B37-02E7-7BC506430398}" created="2024-06-11T14:12:18.465">
    <pc:sldMkLst xmlns:pc="http://schemas.microsoft.com/office/powerpoint/2013/main/command">
      <pc:docMk/>
      <pc:sldMk cId="1326437587" sldId="2584"/>
    </pc:sldMkLst>
    <p188:txBody>
      <a:bodyPr/>
      <a:lstStyle/>
      <a:p>
        <a:r>
          <a:rPr lang="it-IT"/>
          <a:t>In linea generale magari toglierei da questi deck più tecnici le info sulle ricerche, per lasciarli nel documento dedicato alle ricerche di mercato.
ATTENZIONE: l'approccio multiclient è sganciato dalla metodologia, si può fare anche una desk/quali/quanti, a renderla multicliente è la proposizione commerciale...</a:t>
        </a:r>
      </a:p>
    </p188:txBody>
  </p188:cm>
</p188:cmLst>
</file>

<file path=ppt/comments/modernComment_A1B_DEDF854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42CC980-B819-4310-8A62-BF10432EC0E4}" authorId="{3296BF60-EFCE-7B37-02E7-7BC506430398}" created="2024-06-11T16:01:13.724">
    <pc:sldMkLst xmlns:pc="http://schemas.microsoft.com/office/powerpoint/2013/main/command">
      <pc:docMk/>
      <pc:sldMk cId="3739190600" sldId="2587"/>
    </pc:sldMkLst>
    <p188:txBody>
      <a:bodyPr/>
      <a:lstStyle/>
      <a:p>
        <a:r>
          <a:rPr lang="it-IT"/>
          <a:t>In linea generale magari toglierei da questi deck più tecnici le info sulle ricerche, per lasciarli nel documento dedicato alle ricerche di mercato.
ATTENZIONE: 250 persone massimo non è vero, non c’è tetto max.!
al massimo c’è disponibilità economica e riflessione costi/benefici di aumentare il campione.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C65FFF-304D-43F6-9BC3-9DBCF3EE8A16}" type="datetimeFigureOut">
              <a:rPr lang="es-ES" smtClean="0"/>
              <a:t>11/06/2024</a:t>
            </a:fld>
            <a:endParaRPr lang="es-E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s-E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DF658D-6AD3-4A66-B9F2-5419133E3A01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1455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14C3C1-1548-436C-8F0C-05498DBF335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5126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438" y="206824"/>
            <a:ext cx="11679562" cy="640715"/>
          </a:xfrm>
          <a:noFill/>
          <a:ln>
            <a:noFill/>
          </a:ln>
        </p:spPr>
        <p:txBody>
          <a:bodyPr anchor="ctr" anchorCtr="0">
            <a:normAutofit/>
          </a:bodyPr>
          <a:lstStyle>
            <a:lvl1pPr>
              <a:defRPr lang="it-IT" sz="240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Open Sans" panose="020B0606030504020204" pitchFamily="34" charset="0"/>
                <a:cs typeface="Calibri"/>
              </a:defRPr>
            </a:lvl1pPr>
          </a:lstStyle>
          <a:p>
            <a:pPr marL="0" lvl="0"/>
            <a:r>
              <a:rPr lang="it-IT"/>
              <a:t>Fare clic per modificare stile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4724400" y="6438646"/>
            <a:ext cx="2743200" cy="365125"/>
          </a:xfrm>
        </p:spPr>
        <p:txBody>
          <a:bodyPr/>
          <a:lstStyle>
            <a:lvl1pPr algn="ctr">
              <a:defRPr sz="1100"/>
            </a:lvl1pPr>
          </a:lstStyle>
          <a:p>
            <a:fld id="{78E17601-E3CF-FE41-A832-03EB2FBAEFDF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Connettore diritto 12"/>
          <p:cNvCxnSpPr/>
          <p:nvPr userDrawn="1"/>
        </p:nvCxnSpPr>
        <p:spPr>
          <a:xfrm>
            <a:off x="0" y="827978"/>
            <a:ext cx="11684000" cy="0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5193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  <a:endParaRPr lang="en-GB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GB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E8665-1D07-4E3F-A4F2-99E44F63AD4D}" type="datetimeFigureOut">
              <a:rPr lang="en-GB" smtClean="0"/>
              <a:t>11/06/2024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8CDD7-1EBB-4A2F-B7F4-E946773E008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895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A18_4F0FD4D3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A1B_DEDF8548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EAB5CB-B119-427A-B226-3A77E341E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Ricerche di mercato</a:t>
            </a:r>
            <a:endParaRPr lang="es-ES" dirty="0"/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055A9B97-337C-4599-9AC1-A649C6419D7C}"/>
              </a:ext>
            </a:extLst>
          </p:cNvPr>
          <p:cNvSpPr txBox="1"/>
          <p:nvPr/>
        </p:nvSpPr>
        <p:spPr>
          <a:xfrm>
            <a:off x="1056759" y="2341406"/>
            <a:ext cx="47874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it-IT" dirty="0"/>
              <a:t>Le ricerche qualitative servono per </a:t>
            </a:r>
            <a:r>
              <a:rPr lang="it-IT" b="1" dirty="0"/>
              <a:t>descrivere un fenomeno</a:t>
            </a:r>
            <a:r>
              <a:rPr lang="it-IT" dirty="0"/>
              <a:t>, per capire cosa pensa il target intervistato: non danno una misura concreta del mercato in questione, ma lo descrivono. 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3CD48D62-6696-4438-A23C-034C7FFB844C}"/>
              </a:ext>
            </a:extLst>
          </p:cNvPr>
          <p:cNvSpPr txBox="1"/>
          <p:nvPr/>
        </p:nvSpPr>
        <p:spPr>
          <a:xfrm>
            <a:off x="6395547" y="2341406"/>
            <a:ext cx="4787460" cy="43242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it-IT" dirty="0"/>
              <a:t>Le ricerche quantitative servono per </a:t>
            </a:r>
            <a:r>
              <a:rPr lang="it-IT" b="1" dirty="0"/>
              <a:t>comprendere quanto vale quel tipo di mercato</a:t>
            </a:r>
            <a:r>
              <a:rPr lang="it-IT" dirty="0"/>
              <a:t>, quanto potrebbe fatturare l’azienda vendendo tutti i prodotti di quello specifico settore (il </a:t>
            </a:r>
            <a:r>
              <a:rPr lang="it-IT" b="1" dirty="0"/>
              <a:t>mercato</a:t>
            </a:r>
            <a:r>
              <a:rPr lang="it-IT" dirty="0"/>
              <a:t> viene </a:t>
            </a:r>
            <a:r>
              <a:rPr lang="it-IT" b="1" dirty="0"/>
              <a:t>suddiviso in segmenti omogenei</a:t>
            </a:r>
            <a:r>
              <a:rPr lang="it-IT" dirty="0"/>
              <a:t>, dunque bisogna capire quanto vale lo specifico segmento) e soprattutto per dirigere la forza commerciale dell’azienda. </a:t>
            </a:r>
          </a:p>
          <a:p>
            <a:pPr>
              <a:spcAft>
                <a:spcPts val="600"/>
              </a:spcAft>
            </a:pPr>
            <a:r>
              <a:rPr lang="it-IT" dirty="0"/>
              <a:t>Si tratta di un </a:t>
            </a:r>
            <a:r>
              <a:rPr lang="it-IT" b="1" dirty="0"/>
              <a:t>approccio multi-client</a:t>
            </a:r>
            <a:r>
              <a:rPr lang="it-IT" dirty="0"/>
              <a:t>, cioè che può essere svolto contemporaneamente per diversi clienti, adattandolo alle singole richieste di tutti i committenti. Il contrario dell’approccio multi-client è l’approccio </a:t>
            </a:r>
            <a:r>
              <a:rPr lang="it-IT" b="1" dirty="0"/>
              <a:t>ad-hoc</a:t>
            </a:r>
            <a:r>
              <a:rPr lang="it-IT" dirty="0"/>
              <a:t>, ovvero ricerca svolta esclusivamente per un unico committente che paga il progetto. 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A26CC191-C1EF-4C39-8E3D-9CF7297EEE59}"/>
              </a:ext>
            </a:extLst>
          </p:cNvPr>
          <p:cNvSpPr txBox="1"/>
          <p:nvPr/>
        </p:nvSpPr>
        <p:spPr>
          <a:xfrm>
            <a:off x="6711316" y="1790743"/>
            <a:ext cx="380152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sz="2000" b="1" i="1" dirty="0">
                <a:solidFill>
                  <a:prstClr val="black"/>
                </a:solidFill>
                <a:latin typeface="Calibri"/>
              </a:rPr>
              <a:t>RICERCHE QUANTITATIVE</a:t>
            </a: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E3B1A1A0-EC0E-414F-AA82-52A3B58DC464}"/>
              </a:ext>
            </a:extLst>
          </p:cNvPr>
          <p:cNvSpPr txBox="1"/>
          <p:nvPr/>
        </p:nvSpPr>
        <p:spPr>
          <a:xfrm>
            <a:off x="1549725" y="1790743"/>
            <a:ext cx="380152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sz="2000" b="1" i="1" dirty="0">
                <a:solidFill>
                  <a:prstClr val="black"/>
                </a:solidFill>
                <a:latin typeface="Calibri"/>
              </a:rPr>
              <a:t>RICERCHE QUALITATIVE</a:t>
            </a:r>
          </a:p>
        </p:txBody>
      </p:sp>
    </p:spTree>
    <p:extLst>
      <p:ext uri="{BB962C8B-B14F-4D97-AF65-F5344CB8AC3E}">
        <p14:creationId xmlns:p14="http://schemas.microsoft.com/office/powerpoint/2010/main" val="132643758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28EA6-B178-4E78-8BC7-F9645614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Prodotti per la clinica – CEMENTI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1556CDD-58A0-4DA5-BAFA-0F1C0610A35C}"/>
              </a:ext>
            </a:extLst>
          </p:cNvPr>
          <p:cNvSpPr txBox="1"/>
          <p:nvPr/>
        </p:nvSpPr>
        <p:spPr>
          <a:xfrm>
            <a:off x="123987" y="2458835"/>
            <a:ext cx="10643461" cy="1940330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tabLst>
                <a:tab pos="1995170" algn="l"/>
              </a:tabLst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cementi sono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simili ai compositi (sempre venduti in siringa), ma mentre la conservativa ottura le carie, i cementi servono per incollare qualcosa, o per intarsi dentali.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tabLst>
                <a:tab pos="1995170" algn="l"/>
              </a:tabLst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Nell’implantologia, il dente può essere avvitato o cementato. Il termine </a:t>
            </a:r>
            <a:r>
              <a:rPr lang="it-IT" b="1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abutment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odontoiatria identifica la componente staccata ed emergente dalla gengiva, di un impianto </a:t>
            </a:r>
            <a:r>
              <a:rPr lang="it-IT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endo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-osseo. L'</a:t>
            </a:r>
            <a:r>
              <a:rPr lang="it-IT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abutment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è il sostegno della sovrastruttura che replica con un manufatto il dente naturale, ad esempio la corona di un elemento singolo.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01612DD-5416-4E14-BAE0-22C4E405F355}"/>
              </a:ext>
            </a:extLst>
          </p:cNvPr>
          <p:cNvSpPr txBox="1"/>
          <p:nvPr/>
        </p:nvSpPr>
        <p:spPr>
          <a:xfrm>
            <a:off x="8302787" y="360390"/>
            <a:ext cx="3381213" cy="9742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36000" tIns="36000" rIns="36000" bIns="36000" anchor="ctr" anchorCtr="0">
            <a:spAutoFit/>
          </a:bodyPr>
          <a:lstStyle/>
          <a:p>
            <a:pPr indent="93663"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Valore del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mercato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18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mln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€</a:t>
            </a:r>
          </a:p>
        </p:txBody>
      </p:sp>
    </p:spTree>
    <p:extLst>
      <p:ext uri="{BB962C8B-B14F-4D97-AF65-F5344CB8AC3E}">
        <p14:creationId xmlns:p14="http://schemas.microsoft.com/office/powerpoint/2010/main" val="2313341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28EA6-B178-4E78-8BC7-F9645614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Prodotti per la clinica – TEMPORARY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DA43C8D-11CC-4BA8-9070-D491FF968511}"/>
              </a:ext>
            </a:extLst>
          </p:cNvPr>
          <p:cNvSpPr txBox="1"/>
          <p:nvPr/>
        </p:nvSpPr>
        <p:spPr>
          <a:xfrm>
            <a:off x="123987" y="3102857"/>
            <a:ext cx="10643461" cy="652285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tabLst>
                <a:tab pos="1995170" algn="l"/>
              </a:tabLs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tratta di tappi in resina provvisori, ad esempio le coroncine che vengono messe sul dente, in attesa della sistemazione definitiva.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A0B7C19-828A-4F0B-8189-995F80D13872}"/>
              </a:ext>
            </a:extLst>
          </p:cNvPr>
          <p:cNvSpPr txBox="1"/>
          <p:nvPr/>
        </p:nvSpPr>
        <p:spPr>
          <a:xfrm>
            <a:off x="8302787" y="360390"/>
            <a:ext cx="3381213" cy="9742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36000" tIns="36000" rIns="36000" bIns="36000" anchor="ctr" anchorCtr="0">
            <a:spAutoFit/>
          </a:bodyPr>
          <a:lstStyle/>
          <a:p>
            <a:pPr indent="93663"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Valore del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mercato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5,8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mln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€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51C0BF7-B1C3-4081-BE47-C6CBD5B5A10A}"/>
              </a:ext>
            </a:extLst>
          </p:cNvPr>
          <p:cNvSpPr txBox="1"/>
          <p:nvPr/>
        </p:nvSpPr>
        <p:spPr>
          <a:xfrm>
            <a:off x="7237709" y="5497663"/>
            <a:ext cx="4446292" cy="1025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36000" tIns="36000" rIns="36000" bIns="36000" anchor="ctr" anchorCtr="0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Es.: 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coppette dentali in resina 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(al cui interno c’è un cemento provvisorio che rientra nella famiglia «cementi»)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689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28EA6-B178-4E78-8BC7-F9645614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Prodotti per la clinica – ENDODONZIA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F09D333-E226-40CE-9F4A-D6E1B8708666}"/>
              </a:ext>
            </a:extLst>
          </p:cNvPr>
          <p:cNvSpPr txBox="1"/>
          <p:nvPr/>
        </p:nvSpPr>
        <p:spPr>
          <a:xfrm>
            <a:off x="123987" y="2323478"/>
            <a:ext cx="10643461" cy="2211045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spAutoFit/>
          </a:bodyPr>
          <a:lstStyle/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tratta di materiali per il trattamento di devitalizzazione, ovvero quando viene eliminata la parte viva (ovvero i nervi del dente) e riempita di </a:t>
            </a:r>
            <a:r>
              <a:rPr lang="it-IT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guttaperca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L’endodonzia vale moltissimo: è un segmento di prodotto molto concentrato.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tabLst>
                <a:tab pos="1995170" algn="l"/>
              </a:tabLs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NB: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l’endodonzia e l’implantologia sono inversamente proporzionali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(andamento asincrono):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 una cresce, l’altra decresce.  </a:t>
            </a:r>
          </a:p>
          <a:p>
            <a:pPr marL="457200">
              <a:lnSpc>
                <a:spcPct val="107000"/>
              </a:lnSpc>
              <a:tabLst>
                <a:tab pos="1995170" algn="l"/>
              </a:tabLst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Questo segmento di mercato è caratterizzato da un’elevata eterogeneità di player: il leader di mercato è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Dentsply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Sirona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0ACAA55-AD00-4A14-A48F-12A1BDCEC98C}"/>
              </a:ext>
            </a:extLst>
          </p:cNvPr>
          <p:cNvSpPr txBox="1"/>
          <p:nvPr/>
        </p:nvSpPr>
        <p:spPr>
          <a:xfrm>
            <a:off x="8302787" y="360390"/>
            <a:ext cx="3381213" cy="9742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36000" tIns="36000" rIns="36000" bIns="36000" anchor="ctr" anchorCtr="0">
            <a:spAutoFit/>
          </a:bodyPr>
          <a:lstStyle/>
          <a:p>
            <a:pPr indent="93663"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Valore del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mercato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42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mln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€</a:t>
            </a:r>
          </a:p>
        </p:txBody>
      </p:sp>
    </p:spTree>
    <p:extLst>
      <p:ext uri="{BB962C8B-B14F-4D97-AF65-F5344CB8AC3E}">
        <p14:creationId xmlns:p14="http://schemas.microsoft.com/office/powerpoint/2010/main" val="513005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28EA6-B178-4E78-8BC7-F9645614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Prodotti per la clinica – BLEACHING/SBIANCAMENTO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41CA8C5-98A2-47CE-92BB-0FBAE9E39141}"/>
              </a:ext>
            </a:extLst>
          </p:cNvPr>
          <p:cNvSpPr txBox="1"/>
          <p:nvPr/>
        </p:nvSpPr>
        <p:spPr>
          <a:xfrm>
            <a:off x="8302787" y="360390"/>
            <a:ext cx="3381213" cy="9742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36000" tIns="36000" rIns="36000" bIns="36000" anchor="ctr" anchorCtr="0">
            <a:spAutoFit/>
          </a:bodyPr>
          <a:lstStyle/>
          <a:p>
            <a:pPr indent="93663"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Valore del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mercato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 8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mln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€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6C08F77-98A6-4803-9190-6C5AF1AD674F}"/>
              </a:ext>
            </a:extLst>
          </p:cNvPr>
          <p:cNvSpPr txBox="1"/>
          <p:nvPr/>
        </p:nvSpPr>
        <p:spPr>
          <a:xfrm>
            <a:off x="123987" y="2619842"/>
            <a:ext cx="10643461" cy="1618319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spAutoFit/>
          </a:bodyPr>
          <a:lstStyle/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tratta di prodotti per lo sbiancamento dei denti. Lo sbiancamento può essere effettuato dal dentista, o in alternativa è possibile acquistare i prodotti dal dentista ed effettuare il trattamento a casa. Si tratta di un segmento di mercato che ha registrato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maggiore crescita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è un mercato che cresce più del PIL.</a:t>
            </a:r>
          </a:p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Tale famiglia di prodotti soddisfa un bisogno estetico e assicura un ritorno di pazienti. Trattandosi di prodotti voluttuari, la domanda si concentra nei mercati prosperi.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097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28EA6-B178-4E78-8BC7-F9645614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Prodotti per la clinica – PRODOTTI PER LA CHIRURGIA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3D8C36F-723D-4A10-BA16-522C53DAEEF9}"/>
              </a:ext>
            </a:extLst>
          </p:cNvPr>
          <p:cNvSpPr txBox="1"/>
          <p:nvPr/>
        </p:nvSpPr>
        <p:spPr>
          <a:xfrm>
            <a:off x="8302787" y="360390"/>
            <a:ext cx="3381213" cy="9742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36000" tIns="36000" rIns="36000" bIns="36000" anchor="ctr" anchorCtr="0">
            <a:spAutoFit/>
          </a:bodyPr>
          <a:lstStyle/>
          <a:p>
            <a:pPr indent="93663"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Valore del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mercato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 14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mln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€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C9C40EF-2E1B-4CE6-8B0F-2EB3A5FF041C}"/>
              </a:ext>
            </a:extLst>
          </p:cNvPr>
          <p:cNvSpPr txBox="1"/>
          <p:nvPr/>
        </p:nvSpPr>
        <p:spPr>
          <a:xfrm>
            <a:off x="123987" y="2916204"/>
            <a:ext cx="10643461" cy="1025593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spAutoFit/>
          </a:bodyPr>
          <a:lstStyle/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prodotti per la chirurgia sono principalmente le suture, ma includono anche gli antibiotici. </a:t>
            </a:r>
            <a:r>
              <a:rPr lang="it-IT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Ethicom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ha il 60% della quota di mercato (suture). </a:t>
            </a:r>
          </a:p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L’implantologia è una parte della chirurgia.</a:t>
            </a:r>
          </a:p>
        </p:txBody>
      </p:sp>
    </p:spTree>
    <p:extLst>
      <p:ext uri="{BB962C8B-B14F-4D97-AF65-F5344CB8AC3E}">
        <p14:creationId xmlns:p14="http://schemas.microsoft.com/office/powerpoint/2010/main" val="2414211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28EA6-B178-4E78-8BC7-F9645614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Prodotti per la clinica – PRODOTTI MONOUSO &amp; DISPOSITIVI DI PROTEZIONE INDIVIDUALE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FB73346-0BED-4F20-9E0B-ED96A66B041B}"/>
              </a:ext>
            </a:extLst>
          </p:cNvPr>
          <p:cNvSpPr txBox="1"/>
          <p:nvPr/>
        </p:nvSpPr>
        <p:spPr>
          <a:xfrm>
            <a:off x="8302787" y="980322"/>
            <a:ext cx="3381213" cy="9742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36000" tIns="36000" rIns="36000" bIns="36000" anchor="ctr" anchorCtr="0">
            <a:spAutoFit/>
          </a:bodyPr>
          <a:lstStyle/>
          <a:p>
            <a:pPr indent="93663"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Valore del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mercato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 54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mln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€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54DBEE2-ACC3-4615-BFB2-1DE4EE65F3AF}"/>
              </a:ext>
            </a:extLst>
          </p:cNvPr>
          <p:cNvSpPr txBox="1"/>
          <p:nvPr/>
        </p:nvSpPr>
        <p:spPr>
          <a:xfrm>
            <a:off x="123987" y="2386499"/>
            <a:ext cx="10643461" cy="2364934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spAutoFit/>
          </a:bodyPr>
          <a:lstStyle/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sz="1800" dirty="0">
                <a:effectLst/>
                <a:latin typeface="Calibri  "/>
                <a:ea typeface="Calibri" panose="020F0502020204030204" pitchFamily="34" charset="0"/>
                <a:cs typeface="Arial" panose="020B0604020202020204" pitchFamily="34" charset="0"/>
              </a:rPr>
              <a:t>Prodotti quali camici, teli, bicchieri, mascherine, guanti, aspira-saliva, cuffiette, etc. </a:t>
            </a:r>
          </a:p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sz="1800" dirty="0">
                <a:effectLst/>
                <a:latin typeface="Calibri  "/>
                <a:ea typeface="Calibri" panose="020F0502020204030204" pitchFamily="34" charset="0"/>
                <a:cs typeface="Arial" panose="020B0604020202020204" pitchFamily="34" charset="0"/>
              </a:rPr>
              <a:t>In questo ambito ci sono molti </a:t>
            </a:r>
            <a:r>
              <a:rPr lang="it-IT" sz="1800" b="1" dirty="0">
                <a:effectLst/>
                <a:latin typeface="Calibri  "/>
                <a:ea typeface="Calibri" panose="020F0502020204030204" pitchFamily="34" charset="0"/>
                <a:cs typeface="Arial" panose="020B0604020202020204" pitchFamily="34" charset="0"/>
              </a:rPr>
              <a:t>private labels </a:t>
            </a:r>
            <a:r>
              <a:rPr lang="it-IT" sz="1800" dirty="0">
                <a:effectLst/>
                <a:latin typeface="Calibri  "/>
                <a:ea typeface="Calibri" panose="020F0502020204030204" pitchFamily="34" charset="0"/>
                <a:cs typeface="Arial" panose="020B0604020202020204" pitchFamily="34" charset="0"/>
              </a:rPr>
              <a:t>(cioè prodotti che hanno il marchio del distributore) perché il valore e la qualità di tali prodotti non è molto rilevante. </a:t>
            </a:r>
          </a:p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sz="1800" dirty="0">
                <a:effectLst/>
                <a:latin typeface="Calibri  "/>
                <a:ea typeface="Calibri" panose="020F0502020204030204" pitchFamily="34" charset="0"/>
                <a:cs typeface="Arial" panose="020B0604020202020204" pitchFamily="34" charset="0"/>
              </a:rPr>
              <a:t>Il </a:t>
            </a:r>
            <a:r>
              <a:rPr lang="it-IT" sz="1800" b="1" dirty="0">
                <a:effectLst/>
                <a:latin typeface="Calibri  "/>
                <a:ea typeface="Calibri" panose="020F0502020204030204" pitchFamily="34" charset="0"/>
                <a:cs typeface="Arial" panose="020B0604020202020204" pitchFamily="34" charset="0"/>
              </a:rPr>
              <a:t>primo marker </a:t>
            </a:r>
            <a:r>
              <a:rPr lang="it-IT" sz="1800" dirty="0">
                <a:effectLst/>
                <a:latin typeface="Calibri  "/>
                <a:ea typeface="Calibri" panose="020F0502020204030204" pitchFamily="34" charset="0"/>
                <a:cs typeface="Arial" panose="020B0604020202020204" pitchFamily="34" charset="0"/>
              </a:rPr>
              <a:t>è rappresentato dagli </a:t>
            </a:r>
            <a:r>
              <a:rPr lang="it-IT" sz="1800" b="1" dirty="0">
                <a:effectLst/>
                <a:latin typeface="Calibri  "/>
                <a:ea typeface="Calibri" panose="020F0502020204030204" pitchFamily="34" charset="0"/>
                <a:cs typeface="Arial" panose="020B0604020202020204" pitchFamily="34" charset="0"/>
              </a:rPr>
              <a:t>aspira-saliva</a:t>
            </a:r>
            <a:r>
              <a:rPr lang="it-IT" sz="1800" dirty="0">
                <a:effectLst/>
                <a:latin typeface="Calibri  "/>
                <a:ea typeface="Calibri" panose="020F0502020204030204" pitchFamily="34" charset="0"/>
                <a:cs typeface="Arial" panose="020B0604020202020204" pitchFamily="34" charset="0"/>
              </a:rPr>
              <a:t>, in quanto il numero di aspira-saliva acquistati da una clinica/dentista ci permette di conoscere il numero di accessi.</a:t>
            </a:r>
          </a:p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sz="1800" dirty="0">
                <a:effectLst/>
                <a:latin typeface="Calibri  "/>
                <a:ea typeface="Calibri" panose="020F0502020204030204" pitchFamily="34" charset="0"/>
                <a:cs typeface="Arial" panose="020B0604020202020204" pitchFamily="34" charset="0"/>
              </a:rPr>
              <a:t>Il secondo marker sono i guanti, in quanto viene usata una coppia di guanti per ogni paziente (anche se in realtà bisogna contare anche quelli utilizzati dall’assistente).</a:t>
            </a:r>
          </a:p>
        </p:txBody>
      </p:sp>
    </p:spTree>
    <p:extLst>
      <p:ext uri="{BB962C8B-B14F-4D97-AF65-F5344CB8AC3E}">
        <p14:creationId xmlns:p14="http://schemas.microsoft.com/office/powerpoint/2010/main" val="27388652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28EA6-B178-4E78-8BC7-F9645614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Prodotti per la clinica – FRESE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4363D37-1624-41AB-86BD-8086343884E1}"/>
              </a:ext>
            </a:extLst>
          </p:cNvPr>
          <p:cNvSpPr txBox="1"/>
          <p:nvPr/>
        </p:nvSpPr>
        <p:spPr>
          <a:xfrm>
            <a:off x="8302787" y="360390"/>
            <a:ext cx="3381213" cy="9742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36000" tIns="36000" rIns="36000" bIns="36000" anchor="ctr" anchorCtr="0">
            <a:spAutoFit/>
          </a:bodyPr>
          <a:lstStyle/>
          <a:p>
            <a:pPr indent="93663"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Valore del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mercato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 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mln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€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FE30034-81C1-4273-8A62-12F2EDED2588}"/>
              </a:ext>
            </a:extLst>
          </p:cNvPr>
          <p:cNvSpPr txBox="1"/>
          <p:nvPr/>
        </p:nvSpPr>
        <p:spPr>
          <a:xfrm>
            <a:off x="123987" y="3251040"/>
            <a:ext cx="10643461" cy="355922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spAutoFit/>
          </a:bodyPr>
          <a:lstStyle/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Punte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del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trapano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(per bucare o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limare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636000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28EA6-B178-4E78-8BC7-F9645614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Prodotti per la clinica – IGIENE E DISINFEZIONE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B3DC239-31D9-4DAC-8C4A-CF7C1B2ABAD1}"/>
              </a:ext>
            </a:extLst>
          </p:cNvPr>
          <p:cNvSpPr txBox="1"/>
          <p:nvPr/>
        </p:nvSpPr>
        <p:spPr>
          <a:xfrm>
            <a:off x="8302787" y="360390"/>
            <a:ext cx="3381213" cy="9742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36000" tIns="36000" rIns="36000" bIns="36000" anchor="ctr" anchorCtr="0">
            <a:spAutoFit/>
          </a:bodyPr>
          <a:lstStyle/>
          <a:p>
            <a:pPr indent="93663"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Valore del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mercato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25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mln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€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762DD36-1D47-4C15-8BC2-98AB7202DADA}"/>
              </a:ext>
            </a:extLst>
          </p:cNvPr>
          <p:cNvSpPr txBox="1"/>
          <p:nvPr/>
        </p:nvSpPr>
        <p:spPr>
          <a:xfrm>
            <a:off x="123987" y="3102858"/>
            <a:ext cx="10643461" cy="652285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spAutoFit/>
          </a:bodyPr>
          <a:lstStyle/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Prodotti per la pulizia dello studio, dello strumentario, sistemi di aspirazione, test per misurare la sterilizzazione.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0942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28EA6-B178-4E78-8BC7-F9645614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Prodotti per la clinica – STRUMENTI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FD8ACEF-3B39-4637-A269-1AE1A3374889}"/>
              </a:ext>
            </a:extLst>
          </p:cNvPr>
          <p:cNvSpPr txBox="1"/>
          <p:nvPr/>
        </p:nvSpPr>
        <p:spPr>
          <a:xfrm>
            <a:off x="8302787" y="360390"/>
            <a:ext cx="3381213" cy="9742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36000" tIns="36000" rIns="36000" bIns="36000" anchor="ctr" anchorCtr="0">
            <a:spAutoFit/>
          </a:bodyPr>
          <a:lstStyle/>
          <a:p>
            <a:pPr indent="93663"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Valore del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mercato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20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mln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€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83156B4-1492-4C52-AA12-57F88C6EA223}"/>
              </a:ext>
            </a:extLst>
          </p:cNvPr>
          <p:cNvSpPr txBox="1"/>
          <p:nvPr/>
        </p:nvSpPr>
        <p:spPr>
          <a:xfrm>
            <a:off x="123987" y="3251039"/>
            <a:ext cx="10643461" cy="355922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spAutoFit/>
          </a:bodyPr>
          <a:lstStyle/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Sono beni semi-durevoli, quali curette, pinza, etc.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0112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28EA6-B178-4E78-8BC7-F9645614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Prodotti per la clinica – PRODOTTI RADIOLOGICI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E9A854E-E0AA-4ABB-B1BB-464EE415DCEE}"/>
              </a:ext>
            </a:extLst>
          </p:cNvPr>
          <p:cNvSpPr txBox="1"/>
          <p:nvPr/>
        </p:nvSpPr>
        <p:spPr>
          <a:xfrm>
            <a:off x="8302787" y="360390"/>
            <a:ext cx="3381213" cy="9742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36000" tIns="36000" rIns="36000" bIns="36000" anchor="ctr" anchorCtr="0">
            <a:spAutoFit/>
          </a:bodyPr>
          <a:lstStyle/>
          <a:p>
            <a:pPr indent="93663"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Valore del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mercato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 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4,4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mln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€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FC615D0-E2C5-4E14-9B89-9096C0820DDB}"/>
              </a:ext>
            </a:extLst>
          </p:cNvPr>
          <p:cNvSpPr txBox="1"/>
          <p:nvPr/>
        </p:nvSpPr>
        <p:spPr>
          <a:xfrm>
            <a:off x="123987" y="3102858"/>
            <a:ext cx="10643461" cy="652285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spAutoFit/>
          </a:bodyPr>
          <a:lstStyle/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Prodotti per la radiografia: guaina per morsetti, pellicola. Una delle maggiori aziende era la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KODAK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che successivamente è diventata la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CARESTREAM HEALTHCARE.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848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EAB5CB-B119-427A-B226-3A77E341E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Ricerche di mercato</a:t>
            </a:r>
            <a:endParaRPr lang="es-ES" dirty="0"/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055A9B97-337C-4599-9AC1-A649C6419D7C}"/>
              </a:ext>
            </a:extLst>
          </p:cNvPr>
          <p:cNvSpPr txBox="1"/>
          <p:nvPr/>
        </p:nvSpPr>
        <p:spPr>
          <a:xfrm>
            <a:off x="508000" y="1844101"/>
            <a:ext cx="6417853" cy="43550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it-IT" dirty="0"/>
              <a:t>Le ricerche su larga scala coinvolgono 200/250 persone al massimo e possono essere di diversi tipi:</a:t>
            </a:r>
          </a:p>
          <a:p>
            <a:pPr>
              <a:spcAft>
                <a:spcPts val="600"/>
              </a:spcAft>
            </a:pPr>
            <a:r>
              <a:rPr lang="it-IT" dirty="0"/>
              <a:t>1.	</a:t>
            </a:r>
            <a:r>
              <a:rPr lang="it-IT" b="1" dirty="0">
                <a:solidFill>
                  <a:srgbClr val="FF0000"/>
                </a:solidFill>
              </a:rPr>
              <a:t>CATI</a:t>
            </a:r>
            <a:r>
              <a:rPr lang="it-IT" dirty="0"/>
              <a:t> (Computer-</a:t>
            </a:r>
            <a:r>
              <a:rPr lang="it-IT" dirty="0" err="1"/>
              <a:t>Assisted</a:t>
            </a:r>
            <a:r>
              <a:rPr lang="it-IT" dirty="0"/>
              <a:t> Telephone </a:t>
            </a:r>
            <a:r>
              <a:rPr lang="it-IT" dirty="0" err="1"/>
              <a:t>Interviewing</a:t>
            </a:r>
            <a:r>
              <a:rPr lang="it-IT" dirty="0"/>
              <a:t>) – interviste condotte telefonicamente</a:t>
            </a:r>
          </a:p>
          <a:p>
            <a:pPr>
              <a:spcAft>
                <a:spcPts val="600"/>
              </a:spcAft>
            </a:pPr>
            <a:r>
              <a:rPr lang="it-IT" dirty="0"/>
              <a:t>2.	</a:t>
            </a:r>
            <a:r>
              <a:rPr lang="it-IT" b="1" dirty="0">
                <a:solidFill>
                  <a:srgbClr val="FF0000"/>
                </a:solidFill>
              </a:rPr>
              <a:t>CAWI</a:t>
            </a:r>
            <a:r>
              <a:rPr lang="it-IT" dirty="0"/>
              <a:t> (Computer </a:t>
            </a:r>
            <a:r>
              <a:rPr lang="it-IT" dirty="0" err="1"/>
              <a:t>Assisted</a:t>
            </a:r>
            <a:r>
              <a:rPr lang="it-IT" dirty="0"/>
              <a:t> Web </a:t>
            </a:r>
            <a:r>
              <a:rPr lang="it-IT" dirty="0" err="1"/>
              <a:t>Interviewing</a:t>
            </a:r>
            <a:r>
              <a:rPr lang="it-IT" dirty="0"/>
              <a:t>) – interviste condotte via web</a:t>
            </a:r>
          </a:p>
          <a:p>
            <a:pPr>
              <a:spcAft>
                <a:spcPts val="600"/>
              </a:spcAft>
            </a:pPr>
            <a:r>
              <a:rPr lang="it-IT" dirty="0"/>
              <a:t>3.	</a:t>
            </a:r>
            <a:r>
              <a:rPr lang="it-IT" b="1" dirty="0">
                <a:solidFill>
                  <a:srgbClr val="FF0000"/>
                </a:solidFill>
              </a:rPr>
              <a:t>CAPI</a:t>
            </a:r>
            <a:r>
              <a:rPr lang="it-IT" dirty="0"/>
              <a:t> (Computer </a:t>
            </a:r>
            <a:r>
              <a:rPr lang="it-IT" dirty="0" err="1"/>
              <a:t>Assisted</a:t>
            </a:r>
            <a:r>
              <a:rPr lang="it-IT" dirty="0"/>
              <a:t> Personal </a:t>
            </a:r>
            <a:r>
              <a:rPr lang="it-IT" dirty="0" err="1"/>
              <a:t>Interviewing</a:t>
            </a:r>
            <a:r>
              <a:rPr lang="it-IT" dirty="0"/>
              <a:t>) – intervista condotta personalmente da un intervistatore che incontra fisicamente gli intervistati</a:t>
            </a:r>
          </a:p>
          <a:p>
            <a:pPr>
              <a:spcAft>
                <a:spcPts val="600"/>
              </a:spcAft>
            </a:pPr>
            <a:r>
              <a:rPr lang="it-IT" dirty="0"/>
              <a:t>[</a:t>
            </a:r>
            <a:r>
              <a:rPr lang="it-IT" dirty="0" err="1"/>
              <a:t>Redemption</a:t>
            </a:r>
            <a:r>
              <a:rPr lang="it-IT" dirty="0"/>
              <a:t>: n. di persone che accettano di essere intervistate]</a:t>
            </a:r>
          </a:p>
          <a:p>
            <a:pPr>
              <a:spcAft>
                <a:spcPts val="1200"/>
              </a:spcAft>
            </a:pPr>
            <a:r>
              <a:rPr lang="it-IT" dirty="0"/>
              <a:t>4.	</a:t>
            </a:r>
            <a:r>
              <a:rPr lang="it-IT" b="1" dirty="0">
                <a:solidFill>
                  <a:srgbClr val="FF0000"/>
                </a:solidFill>
              </a:rPr>
              <a:t>MYSTERY CLIENT </a:t>
            </a:r>
            <a:r>
              <a:rPr lang="it-IT" dirty="0"/>
              <a:t>– ricerca condotta da un osservatore in incognito, molto utile per verificare la soddisfazione del cliente, soprattutto nelle grandi catene (es. McDonald’s) e molto utile per i competitors.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F6ABF90-036E-49D4-B103-CEBE334108A3}"/>
              </a:ext>
            </a:extLst>
          </p:cNvPr>
          <p:cNvSpPr txBox="1"/>
          <p:nvPr/>
        </p:nvSpPr>
        <p:spPr>
          <a:xfrm>
            <a:off x="8133347" y="2413337"/>
            <a:ext cx="355065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it-IT" dirty="0"/>
              <a:t>Le ricerche condotte tramite focus group prendono in esame un </a:t>
            </a:r>
            <a:r>
              <a:rPr lang="it-IT" b="1" dirty="0"/>
              <a:t>campione molto più ristretto</a:t>
            </a:r>
            <a:r>
              <a:rPr lang="it-IT" dirty="0"/>
              <a:t>, composto da massimo 8 persone, e prevedono la presenza di uno </a:t>
            </a:r>
            <a:r>
              <a:rPr lang="it-IT" b="1" dirty="0"/>
              <a:t>psicologo</a:t>
            </a:r>
            <a:r>
              <a:rPr lang="it-IT" dirty="0"/>
              <a:t> che ha lo scopo di far emergere le idee degli intervistati, ovvero gli item, per comprendere se influiscono sulla scelta d’acquisto.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F954851-D3E0-46F8-9179-0940BE41B28D}"/>
              </a:ext>
            </a:extLst>
          </p:cNvPr>
          <p:cNvSpPr txBox="1"/>
          <p:nvPr/>
        </p:nvSpPr>
        <p:spPr>
          <a:xfrm>
            <a:off x="1816162" y="1230328"/>
            <a:ext cx="380152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sz="2000" b="1" i="1" dirty="0">
                <a:solidFill>
                  <a:prstClr val="black"/>
                </a:solidFill>
                <a:latin typeface="Calibri"/>
              </a:rPr>
              <a:t>CONDUZIONE SU LARGA SCALA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8206592-5880-47DA-AC05-C6ECD78EA616}"/>
              </a:ext>
            </a:extLst>
          </p:cNvPr>
          <p:cNvSpPr txBox="1"/>
          <p:nvPr/>
        </p:nvSpPr>
        <p:spPr>
          <a:xfrm>
            <a:off x="8032474" y="1309797"/>
            <a:ext cx="3373459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sz="2000" b="1" i="1" dirty="0">
                <a:solidFill>
                  <a:prstClr val="black"/>
                </a:solidFill>
                <a:latin typeface="Calibri"/>
              </a:rPr>
              <a:t>CONDUZIONE TRAMITE FOCUS GROUP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241670F-F21D-46AE-88B7-6917DB0635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2919" y="5586743"/>
            <a:ext cx="3400900" cy="1000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19060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28EA6-B178-4E78-8BC7-F9645614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Prodotti per la clinica – PROFILASSI E ORALCARE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E9A854E-E0AA-4ABB-B1BB-464EE415DCEE}"/>
              </a:ext>
            </a:extLst>
          </p:cNvPr>
          <p:cNvSpPr txBox="1"/>
          <p:nvPr/>
        </p:nvSpPr>
        <p:spPr>
          <a:xfrm>
            <a:off x="8302787" y="360390"/>
            <a:ext cx="3381213" cy="9742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36000" tIns="36000" rIns="36000" bIns="36000" anchor="ctr" anchorCtr="0">
            <a:spAutoFit/>
          </a:bodyPr>
          <a:lstStyle/>
          <a:p>
            <a:pPr indent="93663"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Valore del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mercato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 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mln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€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FC615D0-E2C5-4E14-9B89-9096C0820DDB}"/>
              </a:ext>
            </a:extLst>
          </p:cNvPr>
          <p:cNvSpPr txBox="1"/>
          <p:nvPr/>
        </p:nvSpPr>
        <p:spPr>
          <a:xfrm>
            <a:off x="123987" y="3251039"/>
            <a:ext cx="10643461" cy="355922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spAutoFit/>
          </a:bodyPr>
          <a:lstStyle/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Collutori, scovolini, dentifrici (ma solo quando vengono venduti o regalati dal dentista).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899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EAB5CB-B119-427A-B226-3A77E341E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Supply chain del mercato dentale</a:t>
            </a:r>
            <a:endParaRPr lang="es-ES" dirty="0"/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DB049EF9-CA9A-4961-8469-994D6781678C}"/>
              </a:ext>
            </a:extLst>
          </p:cNvPr>
          <p:cNvGrpSpPr/>
          <p:nvPr/>
        </p:nvGrpSpPr>
        <p:grpSpPr>
          <a:xfrm>
            <a:off x="222793" y="1538505"/>
            <a:ext cx="3801527" cy="2614342"/>
            <a:chOff x="3943455" y="2121829"/>
            <a:chExt cx="3801527" cy="2614342"/>
          </a:xfrm>
        </p:grpSpPr>
        <p:grpSp>
          <p:nvGrpSpPr>
            <p:cNvPr id="12" name="Gruppo 11">
              <a:extLst>
                <a:ext uri="{FF2B5EF4-FFF2-40B4-BE49-F238E27FC236}">
                  <a16:creationId xmlns:a16="http://schemas.microsoft.com/office/drawing/2014/main" id="{1D95C7B9-242D-439C-9B9F-6FE1941B7220}"/>
                </a:ext>
              </a:extLst>
            </p:cNvPr>
            <p:cNvGrpSpPr/>
            <p:nvPr/>
          </p:nvGrpSpPr>
          <p:grpSpPr>
            <a:xfrm>
              <a:off x="3943455" y="2121829"/>
              <a:ext cx="3801527" cy="2614342"/>
              <a:chOff x="4195236" y="1754600"/>
              <a:chExt cx="3801527" cy="2614342"/>
            </a:xfrm>
          </p:grpSpPr>
          <p:sp>
            <p:nvSpPr>
              <p:cNvPr id="3" name="CasellaDiTesto 2">
                <a:extLst>
                  <a:ext uri="{FF2B5EF4-FFF2-40B4-BE49-F238E27FC236}">
                    <a16:creationId xmlns:a16="http://schemas.microsoft.com/office/drawing/2014/main" id="{B1C0BD4D-CD39-413D-8568-E244FAB6BE99}"/>
                  </a:ext>
                </a:extLst>
              </p:cNvPr>
              <p:cNvSpPr txBox="1"/>
              <p:nvPr/>
            </p:nvSpPr>
            <p:spPr>
              <a:xfrm>
                <a:off x="4195236" y="1754600"/>
                <a:ext cx="3801527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it-IT" sz="2000" b="1" i="1" dirty="0">
                    <a:solidFill>
                      <a:prstClr val="black"/>
                    </a:solidFill>
                    <a:latin typeface="Calibri"/>
                  </a:rPr>
                  <a:t>FABBRICANTI – PRODUTTORI</a:t>
                </a:r>
              </a:p>
            </p:txBody>
          </p:sp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2CA84492-141F-4701-8971-0C058BD51BC0}"/>
                  </a:ext>
                </a:extLst>
              </p:cNvPr>
              <p:cNvSpPr txBox="1"/>
              <p:nvPr/>
            </p:nvSpPr>
            <p:spPr>
              <a:xfrm>
                <a:off x="4195236" y="2861716"/>
                <a:ext cx="3801527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it-IT" sz="2000" b="1" i="1" dirty="0">
                    <a:solidFill>
                      <a:prstClr val="black"/>
                    </a:solidFill>
                    <a:latin typeface="Calibri"/>
                  </a:rPr>
                  <a:t>DISTRIBUTORI</a:t>
                </a:r>
              </a:p>
            </p:txBody>
          </p:sp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B42B0EB5-3D7B-4582-AB6C-92BC2C77AE87}"/>
                  </a:ext>
                </a:extLst>
              </p:cNvPr>
              <p:cNvSpPr txBox="1"/>
              <p:nvPr/>
            </p:nvSpPr>
            <p:spPr>
              <a:xfrm>
                <a:off x="4195236" y="3968832"/>
                <a:ext cx="3801527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it-IT" sz="2000" b="1" i="1" dirty="0">
                    <a:solidFill>
                      <a:prstClr val="black"/>
                    </a:solidFill>
                    <a:latin typeface="Calibri"/>
                  </a:rPr>
                  <a:t>DENTISTI</a:t>
                </a:r>
              </a:p>
            </p:txBody>
          </p:sp>
          <p:cxnSp>
            <p:nvCxnSpPr>
              <p:cNvPr id="9" name="Connettore 2 8">
                <a:extLst>
                  <a:ext uri="{FF2B5EF4-FFF2-40B4-BE49-F238E27FC236}">
                    <a16:creationId xmlns:a16="http://schemas.microsoft.com/office/drawing/2014/main" id="{06240AC3-334A-4B04-9CC6-C9AFF0AB5443}"/>
                  </a:ext>
                </a:extLst>
              </p:cNvPr>
              <p:cNvCxnSpPr>
                <a:stCxn id="3" idx="2"/>
                <a:endCxn id="6" idx="0"/>
              </p:cNvCxnSpPr>
              <p:nvPr/>
            </p:nvCxnSpPr>
            <p:spPr>
              <a:xfrm>
                <a:off x="6096000" y="2154710"/>
                <a:ext cx="0" cy="707006"/>
              </a:xfrm>
              <a:prstGeom prst="straightConnector1">
                <a:avLst/>
              </a:prstGeom>
              <a:ln>
                <a:solidFill>
                  <a:schemeClr val="accent5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ttore 2 10">
                <a:extLst>
                  <a:ext uri="{FF2B5EF4-FFF2-40B4-BE49-F238E27FC236}">
                    <a16:creationId xmlns:a16="http://schemas.microsoft.com/office/drawing/2014/main" id="{EF731B4F-4A6B-4196-9684-DCBBB1B98DA5}"/>
                  </a:ext>
                </a:extLst>
              </p:cNvPr>
              <p:cNvCxnSpPr>
                <a:stCxn id="6" idx="2"/>
                <a:endCxn id="7" idx="0"/>
              </p:cNvCxnSpPr>
              <p:nvPr/>
            </p:nvCxnSpPr>
            <p:spPr>
              <a:xfrm>
                <a:off x="6096000" y="3261826"/>
                <a:ext cx="0" cy="707006"/>
              </a:xfrm>
              <a:prstGeom prst="straightConnector1">
                <a:avLst/>
              </a:prstGeom>
              <a:ln>
                <a:solidFill>
                  <a:schemeClr val="accent5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CasellaDiTesto 12">
              <a:extLst>
                <a:ext uri="{FF2B5EF4-FFF2-40B4-BE49-F238E27FC236}">
                  <a16:creationId xmlns:a16="http://schemas.microsoft.com/office/drawing/2014/main" id="{0EEFE176-A3B3-4B3B-A85A-43983E2BDA3B}"/>
                </a:ext>
              </a:extLst>
            </p:cNvPr>
            <p:cNvSpPr txBox="1"/>
            <p:nvPr/>
          </p:nvSpPr>
          <p:spPr>
            <a:xfrm>
              <a:off x="6715070" y="2721553"/>
              <a:ext cx="81710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1400" dirty="0">
                  <a:solidFill>
                    <a:prstClr val="black"/>
                  </a:solidFill>
                  <a:latin typeface="Calibri"/>
                </a:rPr>
                <a:t>SELL-IN</a:t>
              </a:r>
            </a:p>
          </p:txBody>
        </p:sp>
        <p:sp>
          <p:nvSpPr>
            <p:cNvPr id="14" name="CasellaDiTesto 13">
              <a:extLst>
                <a:ext uri="{FF2B5EF4-FFF2-40B4-BE49-F238E27FC236}">
                  <a16:creationId xmlns:a16="http://schemas.microsoft.com/office/drawing/2014/main" id="{1D5C3AD7-6419-484D-9F70-3E866FFA8026}"/>
                </a:ext>
              </a:extLst>
            </p:cNvPr>
            <p:cNvSpPr txBox="1"/>
            <p:nvPr/>
          </p:nvSpPr>
          <p:spPr>
            <a:xfrm>
              <a:off x="6715069" y="3828669"/>
              <a:ext cx="102990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1400" dirty="0">
                  <a:solidFill>
                    <a:prstClr val="black"/>
                  </a:solidFill>
                  <a:latin typeface="Calibri"/>
                </a:rPr>
                <a:t>SELL-OUT</a:t>
              </a:r>
            </a:p>
          </p:txBody>
        </p:sp>
      </p:grp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055A9B97-337C-4599-9AC1-A649C6419D7C}"/>
              </a:ext>
            </a:extLst>
          </p:cNvPr>
          <p:cNvSpPr txBox="1"/>
          <p:nvPr/>
        </p:nvSpPr>
        <p:spPr>
          <a:xfrm>
            <a:off x="4572002" y="1017103"/>
            <a:ext cx="7111992" cy="27392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it-IT" dirty="0"/>
              <a:t>Per determinare la quantità di prodotti venduti, è possibile interrogare gli acquirenti, anche se questa soluzione non è sempre possibile. Lo stesso non vale, invece, per i distributori, più semplicemente interrogabili. </a:t>
            </a:r>
          </a:p>
          <a:p>
            <a:pPr>
              <a:spcAft>
                <a:spcPts val="600"/>
              </a:spcAft>
            </a:pPr>
            <a:r>
              <a:rPr lang="it-IT" dirty="0"/>
              <a:t>Le ricerche Keystone vengono condotte interrogando produttori e distributori.</a:t>
            </a:r>
          </a:p>
          <a:p>
            <a:pPr>
              <a:spcAft>
                <a:spcPts val="600"/>
              </a:spcAft>
            </a:pPr>
            <a:r>
              <a:rPr lang="it-IT" dirty="0"/>
              <a:t>In Brasile e in Corea, il mercato dentale è importantissimo perché si dà estrema importanza all’estetica. In Italia e in Germania, invece, sono altri i </a:t>
            </a:r>
            <a:r>
              <a:rPr lang="it-IT" b="1" dirty="0"/>
              <a:t>fattori che influenzano il mercato</a:t>
            </a:r>
            <a:r>
              <a:rPr lang="it-IT" dirty="0"/>
              <a:t>, come ad esempio la grande importanza data alla prevenzione.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7FDC922F-6FFA-42B8-91D4-8BA8B1F1BFBB}"/>
              </a:ext>
            </a:extLst>
          </p:cNvPr>
          <p:cNvSpPr txBox="1"/>
          <p:nvPr/>
        </p:nvSpPr>
        <p:spPr>
          <a:xfrm>
            <a:off x="430922" y="4539496"/>
            <a:ext cx="3801527" cy="640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it-IT" dirty="0"/>
              <a:t>Nel settore dentale, la supply chain cambia da prodotto a prodotto.</a:t>
            </a:r>
          </a:p>
        </p:txBody>
      </p: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503FA3E9-3D5A-4982-BE6A-5EC35CCF37A2}"/>
              </a:ext>
            </a:extLst>
          </p:cNvPr>
          <p:cNvGrpSpPr/>
          <p:nvPr/>
        </p:nvGrpSpPr>
        <p:grpSpPr>
          <a:xfrm>
            <a:off x="5194775" y="3903323"/>
            <a:ext cx="6563544" cy="1307171"/>
            <a:chOff x="2962474" y="1754600"/>
            <a:chExt cx="6563544" cy="1307171"/>
          </a:xfrm>
        </p:grpSpPr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60E8E122-6D85-4882-8A32-6E2A9B1DEF0F}"/>
                </a:ext>
              </a:extLst>
            </p:cNvPr>
            <p:cNvSpPr txBox="1"/>
            <p:nvPr/>
          </p:nvSpPr>
          <p:spPr>
            <a:xfrm>
              <a:off x="4195236" y="1754600"/>
              <a:ext cx="3801527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2000" b="1" i="1" dirty="0">
                  <a:solidFill>
                    <a:prstClr val="black"/>
                  </a:solidFill>
                  <a:latin typeface="Calibri"/>
                </a:rPr>
                <a:t>FABBRICANTI – PRODUTTORI</a:t>
              </a:r>
            </a:p>
          </p:txBody>
        </p:sp>
        <p:sp>
          <p:nvSpPr>
            <p:cNvPr id="23" name="CasellaDiTesto 22">
              <a:extLst>
                <a:ext uri="{FF2B5EF4-FFF2-40B4-BE49-F238E27FC236}">
                  <a16:creationId xmlns:a16="http://schemas.microsoft.com/office/drawing/2014/main" id="{B310EB42-18EF-4D0B-8C29-A3A5BA20DA32}"/>
                </a:ext>
              </a:extLst>
            </p:cNvPr>
            <p:cNvSpPr txBox="1"/>
            <p:nvPr/>
          </p:nvSpPr>
          <p:spPr>
            <a:xfrm>
              <a:off x="2962474" y="2661661"/>
              <a:ext cx="3801527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2000" b="1" i="1" dirty="0">
                  <a:solidFill>
                    <a:prstClr val="black"/>
                  </a:solidFill>
                  <a:latin typeface="Calibri"/>
                </a:rPr>
                <a:t>SERVIZI OFFERTI</a:t>
              </a:r>
            </a:p>
          </p:txBody>
        </p:sp>
        <p:sp>
          <p:nvSpPr>
            <p:cNvPr id="24" name="CasellaDiTesto 23">
              <a:extLst>
                <a:ext uri="{FF2B5EF4-FFF2-40B4-BE49-F238E27FC236}">
                  <a16:creationId xmlns:a16="http://schemas.microsoft.com/office/drawing/2014/main" id="{C0A30C48-06C2-41EC-A451-944B57FED13B}"/>
                </a:ext>
              </a:extLst>
            </p:cNvPr>
            <p:cNvSpPr txBox="1"/>
            <p:nvPr/>
          </p:nvSpPr>
          <p:spPr>
            <a:xfrm>
              <a:off x="5724491" y="2661661"/>
              <a:ext cx="3801527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2000" b="1" i="1" dirty="0">
                  <a:solidFill>
                    <a:prstClr val="black"/>
                  </a:solidFill>
                  <a:latin typeface="Calibri"/>
                </a:rPr>
                <a:t>PRODOTTI OFFERTI</a:t>
              </a:r>
            </a:p>
          </p:txBody>
        </p:sp>
        <p:cxnSp>
          <p:nvCxnSpPr>
            <p:cNvPr id="25" name="Connettore 2 24">
              <a:extLst>
                <a:ext uri="{FF2B5EF4-FFF2-40B4-BE49-F238E27FC236}">
                  <a16:creationId xmlns:a16="http://schemas.microsoft.com/office/drawing/2014/main" id="{6666C247-0742-4A9D-BA37-3762B5D2C44A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>
            <a:xfrm flipH="1">
              <a:off x="4863238" y="2154710"/>
              <a:ext cx="1232762" cy="506951"/>
            </a:xfrm>
            <a:prstGeom prst="straightConnector1">
              <a:avLst/>
            </a:prstGeom>
            <a:ln>
              <a:solidFill>
                <a:schemeClr val="accent5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ttore 2 25">
              <a:extLst>
                <a:ext uri="{FF2B5EF4-FFF2-40B4-BE49-F238E27FC236}">
                  <a16:creationId xmlns:a16="http://schemas.microsoft.com/office/drawing/2014/main" id="{7E85862A-57DE-45F2-A5E1-8CB7BF69D547}"/>
                </a:ext>
              </a:extLst>
            </p:cNvPr>
            <p:cNvCxnSpPr>
              <a:cxnSpLocks/>
              <a:stCxn id="22" idx="2"/>
              <a:endCxn id="24" idx="0"/>
            </p:cNvCxnSpPr>
            <p:nvPr/>
          </p:nvCxnSpPr>
          <p:spPr>
            <a:xfrm>
              <a:off x="6096000" y="2154710"/>
              <a:ext cx="1529255" cy="506951"/>
            </a:xfrm>
            <a:prstGeom prst="straightConnector1">
              <a:avLst/>
            </a:prstGeom>
            <a:ln>
              <a:solidFill>
                <a:schemeClr val="accent5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2D170324-F52B-4A72-A176-2D6754300643}"/>
              </a:ext>
            </a:extLst>
          </p:cNvPr>
          <p:cNvSpPr txBox="1"/>
          <p:nvPr/>
        </p:nvSpPr>
        <p:spPr>
          <a:xfrm>
            <a:off x="8332160" y="5210494"/>
            <a:ext cx="3323726" cy="13372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4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I prodotti possono essere utilizzati da:</a:t>
            </a:r>
            <a:endParaRPr lang="en-US" sz="14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14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Dentisti</a:t>
            </a:r>
            <a:endParaRPr lang="en-US" sz="14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14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Assistenti alla poltrona</a:t>
            </a:r>
            <a:endParaRPr lang="en-US" sz="14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14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Igienisti dentali</a:t>
            </a:r>
            <a:endParaRPr lang="en-US" sz="14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14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Odontotecnici</a:t>
            </a:r>
            <a:endParaRPr lang="en-US" sz="14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666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5FD077-FEEF-4F31-838D-8352F5B0C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Mercato dentale dei prodotti – matrice </a:t>
            </a:r>
          </a:p>
        </p:txBody>
      </p:sp>
      <p:sp>
        <p:nvSpPr>
          <p:cNvPr id="67" name="CasellaDiTesto 66">
            <a:extLst>
              <a:ext uri="{FF2B5EF4-FFF2-40B4-BE49-F238E27FC236}">
                <a16:creationId xmlns:a16="http://schemas.microsoft.com/office/drawing/2014/main" id="{2C1438FC-D723-4E97-9781-7D7676531DDF}"/>
              </a:ext>
            </a:extLst>
          </p:cNvPr>
          <p:cNvSpPr txBox="1"/>
          <p:nvPr/>
        </p:nvSpPr>
        <p:spPr>
          <a:xfrm>
            <a:off x="700179" y="3092990"/>
            <a:ext cx="2633265" cy="1277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</a:t>
            </a:r>
            <a:r>
              <a:rPr lang="it-IT" sz="2000" b="1" i="1" dirty="0">
                <a:solidFill>
                  <a:prstClr val="black"/>
                </a:solidFill>
                <a:latin typeface="Calibri"/>
              </a:rPr>
              <a:t>DOTTI</a:t>
            </a:r>
            <a:r>
              <a:rPr lang="it-IT" sz="16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it-IT" sz="2000" b="1" i="1" dirty="0">
                <a:solidFill>
                  <a:prstClr val="black"/>
                </a:solidFill>
                <a:latin typeface="Calibri"/>
              </a:rPr>
              <a:t>CONSUMABILI</a:t>
            </a:r>
            <a:endParaRPr lang="it-IT" sz="1600" b="1" i="1" dirty="0">
              <a:solidFill>
                <a:prstClr val="black"/>
              </a:solidFill>
              <a:latin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Seguono le logiche degli accessi nelle cliniche 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CasellaDiTesto 67">
            <a:extLst>
              <a:ext uri="{FF2B5EF4-FFF2-40B4-BE49-F238E27FC236}">
                <a16:creationId xmlns:a16="http://schemas.microsoft.com/office/drawing/2014/main" id="{6E6B30A8-ACB3-454C-B8D7-578F80B7337C}"/>
              </a:ext>
            </a:extLst>
          </p:cNvPr>
          <p:cNvSpPr txBox="1"/>
          <p:nvPr/>
        </p:nvSpPr>
        <p:spPr>
          <a:xfrm>
            <a:off x="8858559" y="1692606"/>
            <a:ext cx="2633265" cy="4078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sz="2000" b="1" i="1" dirty="0">
                <a:solidFill>
                  <a:prstClr val="black"/>
                </a:solidFill>
                <a:latin typeface="Calibri"/>
              </a:rPr>
              <a:t>ATTREZZATURE</a:t>
            </a:r>
            <a:endParaRPr lang="it-IT" sz="1600" b="1" i="1" dirty="0">
              <a:solidFill>
                <a:prstClr val="black"/>
              </a:solidFill>
              <a:latin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Forniscono informazioni sul livello di fiducia degli operatori nel mercato, in base all’ammontare degli investimenti effettuati.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Eventuali incentivi per l’acquisto di attrezzature fungono da meccanismo di stimolazione della domanda di acquisto.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L’unità di misura è il “parco installato” che segnale le attrezzature attive in un anno.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CasellaDiTesto 68">
            <a:extLst>
              <a:ext uri="{FF2B5EF4-FFF2-40B4-BE49-F238E27FC236}">
                <a16:creationId xmlns:a16="http://schemas.microsoft.com/office/drawing/2014/main" id="{B13A9254-BEB9-4F83-B62E-0D7AF51D5BAF}"/>
              </a:ext>
            </a:extLst>
          </p:cNvPr>
          <p:cNvSpPr txBox="1"/>
          <p:nvPr/>
        </p:nvSpPr>
        <p:spPr>
          <a:xfrm>
            <a:off x="4779366" y="1237480"/>
            <a:ext cx="263326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sz="2000" b="1" i="1" dirty="0">
                <a:solidFill>
                  <a:prstClr val="black"/>
                </a:solidFill>
                <a:latin typeface="Calibri"/>
              </a:rPr>
              <a:t>CLINICA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CasellaDiTesto 69">
            <a:extLst>
              <a:ext uri="{FF2B5EF4-FFF2-40B4-BE49-F238E27FC236}">
                <a16:creationId xmlns:a16="http://schemas.microsoft.com/office/drawing/2014/main" id="{686D7AC3-1F86-4762-92F1-17C8AD1B9398}"/>
              </a:ext>
            </a:extLst>
          </p:cNvPr>
          <p:cNvSpPr txBox="1"/>
          <p:nvPr/>
        </p:nvSpPr>
        <p:spPr>
          <a:xfrm>
            <a:off x="4515175" y="5453023"/>
            <a:ext cx="3161654" cy="12157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sz="2000" b="1" i="1" dirty="0">
                <a:solidFill>
                  <a:prstClr val="black"/>
                </a:solidFill>
                <a:latin typeface="Calibri"/>
              </a:rPr>
              <a:t>LABORATORIO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sz="1600" i="1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Il laboratorio è un fornitore del dentista. In Italia, questo settore vale 120 mln €</a:t>
            </a:r>
            <a:endParaRPr kumimoji="0" lang="en-US" sz="160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CasellaDiTesto 70">
            <a:extLst>
              <a:ext uri="{FF2B5EF4-FFF2-40B4-BE49-F238E27FC236}">
                <a16:creationId xmlns:a16="http://schemas.microsoft.com/office/drawing/2014/main" id="{5EC5E338-5BFD-4E0E-8E99-3FB918E14FB2}"/>
              </a:ext>
            </a:extLst>
          </p:cNvPr>
          <p:cNvSpPr txBox="1"/>
          <p:nvPr/>
        </p:nvSpPr>
        <p:spPr>
          <a:xfrm>
            <a:off x="926470" y="1829316"/>
            <a:ext cx="26332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sz="1600" b="1" i="1" dirty="0">
                <a:solidFill>
                  <a:prstClr val="black"/>
                </a:solidFill>
                <a:latin typeface="Calibri"/>
              </a:rPr>
              <a:t>ORTODONZIA*</a:t>
            </a: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CasellaDiTesto 71">
            <a:extLst>
              <a:ext uri="{FF2B5EF4-FFF2-40B4-BE49-F238E27FC236}">
                <a16:creationId xmlns:a16="http://schemas.microsoft.com/office/drawing/2014/main" id="{87286412-A25D-4063-96AC-A5E85768FBDB}"/>
              </a:ext>
            </a:extLst>
          </p:cNvPr>
          <p:cNvSpPr txBox="1"/>
          <p:nvPr/>
        </p:nvSpPr>
        <p:spPr>
          <a:xfrm>
            <a:off x="2814679" y="2108669"/>
            <a:ext cx="26332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sz="1600" b="1" i="1" dirty="0">
                <a:solidFill>
                  <a:prstClr val="black"/>
                </a:solidFill>
                <a:latin typeface="Calibri"/>
              </a:rPr>
              <a:t>IMPLANTOLOGIA</a:t>
            </a: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CasellaDiTesto 72">
            <a:extLst>
              <a:ext uri="{FF2B5EF4-FFF2-40B4-BE49-F238E27FC236}">
                <a16:creationId xmlns:a16="http://schemas.microsoft.com/office/drawing/2014/main" id="{4AFEC291-AC17-4A1B-9C3A-88050037B79F}"/>
              </a:ext>
            </a:extLst>
          </p:cNvPr>
          <p:cNvSpPr txBox="1"/>
          <p:nvPr/>
        </p:nvSpPr>
        <p:spPr>
          <a:xfrm>
            <a:off x="6095998" y="2574301"/>
            <a:ext cx="26332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sz="1600" b="1" i="1" dirty="0">
                <a:solidFill>
                  <a:prstClr val="black"/>
                </a:solidFill>
                <a:latin typeface="Calibri"/>
              </a:rPr>
              <a:t>SERVIZI</a:t>
            </a: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5" name="Connettore diritto 74">
            <a:extLst>
              <a:ext uri="{FF2B5EF4-FFF2-40B4-BE49-F238E27FC236}">
                <a16:creationId xmlns:a16="http://schemas.microsoft.com/office/drawing/2014/main" id="{8A9C092B-82C8-4AAB-B24E-CF29DDF910D1}"/>
              </a:ext>
            </a:extLst>
          </p:cNvPr>
          <p:cNvCxnSpPr>
            <a:stCxn id="67" idx="3"/>
            <a:endCxn id="68" idx="1"/>
          </p:cNvCxnSpPr>
          <p:nvPr/>
        </p:nvCxnSpPr>
        <p:spPr>
          <a:xfrm flipV="1">
            <a:off x="3333444" y="3731626"/>
            <a:ext cx="5525115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nettore diritto 77">
            <a:extLst>
              <a:ext uri="{FF2B5EF4-FFF2-40B4-BE49-F238E27FC236}">
                <a16:creationId xmlns:a16="http://schemas.microsoft.com/office/drawing/2014/main" id="{9F8F59DC-0788-459F-AA90-0ACAA90F9D1A}"/>
              </a:ext>
            </a:extLst>
          </p:cNvPr>
          <p:cNvCxnSpPr>
            <a:cxnSpLocks/>
            <a:stCxn id="69" idx="2"/>
            <a:endCxn id="70" idx="0"/>
          </p:cNvCxnSpPr>
          <p:nvPr/>
        </p:nvCxnSpPr>
        <p:spPr>
          <a:xfrm>
            <a:off x="6095999" y="1637590"/>
            <a:ext cx="3" cy="38154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Connettore diritto 79">
            <a:extLst>
              <a:ext uri="{FF2B5EF4-FFF2-40B4-BE49-F238E27FC236}">
                <a16:creationId xmlns:a16="http://schemas.microsoft.com/office/drawing/2014/main" id="{308F83E2-BBFF-4E99-A20E-6D847F290601}"/>
              </a:ext>
            </a:extLst>
          </p:cNvPr>
          <p:cNvCxnSpPr>
            <a:stCxn id="71" idx="2"/>
          </p:cNvCxnSpPr>
          <p:nvPr/>
        </p:nvCxnSpPr>
        <p:spPr>
          <a:xfrm>
            <a:off x="2243103" y="2167870"/>
            <a:ext cx="3852895" cy="1563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Connettore diritto 81">
            <a:extLst>
              <a:ext uri="{FF2B5EF4-FFF2-40B4-BE49-F238E27FC236}">
                <a16:creationId xmlns:a16="http://schemas.microsoft.com/office/drawing/2014/main" id="{6EF51FA4-B639-4640-8F32-6C6BDC43C077}"/>
              </a:ext>
            </a:extLst>
          </p:cNvPr>
          <p:cNvCxnSpPr>
            <a:stCxn id="72" idx="2"/>
          </p:cNvCxnSpPr>
          <p:nvPr/>
        </p:nvCxnSpPr>
        <p:spPr>
          <a:xfrm>
            <a:off x="4131312" y="2447223"/>
            <a:ext cx="1964686" cy="12844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Connettore diritto 83">
            <a:extLst>
              <a:ext uri="{FF2B5EF4-FFF2-40B4-BE49-F238E27FC236}">
                <a16:creationId xmlns:a16="http://schemas.microsoft.com/office/drawing/2014/main" id="{2AE66EE6-C310-40E9-BCC0-5F353BA818A0}"/>
              </a:ext>
            </a:extLst>
          </p:cNvPr>
          <p:cNvCxnSpPr>
            <a:stCxn id="73" idx="2"/>
          </p:cNvCxnSpPr>
          <p:nvPr/>
        </p:nvCxnSpPr>
        <p:spPr>
          <a:xfrm flipH="1">
            <a:off x="6095998" y="2912855"/>
            <a:ext cx="1316633" cy="8187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CasellaDiTesto 84">
            <a:extLst>
              <a:ext uri="{FF2B5EF4-FFF2-40B4-BE49-F238E27FC236}">
                <a16:creationId xmlns:a16="http://schemas.microsoft.com/office/drawing/2014/main" id="{CD53FD2A-D6F3-4EAB-A8FB-B35784E0EB5B}"/>
              </a:ext>
            </a:extLst>
          </p:cNvPr>
          <p:cNvSpPr txBox="1"/>
          <p:nvPr/>
        </p:nvSpPr>
        <p:spPr>
          <a:xfrm>
            <a:off x="190339" y="4635635"/>
            <a:ext cx="3792722" cy="19697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  <a:defRPr/>
            </a:pPr>
            <a:r>
              <a:rPr lang="it-IT" sz="12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*È il settore dell’odontoiatria che si occupa del corretto allineamento dei denti. È un settore che si rivolge prevalentemente a un pubblico di pazienti più giovani, in età adolescenziale (a differenza dell’implantologia). Per i paesi in via di sviluppo, è un settore che si concentra sulla popolazione adulta, la quale ha visto un miglioramento della propria posizione economica nel tempo. È un settore che prevale in mercati nei quali sono sviluppati una propensione alle cure dentali e un interesse verso fattori estetici. </a:t>
            </a:r>
            <a:r>
              <a:rPr lang="it-IT" sz="1400" b="1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In Italia, questo settore vale 120 mln €</a:t>
            </a:r>
            <a:r>
              <a:rPr lang="it-IT" sz="12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.</a:t>
            </a:r>
            <a:endParaRPr lang="it-IT" sz="12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097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28EA6-B178-4E78-8BC7-F9645614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Aree Business Key-Stone</a:t>
            </a: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C6FA6CD8-9F75-4DBF-BE78-3D0C9AF2F9CC}"/>
              </a:ext>
            </a:extLst>
          </p:cNvPr>
          <p:cNvGrpSpPr/>
          <p:nvPr/>
        </p:nvGrpSpPr>
        <p:grpSpPr>
          <a:xfrm>
            <a:off x="418669" y="1883977"/>
            <a:ext cx="11354661" cy="1785104"/>
            <a:chOff x="329339" y="1083372"/>
            <a:chExt cx="11354661" cy="1785104"/>
          </a:xfrm>
        </p:grpSpPr>
        <p:sp>
          <p:nvSpPr>
            <p:cNvPr id="21" name="CasellaDiTesto 20">
              <a:extLst>
                <a:ext uri="{FF2B5EF4-FFF2-40B4-BE49-F238E27FC236}">
                  <a16:creationId xmlns:a16="http://schemas.microsoft.com/office/drawing/2014/main" id="{16F282F8-9DD7-4A17-83CD-6F0EE3B5D582}"/>
                </a:ext>
              </a:extLst>
            </p:cNvPr>
            <p:cNvSpPr txBox="1"/>
            <p:nvPr/>
          </p:nvSpPr>
          <p:spPr>
            <a:xfrm>
              <a:off x="329339" y="1083372"/>
              <a:ext cx="6207070" cy="178510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it-IT" dirty="0"/>
                <a:t>Ricerche di mercato:</a:t>
              </a:r>
            </a:p>
            <a:p>
              <a:pPr marL="342900" indent="-342900">
                <a:spcAft>
                  <a:spcPts val="600"/>
                </a:spcAft>
                <a:buFont typeface="+mj-lt"/>
                <a:buAutoNum type="arabicPeriod"/>
              </a:pPr>
              <a:r>
                <a:rPr lang="it-IT" b="1" dirty="0"/>
                <a:t>Clinica</a:t>
              </a:r>
            </a:p>
            <a:p>
              <a:pPr marL="342900" indent="-342900">
                <a:spcAft>
                  <a:spcPts val="600"/>
                </a:spcAft>
                <a:buFont typeface="+mj-lt"/>
                <a:buAutoNum type="arabicPeriod"/>
              </a:pPr>
              <a:r>
                <a:rPr lang="it-IT" b="1" dirty="0"/>
                <a:t>Implantologia</a:t>
              </a:r>
              <a:r>
                <a:rPr lang="it-IT" dirty="0"/>
                <a:t> (valore di mercato di </a:t>
              </a:r>
              <a:r>
                <a:rPr lang="it-IT" u="sng" dirty="0"/>
                <a:t>250 mln €</a:t>
              </a:r>
              <a:r>
                <a:rPr lang="it-IT" dirty="0"/>
                <a:t>)                                     </a:t>
              </a:r>
            </a:p>
            <a:p>
              <a:pPr marL="342900" indent="-342900">
                <a:spcAft>
                  <a:spcPts val="600"/>
                </a:spcAft>
                <a:buFont typeface="+mj-lt"/>
                <a:buAutoNum type="arabicPeriod"/>
              </a:pPr>
              <a:r>
                <a:rPr lang="it-IT" b="1" dirty="0"/>
                <a:t>Consumabili</a:t>
              </a:r>
              <a:r>
                <a:rPr lang="it-IT" dirty="0"/>
                <a:t> (valore di mercato di </a:t>
              </a:r>
              <a:r>
                <a:rPr lang="it-IT" u="sng" dirty="0"/>
                <a:t>450 mln €</a:t>
              </a:r>
              <a:r>
                <a:rPr lang="it-IT" dirty="0"/>
                <a:t>) </a:t>
              </a:r>
            </a:p>
            <a:p>
              <a:endParaRPr lang="it-IT" dirty="0"/>
            </a:p>
          </p:txBody>
        </p:sp>
        <p:sp>
          <p:nvSpPr>
            <p:cNvPr id="22" name="Parentesi graffa chiusa 21">
              <a:extLst>
                <a:ext uri="{FF2B5EF4-FFF2-40B4-BE49-F238E27FC236}">
                  <a16:creationId xmlns:a16="http://schemas.microsoft.com/office/drawing/2014/main" id="{931413DF-328A-4FC5-9A0C-887E79C86A06}"/>
                </a:ext>
              </a:extLst>
            </p:cNvPr>
            <p:cNvSpPr/>
            <p:nvPr/>
          </p:nvSpPr>
          <p:spPr>
            <a:xfrm>
              <a:off x="6058678" y="1556824"/>
              <a:ext cx="152249" cy="838200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3" name="Casella di testo 16">
              <a:extLst>
                <a:ext uri="{FF2B5EF4-FFF2-40B4-BE49-F238E27FC236}">
                  <a16:creationId xmlns:a16="http://schemas.microsoft.com/office/drawing/2014/main" id="{FE1DB05B-1619-4134-A484-81E3D470DD60}"/>
                </a:ext>
              </a:extLst>
            </p:cNvPr>
            <p:cNvSpPr txBox="1"/>
            <p:nvPr/>
          </p:nvSpPr>
          <p:spPr>
            <a:xfrm>
              <a:off x="6215024" y="1655566"/>
              <a:ext cx="5468976" cy="640716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Queste sono le aree presidiate dalle multinazionali, poiché sono le aree che impattano di più sui pazienti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1" name="Gruppo 30">
            <a:extLst>
              <a:ext uri="{FF2B5EF4-FFF2-40B4-BE49-F238E27FC236}">
                <a16:creationId xmlns:a16="http://schemas.microsoft.com/office/drawing/2014/main" id="{E7C4E590-4A70-4219-8446-E5C03BC0F685}"/>
              </a:ext>
            </a:extLst>
          </p:cNvPr>
          <p:cNvGrpSpPr/>
          <p:nvPr/>
        </p:nvGrpSpPr>
        <p:grpSpPr>
          <a:xfrm>
            <a:off x="2389506" y="3977431"/>
            <a:ext cx="6909425" cy="2151696"/>
            <a:chOff x="2712649" y="3904914"/>
            <a:chExt cx="6909425" cy="2151696"/>
          </a:xfrm>
        </p:grpSpPr>
        <p:grpSp>
          <p:nvGrpSpPr>
            <p:cNvPr id="25" name="Gruppo 24">
              <a:extLst>
                <a:ext uri="{FF2B5EF4-FFF2-40B4-BE49-F238E27FC236}">
                  <a16:creationId xmlns:a16="http://schemas.microsoft.com/office/drawing/2014/main" id="{B0C71CDF-D682-48A3-BD2D-2A12138449D3}"/>
                </a:ext>
              </a:extLst>
            </p:cNvPr>
            <p:cNvGrpSpPr/>
            <p:nvPr/>
          </p:nvGrpSpPr>
          <p:grpSpPr>
            <a:xfrm>
              <a:off x="2712649" y="4348257"/>
              <a:ext cx="6909425" cy="1708353"/>
              <a:chOff x="2487028" y="3236745"/>
              <a:chExt cx="6909425" cy="1708353"/>
            </a:xfrm>
          </p:grpSpPr>
          <p:sp>
            <p:nvSpPr>
              <p:cNvPr id="26" name="CasellaDiTesto 25">
                <a:extLst>
                  <a:ext uri="{FF2B5EF4-FFF2-40B4-BE49-F238E27FC236}">
                    <a16:creationId xmlns:a16="http://schemas.microsoft.com/office/drawing/2014/main" id="{CBF19ED2-C3FB-4DEC-A5D6-BC0E8063F7DE}"/>
                  </a:ext>
                </a:extLst>
              </p:cNvPr>
              <p:cNvSpPr txBox="1"/>
              <p:nvPr/>
            </p:nvSpPr>
            <p:spPr>
              <a:xfrm>
                <a:off x="2881548" y="3236745"/>
                <a:ext cx="2558358" cy="10364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it-IT" sz="6000" dirty="0">
                    <a:effectLst/>
                    <a:latin typeface="Calibri" panose="020F0502020204030204" pitchFamily="34" charset="0"/>
                    <a:ea typeface="Yu Mincho" panose="02020400000000000000" pitchFamily="18" charset="-128"/>
                    <a:cs typeface="Times New Roman" panose="02020603050405020304" pitchFamily="18" charset="0"/>
                  </a:rPr>
                  <a:t>1,4 mld</a:t>
                </a:r>
                <a:endParaRPr lang="en-US" sz="6000" dirty="0">
                  <a:effectLst/>
                  <a:latin typeface="Calibri" panose="020F0502020204030204" pitchFamily="34" charset="0"/>
                  <a:ea typeface="Yu Mincho" panose="02020400000000000000" pitchFamily="18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CasellaDiTesto 26">
                <a:extLst>
                  <a:ext uri="{FF2B5EF4-FFF2-40B4-BE49-F238E27FC236}">
                    <a16:creationId xmlns:a16="http://schemas.microsoft.com/office/drawing/2014/main" id="{C7420328-82A9-4CF1-BE22-2850D6D1839A}"/>
                  </a:ext>
                </a:extLst>
              </p:cNvPr>
              <p:cNvSpPr txBox="1"/>
              <p:nvPr/>
            </p:nvSpPr>
            <p:spPr>
              <a:xfrm>
                <a:off x="6443575" y="3236745"/>
                <a:ext cx="2558358" cy="10364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it-IT" sz="6000" dirty="0">
                    <a:effectLst/>
                    <a:latin typeface="Calibri" panose="020F0502020204030204" pitchFamily="34" charset="0"/>
                    <a:ea typeface="Yu Mincho" panose="02020400000000000000" pitchFamily="18" charset="-128"/>
                    <a:cs typeface="Times New Roman" panose="02020603050405020304" pitchFamily="18" charset="0"/>
                  </a:rPr>
                  <a:t>10 mld</a:t>
                </a:r>
                <a:endParaRPr lang="en-US" sz="6000" dirty="0">
                  <a:effectLst/>
                  <a:latin typeface="Calibri" panose="020F0502020204030204" pitchFamily="34" charset="0"/>
                  <a:ea typeface="Yu Mincho" panose="02020400000000000000" pitchFamily="18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CasellaDiTesto 27">
                <a:extLst>
                  <a:ext uri="{FF2B5EF4-FFF2-40B4-BE49-F238E27FC236}">
                    <a16:creationId xmlns:a16="http://schemas.microsoft.com/office/drawing/2014/main" id="{7DC0E36C-0CE3-4289-B600-E181EF9F39B6}"/>
                  </a:ext>
                </a:extLst>
              </p:cNvPr>
              <p:cNvSpPr txBox="1"/>
              <p:nvPr/>
            </p:nvSpPr>
            <p:spPr>
              <a:xfrm>
                <a:off x="2487028" y="4273183"/>
                <a:ext cx="3347398" cy="3755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it-IT" sz="1800" dirty="0">
                    <a:effectLst/>
                    <a:latin typeface="Calibri" panose="020F0502020204030204" pitchFamily="34" charset="0"/>
                    <a:ea typeface="Yu Mincho" panose="02020400000000000000" pitchFamily="18" charset="-128"/>
                    <a:cs typeface="Times New Roman" panose="02020603050405020304" pitchFamily="18" charset="0"/>
                  </a:rPr>
                  <a:t>Valore di vendita al dentista</a:t>
                </a:r>
                <a:endParaRPr lang="en-US" sz="1800" dirty="0">
                  <a:effectLst/>
                  <a:latin typeface="Calibri" panose="020F0502020204030204" pitchFamily="34" charset="0"/>
                  <a:ea typeface="Yu Mincho" panose="02020400000000000000" pitchFamily="18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CasellaDiTesto 28">
                <a:extLst>
                  <a:ext uri="{FF2B5EF4-FFF2-40B4-BE49-F238E27FC236}">
                    <a16:creationId xmlns:a16="http://schemas.microsoft.com/office/drawing/2014/main" id="{CBF6AFEC-A7F5-434C-9B84-EF137D423F76}"/>
                  </a:ext>
                </a:extLst>
              </p:cNvPr>
              <p:cNvSpPr txBox="1"/>
              <p:nvPr/>
            </p:nvSpPr>
            <p:spPr>
              <a:xfrm>
                <a:off x="6049055" y="4273183"/>
                <a:ext cx="3347398" cy="6719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it-IT" dirty="0">
                    <a:latin typeface="Calibri" panose="020F0502020204030204" pitchFamily="34" charset="0"/>
                    <a:ea typeface="Yu Mincho" panose="02020400000000000000" pitchFamily="18" charset="-128"/>
                    <a:cs typeface="Times New Roman" panose="02020603050405020304" pitchFamily="18" charset="0"/>
                  </a:rPr>
                  <a:t>Valore delle prestazioni fornite al paziente</a:t>
                </a:r>
                <a:endParaRPr lang="en-US" sz="1800" dirty="0">
                  <a:effectLst/>
                  <a:latin typeface="Calibri" panose="020F0502020204030204" pitchFamily="34" charset="0"/>
                  <a:ea typeface="Yu Mincho" panose="02020400000000000000" pitchFamily="18" charset="-128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0" name="Casella di testo 16">
              <a:extLst>
                <a:ext uri="{FF2B5EF4-FFF2-40B4-BE49-F238E27FC236}">
                  <a16:creationId xmlns:a16="http://schemas.microsoft.com/office/drawing/2014/main" id="{53812D37-911F-4260-B82C-D6C53F827412}"/>
                </a:ext>
              </a:extLst>
            </p:cNvPr>
            <p:cNvSpPr txBox="1"/>
            <p:nvPr/>
          </p:nvSpPr>
          <p:spPr>
            <a:xfrm>
              <a:off x="3540188" y="3904914"/>
              <a:ext cx="5468976" cy="375552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b="1" i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MERCATO ITALIANO</a:t>
              </a:r>
              <a:endPara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868A8E59-73C8-4AD0-BA67-A2B0BE6AF9F0}"/>
              </a:ext>
            </a:extLst>
          </p:cNvPr>
          <p:cNvSpPr txBox="1"/>
          <p:nvPr/>
        </p:nvSpPr>
        <p:spPr>
          <a:xfrm>
            <a:off x="368545" y="1206295"/>
            <a:ext cx="111659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Key-Stone vende analisi di mercato con maggiore </a:t>
            </a:r>
            <a:r>
              <a:rPr lang="it-IT" i="1" dirty="0"/>
              <a:t>cash-flow</a:t>
            </a:r>
            <a:r>
              <a:rPr lang="it-IT" dirty="0"/>
              <a:t>: si tratta di ricerche </a:t>
            </a:r>
            <a:r>
              <a:rPr lang="it-IT" i="1" dirty="0"/>
              <a:t>multi client </a:t>
            </a:r>
            <a:r>
              <a:rPr lang="it-IT" dirty="0"/>
              <a:t>basate sui dati di vendita.</a:t>
            </a:r>
          </a:p>
        </p:txBody>
      </p:sp>
    </p:spTree>
    <p:extLst>
      <p:ext uri="{BB962C8B-B14F-4D97-AF65-F5344CB8AC3E}">
        <p14:creationId xmlns:p14="http://schemas.microsoft.com/office/powerpoint/2010/main" val="923706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28EA6-B178-4E78-8BC7-F9645614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Prodotti per la clinica 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68BE497E-6F95-4E26-97D0-CC4F3E92F465}"/>
              </a:ext>
            </a:extLst>
          </p:cNvPr>
          <p:cNvGrpSpPr/>
          <p:nvPr/>
        </p:nvGrpSpPr>
        <p:grpSpPr>
          <a:xfrm>
            <a:off x="6869366" y="1846636"/>
            <a:ext cx="4322844" cy="4035585"/>
            <a:chOff x="4683406" y="7819520"/>
            <a:chExt cx="4322844" cy="4035585"/>
          </a:xfrm>
        </p:grpSpPr>
        <p:grpSp>
          <p:nvGrpSpPr>
            <p:cNvPr id="5" name="Gruppo 4">
              <a:extLst>
                <a:ext uri="{FF2B5EF4-FFF2-40B4-BE49-F238E27FC236}">
                  <a16:creationId xmlns:a16="http://schemas.microsoft.com/office/drawing/2014/main" id="{A56AB127-DCFE-4A73-A4F9-A1CF7F2ED8F1}"/>
                </a:ext>
              </a:extLst>
            </p:cNvPr>
            <p:cNvGrpSpPr/>
            <p:nvPr/>
          </p:nvGrpSpPr>
          <p:grpSpPr>
            <a:xfrm>
              <a:off x="4683406" y="7819520"/>
              <a:ext cx="4322844" cy="4035585"/>
              <a:chOff x="7642437" y="2428989"/>
              <a:chExt cx="4322844" cy="4035585"/>
            </a:xfrm>
          </p:grpSpPr>
          <p:sp>
            <p:nvSpPr>
              <p:cNvPr id="7" name="Triangolo isoscele 6">
                <a:extLst>
                  <a:ext uri="{FF2B5EF4-FFF2-40B4-BE49-F238E27FC236}">
                    <a16:creationId xmlns:a16="http://schemas.microsoft.com/office/drawing/2014/main" id="{C52F7A91-D8E4-437D-9981-DA122E83A814}"/>
                  </a:ext>
                </a:extLst>
              </p:cNvPr>
              <p:cNvSpPr/>
              <p:nvPr/>
            </p:nvSpPr>
            <p:spPr>
              <a:xfrm>
                <a:off x="7642437" y="2961992"/>
                <a:ext cx="4112611" cy="3233212"/>
              </a:xfrm>
              <a:prstGeom prst="triangle">
                <a:avLst/>
              </a:prstGeom>
              <a:noFill/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cxnSp>
            <p:nvCxnSpPr>
              <p:cNvPr id="8" name="Connettore 2 7">
                <a:extLst>
                  <a:ext uri="{FF2B5EF4-FFF2-40B4-BE49-F238E27FC236}">
                    <a16:creationId xmlns:a16="http://schemas.microsoft.com/office/drawing/2014/main" id="{BA979721-32A5-42F5-9470-806CE97D4A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61248" y="2961992"/>
                <a:ext cx="2004033" cy="3163709"/>
              </a:xfrm>
              <a:prstGeom prst="straightConnector1">
                <a:avLst/>
              </a:prstGeom>
              <a:ln w="19050">
                <a:solidFill>
                  <a:schemeClr val="accent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Rettangolo 8">
                <a:extLst>
                  <a:ext uri="{FF2B5EF4-FFF2-40B4-BE49-F238E27FC236}">
                    <a16:creationId xmlns:a16="http://schemas.microsoft.com/office/drawing/2014/main" id="{DADD6108-17A0-44F4-9FC5-757BC6487A74}"/>
                  </a:ext>
                </a:extLst>
              </p:cNvPr>
              <p:cNvSpPr/>
              <p:nvPr/>
            </p:nvSpPr>
            <p:spPr>
              <a:xfrm rot="3420588">
                <a:off x="9735439" y="3573521"/>
                <a:ext cx="176256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Pleasure, “beauty”</a:t>
                </a:r>
              </a:p>
            </p:txBody>
          </p:sp>
          <p:sp>
            <p:nvSpPr>
              <p:cNvPr id="10" name="Rettangolo 9">
                <a:extLst>
                  <a:ext uri="{FF2B5EF4-FFF2-40B4-BE49-F238E27FC236}">
                    <a16:creationId xmlns:a16="http://schemas.microsoft.com/office/drawing/2014/main" id="{0E8EA198-E349-4048-955F-C5BA0C10B38C}"/>
                  </a:ext>
                </a:extLst>
              </p:cNvPr>
              <p:cNvSpPr/>
              <p:nvPr/>
            </p:nvSpPr>
            <p:spPr>
              <a:xfrm rot="3495562">
                <a:off x="11268687" y="5417456"/>
                <a:ext cx="102784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Disease, pain</a:t>
                </a:r>
                <a:endParaRPr kumimoji="0" lang="it-IT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96117642-C511-4050-9654-BB9D8EE3FB03}"/>
                  </a:ext>
                </a:extLst>
              </p:cNvPr>
              <p:cNvSpPr/>
              <p:nvPr/>
            </p:nvSpPr>
            <p:spPr>
              <a:xfrm>
                <a:off x="9306647" y="3446387"/>
                <a:ext cx="784189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bleaching</a:t>
                </a:r>
                <a:endPara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" name="Rettangolo 11">
                <a:extLst>
                  <a:ext uri="{FF2B5EF4-FFF2-40B4-BE49-F238E27FC236}">
                    <a16:creationId xmlns:a16="http://schemas.microsoft.com/office/drawing/2014/main" id="{D1B97C73-9D3E-4D85-9F2B-A5F2F689A076}"/>
                  </a:ext>
                </a:extLst>
              </p:cNvPr>
              <p:cNvSpPr/>
              <p:nvPr/>
            </p:nvSpPr>
            <p:spPr>
              <a:xfrm>
                <a:off x="9382872" y="3996821"/>
                <a:ext cx="803553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veneering</a:t>
                </a:r>
                <a:endPara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" name="Rettangolo 12">
                <a:extLst>
                  <a:ext uri="{FF2B5EF4-FFF2-40B4-BE49-F238E27FC236}">
                    <a16:creationId xmlns:a16="http://schemas.microsoft.com/office/drawing/2014/main" id="{4E327EEE-B476-4D04-B8C1-F707FAEAAF7A}"/>
                  </a:ext>
                </a:extLst>
              </p:cNvPr>
              <p:cNvSpPr/>
              <p:nvPr/>
            </p:nvSpPr>
            <p:spPr>
              <a:xfrm>
                <a:off x="9180133" y="3758400"/>
                <a:ext cx="668773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aligning</a:t>
                </a:r>
                <a:endPara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" name="Rettangolo 13">
                <a:extLst>
                  <a:ext uri="{FF2B5EF4-FFF2-40B4-BE49-F238E27FC236}">
                    <a16:creationId xmlns:a16="http://schemas.microsoft.com/office/drawing/2014/main" id="{05F6F4B4-FAEC-4E4F-A02D-14D91E2BDA49}"/>
                  </a:ext>
                </a:extLst>
              </p:cNvPr>
              <p:cNvSpPr/>
              <p:nvPr/>
            </p:nvSpPr>
            <p:spPr>
              <a:xfrm>
                <a:off x="8755032" y="4382641"/>
                <a:ext cx="876907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prosthetics</a:t>
                </a:r>
                <a:endPara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Rettangolo 14">
                <a:extLst>
                  <a:ext uri="{FF2B5EF4-FFF2-40B4-BE49-F238E27FC236}">
                    <a16:creationId xmlns:a16="http://schemas.microsoft.com/office/drawing/2014/main" id="{8DF99B46-A50E-4290-A704-51F0CFDD3D54}"/>
                  </a:ext>
                </a:extLst>
              </p:cNvPr>
              <p:cNvSpPr/>
              <p:nvPr/>
            </p:nvSpPr>
            <p:spPr>
              <a:xfrm>
                <a:off x="9744281" y="4435276"/>
                <a:ext cx="856260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restorative</a:t>
                </a:r>
                <a:endPara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Rettangolo 15">
                <a:extLst>
                  <a:ext uri="{FF2B5EF4-FFF2-40B4-BE49-F238E27FC236}">
                    <a16:creationId xmlns:a16="http://schemas.microsoft.com/office/drawing/2014/main" id="{2F90D8FB-07A2-4374-9665-223E3C0C86B2}"/>
                  </a:ext>
                </a:extLst>
              </p:cNvPr>
              <p:cNvSpPr/>
              <p:nvPr/>
            </p:nvSpPr>
            <p:spPr>
              <a:xfrm>
                <a:off x="9482495" y="5311956"/>
                <a:ext cx="957506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endodontics</a:t>
                </a:r>
                <a:endPara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Rettangolo 16">
                <a:extLst>
                  <a:ext uri="{FF2B5EF4-FFF2-40B4-BE49-F238E27FC236}">
                    <a16:creationId xmlns:a16="http://schemas.microsoft.com/office/drawing/2014/main" id="{C031F669-9FCD-4B64-97EE-CDF9C51944DF}"/>
                  </a:ext>
                </a:extLst>
              </p:cNvPr>
              <p:cNvSpPr/>
              <p:nvPr/>
            </p:nvSpPr>
            <p:spPr>
              <a:xfrm>
                <a:off x="8451483" y="4976218"/>
                <a:ext cx="1141979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periodontology</a:t>
                </a:r>
                <a:endPara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" name="Rettangolo 17">
                <a:extLst>
                  <a:ext uri="{FF2B5EF4-FFF2-40B4-BE49-F238E27FC236}">
                    <a16:creationId xmlns:a16="http://schemas.microsoft.com/office/drawing/2014/main" id="{F64D074C-FCE7-43E2-ACE8-8B2D42DDD91B}"/>
                  </a:ext>
                </a:extLst>
              </p:cNvPr>
              <p:cNvSpPr/>
              <p:nvPr/>
            </p:nvSpPr>
            <p:spPr>
              <a:xfrm>
                <a:off x="8512746" y="5428619"/>
                <a:ext cx="922688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oral surgery</a:t>
                </a:r>
                <a:endPara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Rettangolo 18">
                <a:extLst>
                  <a:ext uri="{FF2B5EF4-FFF2-40B4-BE49-F238E27FC236}">
                    <a16:creationId xmlns:a16="http://schemas.microsoft.com/office/drawing/2014/main" id="{B88622F4-9BDB-4742-BE29-A975A9E738E5}"/>
                  </a:ext>
                </a:extLst>
              </p:cNvPr>
              <p:cNvSpPr/>
              <p:nvPr/>
            </p:nvSpPr>
            <p:spPr>
              <a:xfrm>
                <a:off x="7923956" y="5757968"/>
                <a:ext cx="1026628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oral oncology</a:t>
                </a:r>
                <a:endPara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" name="Rettangolo 19">
                <a:extLst>
                  <a:ext uri="{FF2B5EF4-FFF2-40B4-BE49-F238E27FC236}">
                    <a16:creationId xmlns:a16="http://schemas.microsoft.com/office/drawing/2014/main" id="{846B71CD-812D-4B7E-A821-B2735A2DD65A}"/>
                  </a:ext>
                </a:extLst>
              </p:cNvPr>
              <p:cNvSpPr/>
              <p:nvPr/>
            </p:nvSpPr>
            <p:spPr>
              <a:xfrm>
                <a:off x="9848245" y="4983519"/>
                <a:ext cx="986360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orthodontics</a:t>
                </a:r>
                <a:endPara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" name="Rettangolo 20">
                <a:extLst>
                  <a:ext uri="{FF2B5EF4-FFF2-40B4-BE49-F238E27FC236}">
                    <a16:creationId xmlns:a16="http://schemas.microsoft.com/office/drawing/2014/main" id="{3C53B4F7-02DB-491F-AE3D-828BF2B12BFC}"/>
                  </a:ext>
                </a:extLst>
              </p:cNvPr>
              <p:cNvSpPr/>
              <p:nvPr/>
            </p:nvSpPr>
            <p:spPr>
              <a:xfrm>
                <a:off x="10079648" y="5538349"/>
                <a:ext cx="88056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gnathology</a:t>
                </a:r>
                <a:endPara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" name="Rettangolo 21">
                <a:extLst>
                  <a:ext uri="{FF2B5EF4-FFF2-40B4-BE49-F238E27FC236}">
                    <a16:creationId xmlns:a16="http://schemas.microsoft.com/office/drawing/2014/main" id="{09EB20D7-F53F-4D46-889B-576E1E50E21C}"/>
                  </a:ext>
                </a:extLst>
              </p:cNvPr>
              <p:cNvSpPr/>
              <p:nvPr/>
            </p:nvSpPr>
            <p:spPr>
              <a:xfrm>
                <a:off x="9016982" y="2428989"/>
                <a:ext cx="1363515" cy="4154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No core in dentistry: 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aesthetic medicine</a:t>
                </a:r>
                <a:endPara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" name="Rettangolo 22">
                <a:extLst>
                  <a:ext uri="{FF2B5EF4-FFF2-40B4-BE49-F238E27FC236}">
                    <a16:creationId xmlns:a16="http://schemas.microsoft.com/office/drawing/2014/main" id="{06F7C0C2-9915-4114-A26F-B83E4D2C96FC}"/>
                  </a:ext>
                </a:extLst>
              </p:cNvPr>
              <p:cNvSpPr/>
              <p:nvPr/>
            </p:nvSpPr>
            <p:spPr>
              <a:xfrm>
                <a:off x="9174087" y="5831320"/>
                <a:ext cx="11834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other therapies </a:t>
                </a:r>
                <a:endPara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" name="Rettangolo 23">
                <a:extLst>
                  <a:ext uri="{FF2B5EF4-FFF2-40B4-BE49-F238E27FC236}">
                    <a16:creationId xmlns:a16="http://schemas.microsoft.com/office/drawing/2014/main" id="{AB785E20-9BFC-4AF7-B5C8-8798C2945A1B}"/>
                  </a:ext>
                </a:extLst>
              </p:cNvPr>
              <p:cNvSpPr/>
              <p:nvPr/>
            </p:nvSpPr>
            <p:spPr>
              <a:xfrm>
                <a:off x="9255314" y="4696543"/>
                <a:ext cx="100091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implantology</a:t>
                </a:r>
                <a:endPara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Rettangolo 24">
                <a:extLst>
                  <a:ext uri="{FF2B5EF4-FFF2-40B4-BE49-F238E27FC236}">
                    <a16:creationId xmlns:a16="http://schemas.microsoft.com/office/drawing/2014/main" id="{3DEB7C4E-8232-46E8-A724-F5EC7B2F0C74}"/>
                  </a:ext>
                </a:extLst>
              </p:cNvPr>
              <p:cNvSpPr/>
              <p:nvPr/>
            </p:nvSpPr>
            <p:spPr>
              <a:xfrm>
                <a:off x="8513641" y="6187575"/>
                <a:ext cx="260334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Oral pathologies, functional problems</a:t>
                </a:r>
                <a:endParaRPr kumimoji="0" lang="it-IT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" name="Rettangolo 25">
                <a:extLst>
                  <a:ext uri="{FF2B5EF4-FFF2-40B4-BE49-F238E27FC236}">
                    <a16:creationId xmlns:a16="http://schemas.microsoft.com/office/drawing/2014/main" id="{0221F459-FB19-4DEC-89DF-A0AB8CD592B5}"/>
                  </a:ext>
                </a:extLst>
              </p:cNvPr>
              <p:cNvSpPr/>
              <p:nvPr/>
            </p:nvSpPr>
            <p:spPr>
              <a:xfrm>
                <a:off x="10463695" y="5825325"/>
                <a:ext cx="930768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4472C4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rigenerative</a:t>
                </a:r>
              </a:p>
            </p:txBody>
          </p:sp>
        </p:grpSp>
        <p:sp>
          <p:nvSpPr>
            <p:cNvPr id="6" name="Ovale 5">
              <a:extLst>
                <a:ext uri="{FF2B5EF4-FFF2-40B4-BE49-F238E27FC236}">
                  <a16:creationId xmlns:a16="http://schemas.microsoft.com/office/drawing/2014/main" id="{67FA78CF-102E-4AD3-8C8F-89CDB3C9F3CC}"/>
                </a:ext>
              </a:extLst>
            </p:cNvPr>
            <p:cNvSpPr/>
            <p:nvPr/>
          </p:nvSpPr>
          <p:spPr>
            <a:xfrm>
              <a:off x="6151884" y="8651253"/>
              <a:ext cx="1188000" cy="1188000"/>
            </a:xfrm>
            <a:prstGeom prst="ellipse">
              <a:avLst/>
            </a:prstGeom>
            <a:noFill/>
            <a:ln w="28575">
              <a:solidFill>
                <a:srgbClr val="1F4E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</p:grp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445DC8D3-36B8-4421-8674-0DC4C8AEFF6D}"/>
              </a:ext>
            </a:extLst>
          </p:cNvPr>
          <p:cNvSpPr txBox="1"/>
          <p:nvPr/>
        </p:nvSpPr>
        <p:spPr>
          <a:xfrm>
            <a:off x="294605" y="1008296"/>
            <a:ext cx="9685418" cy="53036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CONSUMO CLINICA </a:t>
            </a:r>
            <a:r>
              <a:rPr lang="it-IT" sz="16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(dalla 01_ alla 18_, NOTA: la famiglia 15_ e la famiglia 16_ non ci sono, non esistono per ora):</a:t>
            </a:r>
          </a:p>
          <a:p>
            <a:pPr marL="285750" indent="-28575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01_ Impronta</a:t>
            </a:r>
          </a:p>
          <a:p>
            <a:pPr marL="285750" indent="-28575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02_ Restaurativa/Conservativa</a:t>
            </a:r>
          </a:p>
          <a:p>
            <a:pPr marL="285750" indent="-28575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03_ Anestesia </a:t>
            </a:r>
          </a:p>
          <a:p>
            <a:pPr marL="285750" indent="-28575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04_ Cementi</a:t>
            </a:r>
          </a:p>
          <a:p>
            <a:pPr marL="285750" indent="-28575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05_ Resine</a:t>
            </a:r>
          </a:p>
          <a:p>
            <a:pPr marL="285750" indent="-28575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06_ Endodonzia</a:t>
            </a:r>
          </a:p>
          <a:p>
            <a:pPr marL="285750" indent="-28575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07_ Profilassi (consumo)/Prevenzione</a:t>
            </a:r>
          </a:p>
          <a:p>
            <a:pPr marL="285750" indent="-28575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08_ Chirurgia</a:t>
            </a:r>
          </a:p>
          <a:p>
            <a:pPr marL="285750" indent="-28575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09_ Monouso</a:t>
            </a:r>
          </a:p>
          <a:p>
            <a:pPr marL="285750" indent="-28575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10_ Frese</a:t>
            </a:r>
          </a:p>
          <a:p>
            <a:pPr marL="285750" indent="-28575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11_ Disinfezione</a:t>
            </a:r>
          </a:p>
          <a:p>
            <a:pPr marL="285750" indent="-28575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12_ Strumenti</a:t>
            </a:r>
          </a:p>
          <a:p>
            <a:pPr marL="285750" indent="-28575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13_ Radiologia</a:t>
            </a:r>
          </a:p>
          <a:p>
            <a:pPr marL="285750" indent="-28575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14_ Miscellanea</a:t>
            </a:r>
          </a:p>
          <a:p>
            <a:pPr marL="285750" indent="-28575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17_ </a:t>
            </a:r>
            <a:r>
              <a:rPr lang="it-IT" sz="1600" dirty="0" err="1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Oral</a:t>
            </a:r>
            <a:r>
              <a:rPr lang="it-IT" sz="16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Care</a:t>
            </a:r>
          </a:p>
          <a:p>
            <a:pPr marL="285750" indent="-285750">
              <a:lnSpc>
                <a:spcPct val="107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18_ Biomateriali</a:t>
            </a:r>
            <a:endParaRPr lang="en-US" sz="16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184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28EA6-B178-4E78-8BC7-F9645614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Prodotti per la clinica – IMPRONTA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4881BEA-0AEB-4EAF-9C44-B04E96AA6AD2}"/>
              </a:ext>
            </a:extLst>
          </p:cNvPr>
          <p:cNvSpPr txBox="1"/>
          <p:nvPr/>
        </p:nvSpPr>
        <p:spPr>
          <a:xfrm>
            <a:off x="123987" y="2471659"/>
            <a:ext cx="10643461" cy="1914682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spAutoFit/>
          </a:bodyPr>
          <a:lstStyle/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questa famiglia rientrano i materiali per il calco del dente per osservare come sono fatti i denti e quale parte manca. Esistono prodotti per il calco e prodotti per far retrarre momentaneamente la gengiva.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 mercato dei prodotti da impronta sta diminuendo perché soppiantato dal digitale (ad esempio, </a:t>
            </a:r>
            <a:r>
              <a:rPr lang="it-IT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Invisalign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ha creato lo scanner </a:t>
            </a:r>
            <a:r>
              <a:rPr lang="it-IT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iTero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che svolge la stessa funzione dei materiali da impronta, ma in modo digitale). L’avvento degli </a:t>
            </a:r>
            <a:r>
              <a:rPr lang="it-IT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scanner intraorali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infatti, sposta il valore verso le attrezzature per la clinica (l’incremento di valore è alimentato tramite la concessione di licenza software).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214AC66-CD30-45CF-9FF1-635F755D40D4}"/>
              </a:ext>
            </a:extLst>
          </p:cNvPr>
          <p:cNvSpPr txBox="1"/>
          <p:nvPr/>
        </p:nvSpPr>
        <p:spPr>
          <a:xfrm>
            <a:off x="8302787" y="360390"/>
            <a:ext cx="3381213" cy="9742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36000" tIns="36000" rIns="36000" bIns="36000" anchor="ctr" anchorCtr="0">
            <a:spAutoFit/>
          </a:bodyPr>
          <a:lstStyle/>
          <a:p>
            <a:pPr indent="93663"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Valore del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mercato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41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mln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€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BB4193F-335B-4E83-8CB6-8DD905199993}"/>
              </a:ext>
            </a:extLst>
          </p:cNvPr>
          <p:cNvSpPr txBox="1"/>
          <p:nvPr/>
        </p:nvSpPr>
        <p:spPr>
          <a:xfrm>
            <a:off x="8676683" y="5826177"/>
            <a:ext cx="3007317" cy="3685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36000" tIns="36000" rIns="36000" bIns="36000" anchor="ctr" anchorCtr="0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Es.: amalgama dentale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018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28EA6-B178-4E78-8BC7-F9645614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Prodotti per la clinica – CONSERVATIVA/RESTAURATIVA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024B861-D580-4E62-BD4E-47B7DD4AE312}"/>
              </a:ext>
            </a:extLst>
          </p:cNvPr>
          <p:cNvSpPr txBox="1"/>
          <p:nvPr/>
        </p:nvSpPr>
        <p:spPr>
          <a:xfrm>
            <a:off x="123987" y="2716727"/>
            <a:ext cx="10643461" cy="1424548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spAutoFit/>
          </a:bodyPr>
          <a:lstStyle/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questa famiglia rientrano i 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ateriali compositi per otturazioni di carie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valgono tanto ma pesano poco.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tabLst>
                <a:tab pos="1995170" algn="l"/>
              </a:tabLs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compositi registrano la maggior parte del valore. Essi non sono soggetti ad import/export perché 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diminuirebbe la marginalità.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tabLst>
                <a:tab pos="1995170" algn="l"/>
              </a:tabLst>
            </a:pP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costi di R&amp;D sono molto elevati, per cui sul mercato sono presenti solo pochi player.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0086EBA-0B62-44FE-8A32-CBF8A0BF59AC}"/>
              </a:ext>
            </a:extLst>
          </p:cNvPr>
          <p:cNvSpPr txBox="1"/>
          <p:nvPr/>
        </p:nvSpPr>
        <p:spPr>
          <a:xfrm>
            <a:off x="8302787" y="360390"/>
            <a:ext cx="3381213" cy="9742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36000" tIns="36000" rIns="36000" bIns="36000" anchor="ctr" anchorCtr="0">
            <a:spAutoFit/>
          </a:bodyPr>
          <a:lstStyle/>
          <a:p>
            <a:pPr indent="93663"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Valore del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mercato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95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mln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€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2BFFA30-9795-4196-8851-7018FC845623}"/>
              </a:ext>
            </a:extLst>
          </p:cNvPr>
          <p:cNvSpPr txBox="1"/>
          <p:nvPr/>
        </p:nvSpPr>
        <p:spPr>
          <a:xfrm>
            <a:off x="8676683" y="5826177"/>
            <a:ext cx="3007317" cy="3685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36000" tIns="36000" rIns="36000" bIns="36000" anchor="ctr" anchorCtr="0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Es.: elastomeri – consumabili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90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28EA6-B178-4E78-8BC7-F9645614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Prodotti per la clinica – ANESTESIA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8CA0550-EC91-4E4F-88FF-60755068F177}"/>
              </a:ext>
            </a:extLst>
          </p:cNvPr>
          <p:cNvSpPr txBox="1"/>
          <p:nvPr/>
        </p:nvSpPr>
        <p:spPr>
          <a:xfrm>
            <a:off x="123987" y="2471659"/>
            <a:ext cx="10643461" cy="1914682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spAutoFit/>
          </a:bodyPr>
          <a:lstStyle/>
          <a:p>
            <a:pPr marL="457200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famiglia «anestesia» ricomprende 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anche il mercato degli aghi e siringhe, anche se il maggior valore risiede negli anestetici.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Gli anestetici sono dei prodotti particolari: di fatti sono “droghe”; dunque, i controlli effettuati su questi prodotti sono molto più frequenti. La </a:t>
            </a:r>
            <a:r>
              <a:rPr lang="it-IT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Pierrel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(italiana) è una delle aziende più importanti al mondo nella produzione di anestetici.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  <a:tabLst>
                <a:tab pos="1995170" algn="l"/>
              </a:tabLs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Gli anestetici rappresentano il primo </a:t>
            </a:r>
            <a:r>
              <a:rPr lang="it-IT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marker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facile, poiché sapendo quanti anestetici vengono venuti, 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può risalire al numero di pazienti di una clinica.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8627529-4BA2-4E50-B2C6-7306311BFF32}"/>
              </a:ext>
            </a:extLst>
          </p:cNvPr>
          <p:cNvSpPr txBox="1"/>
          <p:nvPr/>
        </p:nvSpPr>
        <p:spPr>
          <a:xfrm>
            <a:off x="8302787" y="360390"/>
            <a:ext cx="3381213" cy="9742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36000" tIns="36000" rIns="36000" bIns="36000" anchor="ctr" anchorCtr="0">
            <a:spAutoFit/>
          </a:bodyPr>
          <a:lstStyle/>
          <a:p>
            <a:pPr indent="93663" algn="ctr">
              <a:lnSpc>
                <a:spcPct val="107000"/>
              </a:lnSpc>
              <a:spcAft>
                <a:spcPts val="600"/>
              </a:spcAft>
              <a:tabLst>
                <a:tab pos="1995170" algn="l"/>
              </a:tabLst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Valore del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mercato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15 </a:t>
            </a:r>
            <a:r>
              <a:rPr lang="en-US" sz="2800" b="1" dirty="0" err="1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mln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€</a:t>
            </a:r>
          </a:p>
        </p:txBody>
      </p:sp>
    </p:spTree>
    <p:extLst>
      <p:ext uri="{BB962C8B-B14F-4D97-AF65-F5344CB8AC3E}">
        <p14:creationId xmlns:p14="http://schemas.microsoft.com/office/powerpoint/2010/main" val="2713172925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94d668-81d4-4175-873c-b6057b6ecec5">
      <Terms xmlns="http://schemas.microsoft.com/office/infopath/2007/PartnerControls"/>
    </lcf76f155ced4ddcb4097134ff3c332f>
    <TaxCatchAll xmlns="729e1dbc-35fb-47a0-a534-559e71df25e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4E36A288D9BF4CB1CDE92C3DEC6FA1" ma:contentTypeVersion="18" ma:contentTypeDescription="Creare un nuovo documento." ma:contentTypeScope="" ma:versionID="a4719f58ba7ac364f79b3bf540f2952f">
  <xsd:schema xmlns:xsd="http://www.w3.org/2001/XMLSchema" xmlns:xs="http://www.w3.org/2001/XMLSchema" xmlns:p="http://schemas.microsoft.com/office/2006/metadata/properties" xmlns:ns2="bb94d668-81d4-4175-873c-b6057b6ecec5" xmlns:ns3="729e1dbc-35fb-47a0-a534-559e71df25ef" targetNamespace="http://schemas.microsoft.com/office/2006/metadata/properties" ma:root="true" ma:fieldsID="bd3265644a88f6b9309b8875722eaa61" ns2:_="" ns3:_="">
    <xsd:import namespace="bb94d668-81d4-4175-873c-b6057b6ecec5"/>
    <xsd:import namespace="729e1dbc-35fb-47a0-a534-559e71df25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94d668-81d4-4175-873c-b6057b6ece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Tag immagine" ma:readOnly="false" ma:fieldId="{5cf76f15-5ced-4ddc-b409-7134ff3c332f}" ma:taxonomyMulti="true" ma:sspId="9e752f35-c7f1-46ce-a704-50ed0bfa45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e1dbc-35fb-47a0-a534-559e71df25e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78ae880-357a-42f5-a32d-84d87eeb4c1a}" ma:internalName="TaxCatchAll" ma:showField="CatchAllData" ma:web="729e1dbc-35fb-47a0-a534-559e71df25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4B94D4-4796-4EBA-BD0E-43919FEBF99C}">
  <ds:schemaRefs>
    <ds:schemaRef ds:uri="http://schemas.microsoft.com/office/2006/metadata/properties"/>
    <ds:schemaRef ds:uri="http://schemas.microsoft.com/office/infopath/2007/PartnerControls"/>
    <ds:schemaRef ds:uri="bb94d668-81d4-4175-873c-b6057b6ecec5"/>
    <ds:schemaRef ds:uri="729e1dbc-35fb-47a0-a534-559e71df25ef"/>
  </ds:schemaRefs>
</ds:datastoreItem>
</file>

<file path=customXml/itemProps2.xml><?xml version="1.0" encoding="utf-8"?>
<ds:datastoreItem xmlns:ds="http://schemas.openxmlformats.org/officeDocument/2006/customXml" ds:itemID="{4B43638C-7964-4443-A159-5E79F87979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2923B1-FA1C-4186-AF67-CB113CAACF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94d668-81d4-4175-873c-b6057b6ecec5"/>
    <ds:schemaRef ds:uri="729e1dbc-35fb-47a0-a534-559e71df25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1849</Words>
  <Application>Microsoft Office PowerPoint</Application>
  <PresentationFormat>Widescreen</PresentationFormat>
  <Paragraphs>156</Paragraphs>
  <Slides>20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 </vt:lpstr>
      <vt:lpstr>Symbol</vt:lpstr>
      <vt:lpstr>1_Tema di Office</vt:lpstr>
      <vt:lpstr>Ricerche di mercato</vt:lpstr>
      <vt:lpstr>Ricerche di mercato</vt:lpstr>
      <vt:lpstr>Supply chain del mercato dentale</vt:lpstr>
      <vt:lpstr>Mercato dentale dei prodotti – matrice </vt:lpstr>
      <vt:lpstr>Aree Business Key-Stone</vt:lpstr>
      <vt:lpstr>Prodotti per la clinica </vt:lpstr>
      <vt:lpstr>Prodotti per la clinica – IMPRONTA</vt:lpstr>
      <vt:lpstr>Prodotti per la clinica – CONSERVATIVA/RESTAURATIVA</vt:lpstr>
      <vt:lpstr>Prodotti per la clinica – ANESTESIA</vt:lpstr>
      <vt:lpstr>Prodotti per la clinica – CEMENTI</vt:lpstr>
      <vt:lpstr>Prodotti per la clinica – TEMPORARY</vt:lpstr>
      <vt:lpstr>Prodotti per la clinica – ENDODONZIA</vt:lpstr>
      <vt:lpstr>Prodotti per la clinica – BLEACHING/SBIANCAMENTO</vt:lpstr>
      <vt:lpstr>Prodotti per la clinica – PRODOTTI PER LA CHIRURGIA</vt:lpstr>
      <vt:lpstr>Prodotti per la clinica – PRODOTTI MONOUSO &amp; DISPOSITIVI DI PROTEZIONE INDIVIDUALE</vt:lpstr>
      <vt:lpstr>Prodotti per la clinica – FRESE</vt:lpstr>
      <vt:lpstr>Prodotti per la clinica – IGIENE E DISINFEZIONE</vt:lpstr>
      <vt:lpstr>Prodotti per la clinica – STRUMENTI</vt:lpstr>
      <vt:lpstr>Prodotti per la clinica – PRODOTTI RADIOLOGICI</vt:lpstr>
      <vt:lpstr>Prodotti per la clinica – PROFILASSI E ORALCARE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Bianca Francesconi</dc:creator>
  <cp:lastModifiedBy>Simona Grieco</cp:lastModifiedBy>
  <cp:revision>9</cp:revision>
  <dcterms:created xsi:type="dcterms:W3CDTF">2021-10-28T15:44:08Z</dcterms:created>
  <dcterms:modified xsi:type="dcterms:W3CDTF">2024-06-11T16:01:18Z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0x010100814E36A288D9BF4CB1CDE92C3DEC6FA1</vt:lpwstr>
  </property>
</Properties>
</file>