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comments/modernComment_978_223399A.xml" ContentType="application/vnd.ms-powerpoint.comment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heme/themeOverride1.xml" ContentType="application/vnd.openxmlformats-officedocument.themeOverr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7"/>
  </p:notesMasterIdLst>
  <p:sldIdLst>
    <p:sldId id="256" r:id="rId5"/>
    <p:sldId id="2429" r:id="rId6"/>
    <p:sldId id="2408" r:id="rId7"/>
    <p:sldId id="2373" r:id="rId8"/>
    <p:sldId id="2412" r:id="rId9"/>
    <p:sldId id="262" r:id="rId10"/>
    <p:sldId id="2413" r:id="rId11"/>
    <p:sldId id="2414" r:id="rId12"/>
    <p:sldId id="2415" r:id="rId13"/>
    <p:sldId id="2416" r:id="rId14"/>
    <p:sldId id="2417" r:id="rId15"/>
    <p:sldId id="2420" r:id="rId16"/>
    <p:sldId id="2411" r:id="rId17"/>
    <p:sldId id="2421" r:id="rId18"/>
    <p:sldId id="2447" r:id="rId19"/>
    <p:sldId id="2419" r:id="rId20"/>
    <p:sldId id="2589" r:id="rId21"/>
    <p:sldId id="2423" r:id="rId22"/>
    <p:sldId id="2448" r:id="rId23"/>
    <p:sldId id="2424" r:id="rId24"/>
    <p:sldId id="2426" r:id="rId25"/>
    <p:sldId id="2590" r:id="rId26"/>
    <p:sldId id="2591" r:id="rId27"/>
    <p:sldId id="2592" r:id="rId28"/>
    <p:sldId id="2425" r:id="rId29"/>
    <p:sldId id="2593" r:id="rId30"/>
    <p:sldId id="2449" r:id="rId31"/>
    <p:sldId id="2427" r:id="rId32"/>
    <p:sldId id="2422" r:id="rId33"/>
    <p:sldId id="2433" r:id="rId34"/>
    <p:sldId id="2434" r:id="rId35"/>
    <p:sldId id="2436" r:id="rId36"/>
    <p:sldId id="2440" r:id="rId37"/>
    <p:sldId id="2441" r:id="rId38"/>
    <p:sldId id="2435" r:id="rId39"/>
    <p:sldId id="2442" r:id="rId40"/>
    <p:sldId id="2443" r:id="rId41"/>
    <p:sldId id="2437" r:id="rId42"/>
    <p:sldId id="2444" r:id="rId43"/>
    <p:sldId id="2446" r:id="rId44"/>
    <p:sldId id="2445" r:id="rId45"/>
    <p:sldId id="261" r:id="rId46"/>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296BF60-EFCE-7B37-02E7-7BC506430398}" name="Simona Grieco" initials="SG" userId="S::simona.grieco@key-stone.it::fd323247-8b9e-48f4-9c78-025414629b3a" providerId="AD"/>
  <p188:author id="{6D36FF7B-C5B1-617A-9588-BCF183C3F484}" name="Eleonora Roggero" initials="ER" userId="S::eleonora.roggero@key-stone.it::e2c21711-2c8e-4bd3-8e86-b0f370a14216" providerId="AD"/>
  <p188:author id="{E7EF9791-252C-FF6A-05F8-8CDDEFABF040}" name="Francesco De Nicolo" initials="FDN" userId="S::francesco.denicolo@key-stone.it::4efcc96e-8494-48fc-af96-b1bcd3558f1c"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38C7F"/>
    <a:srgbClr val="8FAADC"/>
    <a:srgbClr val="DAE3F3"/>
    <a:srgbClr val="B4C7E7"/>
    <a:srgbClr val="2F5597"/>
    <a:srgbClr val="203864"/>
    <a:srgbClr val="EAEDF1"/>
    <a:srgbClr val="F5CA1F"/>
    <a:srgbClr val="3333FF"/>
    <a:srgbClr val="6DC4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1494" autoAdjust="0"/>
    <p:restoredTop sz="95706" autoAdjust="0"/>
  </p:normalViewPr>
  <p:slideViewPr>
    <p:cSldViewPr snapToGrid="0">
      <p:cViewPr varScale="1">
        <p:scale>
          <a:sx n="95" d="100"/>
          <a:sy n="95" d="100"/>
        </p:scale>
        <p:origin x="370" y="72"/>
      </p:cViewPr>
      <p:guideLst/>
    </p:cSldViewPr>
  </p:slideViewPr>
  <p:notesTextViewPr>
    <p:cViewPr>
      <p:scale>
        <a:sx n="1" d="1"/>
        <a:sy n="1" d="1"/>
      </p:scale>
      <p:origin x="0" y="0"/>
    </p:cViewPr>
  </p:notesTextViewPr>
  <p:sorterViewPr>
    <p:cViewPr>
      <p:scale>
        <a:sx n="100" d="100"/>
        <a:sy n="100" d="100"/>
      </p:scale>
      <p:origin x="0" y="0"/>
    </p:cViewPr>
  </p:sorterViewPr>
  <p:gridSpacing cx="45000" cy="450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comments/modernComment_978_223399A.xml><?xml version="1.0" encoding="utf-8"?>
<p188:cmLst xmlns:a="http://schemas.openxmlformats.org/drawingml/2006/main" xmlns:r="http://schemas.openxmlformats.org/officeDocument/2006/relationships" xmlns:p188="http://schemas.microsoft.com/office/powerpoint/2018/8/main">
  <p188:cm id="{0C64AF23-3924-4D1E-A1DA-9E75F960AD37}" authorId="{3296BF60-EFCE-7B37-02E7-7BC506430398}" created="2024-06-11T15:52:52.304">
    <pc:sldMkLst xmlns:pc="http://schemas.microsoft.com/office/powerpoint/2013/main/command">
      <pc:docMk/>
      <pc:sldMk cId="35862938" sldId="2424"/>
    </pc:sldMkLst>
    <p188:txBody>
      <a:bodyPr/>
      <a:lstStyle/>
      <a:p>
        <a:r>
          <a:rPr lang="it-IT"/>
          <a:t>Attenzione, specificare che vale sia approccio fisico sia online</a:t>
        </a:r>
      </a:p>
    </p188:txBody>
  </p188:cm>
</p188: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7254A38-8B6A-43F9-A8EC-8909AA30E656}"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it-IT"/>
        </a:p>
      </dgm:t>
    </dgm:pt>
    <dgm:pt modelId="{7248CE78-2CE6-4C65-AF88-90F6A1D7A287}">
      <dgm:prSet phldrT="[Testo]" custT="1"/>
      <dgm:spPr/>
      <dgm:t>
        <a:bodyPr/>
        <a:lstStyle/>
        <a:p>
          <a:pPr marL="0" lvl="0" algn="ctr" defTabSz="533400">
            <a:lnSpc>
              <a:spcPct val="90000"/>
            </a:lnSpc>
            <a:spcBef>
              <a:spcPct val="0"/>
            </a:spcBef>
            <a:spcAft>
              <a:spcPct val="35000"/>
            </a:spcAft>
            <a:buNone/>
          </a:pPr>
          <a:r>
            <a:rPr lang="it-IT" sz="1600" b="1" kern="1200" dirty="0">
              <a:solidFill>
                <a:prstClr val="white"/>
              </a:solidFill>
              <a:latin typeface="Segoe UI"/>
              <a:ea typeface="+mn-ea"/>
              <a:cs typeface="+mn-cs"/>
            </a:rPr>
            <a:t>QUALITATIVA</a:t>
          </a:r>
        </a:p>
        <a:p>
          <a:pPr marL="0" lvl="0" indent="0" algn="ctr" defTabSz="533400">
            <a:lnSpc>
              <a:spcPct val="90000"/>
            </a:lnSpc>
            <a:spcBef>
              <a:spcPct val="0"/>
            </a:spcBef>
            <a:spcAft>
              <a:spcPct val="35000"/>
            </a:spcAft>
            <a:buNone/>
          </a:pPr>
          <a:r>
            <a:rPr lang="it-IT" altLang="it-IT" sz="1600" b="1" kern="1200" dirty="0">
              <a:solidFill>
                <a:prstClr val="white"/>
              </a:solidFill>
              <a:latin typeface="Segoe UI"/>
              <a:ea typeface="+mn-ea"/>
              <a:cs typeface="+mn-cs"/>
            </a:rPr>
            <a:t>Indaga le motivazioni (il “perché”) </a:t>
          </a:r>
        </a:p>
        <a:p>
          <a:pPr marL="0" lvl="0" algn="ctr" defTabSz="533400">
            <a:lnSpc>
              <a:spcPct val="90000"/>
            </a:lnSpc>
            <a:spcBef>
              <a:spcPct val="0"/>
            </a:spcBef>
            <a:spcAft>
              <a:spcPct val="35000"/>
            </a:spcAft>
            <a:buNone/>
          </a:pPr>
          <a:r>
            <a:rPr lang="it-IT" altLang="it-IT" sz="1200" b="0" kern="1200" dirty="0">
              <a:solidFill>
                <a:prstClr val="white"/>
              </a:solidFill>
              <a:latin typeface="Segoe UI"/>
              <a:ea typeface="+mn-ea"/>
              <a:cs typeface="+mn-cs"/>
            </a:rPr>
            <a:t>(es.: quali sono le principali motivazioni d’acquisto della penna </a:t>
          </a:r>
          <a:r>
            <a:rPr lang="it-IT" altLang="it-IT" sz="1200" b="0" kern="1200" dirty="0" err="1">
              <a:solidFill>
                <a:prstClr val="white"/>
              </a:solidFill>
              <a:latin typeface="Segoe UI"/>
              <a:ea typeface="+mn-ea"/>
              <a:cs typeface="+mn-cs"/>
            </a:rPr>
            <a:t>Waterman</a:t>
          </a:r>
          <a:r>
            <a:rPr lang="it-IT" altLang="it-IT" sz="1200" b="0" kern="1200" dirty="0">
              <a:solidFill>
                <a:prstClr val="white"/>
              </a:solidFill>
              <a:latin typeface="Segoe UI"/>
              <a:ea typeface="+mn-ea"/>
              <a:cs typeface="+mn-cs"/>
            </a:rPr>
            <a:t>? Quali quelle del viaggio in auto e di quello in treno? E quale il “vissuto” degli utilizzatori dei servizi Trenitalia?) </a:t>
          </a:r>
          <a:endParaRPr lang="it-IT" sz="1200" b="0" kern="1200" dirty="0">
            <a:solidFill>
              <a:prstClr val="white"/>
            </a:solidFill>
            <a:latin typeface="Segoe UI"/>
            <a:ea typeface="+mn-ea"/>
            <a:cs typeface="+mn-cs"/>
          </a:endParaRPr>
        </a:p>
      </dgm:t>
    </dgm:pt>
    <dgm:pt modelId="{33D2B0D4-C3FC-4606-97F3-0CD5FC5D2F02}" type="parTrans" cxnId="{C5C3B8D7-DA92-4524-8E15-72F1253F8D9A}">
      <dgm:prSet/>
      <dgm:spPr/>
      <dgm:t>
        <a:bodyPr/>
        <a:lstStyle/>
        <a:p>
          <a:endParaRPr lang="it-IT"/>
        </a:p>
      </dgm:t>
    </dgm:pt>
    <dgm:pt modelId="{5C968372-CBA2-4A37-9B5E-2F3D8EA4415C}" type="sibTrans" cxnId="{C5C3B8D7-DA92-4524-8E15-72F1253F8D9A}">
      <dgm:prSet/>
      <dgm:spPr/>
      <dgm:t>
        <a:bodyPr/>
        <a:lstStyle/>
        <a:p>
          <a:endParaRPr lang="it-IT"/>
        </a:p>
      </dgm:t>
    </dgm:pt>
    <dgm:pt modelId="{739FFEBF-58DE-43D0-9E30-2FF0ED194216}">
      <dgm:prSet phldrT="[Testo]" custT="1"/>
      <dgm:spPr/>
      <dgm:t>
        <a:bodyPr/>
        <a:lstStyle/>
        <a:p>
          <a:pPr>
            <a:buFontTx/>
            <a:buChar char="•"/>
          </a:pPr>
          <a:r>
            <a:rPr lang="it-IT" altLang="it-IT" sz="1800" dirty="0">
              <a:solidFill>
                <a:schemeClr val="bg2">
                  <a:lumMod val="25000"/>
                </a:schemeClr>
              </a:solidFill>
              <a:latin typeface="+mn-lt"/>
            </a:rPr>
            <a:t>Tecniche psicologiche</a:t>
          </a:r>
          <a:endParaRPr lang="it-IT" sz="1800" dirty="0"/>
        </a:p>
      </dgm:t>
    </dgm:pt>
    <dgm:pt modelId="{7A468E67-A40A-41B6-ACC9-2EA98B021B95}" type="parTrans" cxnId="{04BD21AE-0F5B-454C-8CD2-6D82665673ED}">
      <dgm:prSet/>
      <dgm:spPr/>
      <dgm:t>
        <a:bodyPr/>
        <a:lstStyle/>
        <a:p>
          <a:endParaRPr lang="it-IT"/>
        </a:p>
      </dgm:t>
    </dgm:pt>
    <dgm:pt modelId="{9D261396-9100-48F6-BC1A-63297F3B68F7}" type="sibTrans" cxnId="{04BD21AE-0F5B-454C-8CD2-6D82665673ED}">
      <dgm:prSet/>
      <dgm:spPr/>
      <dgm:t>
        <a:bodyPr/>
        <a:lstStyle/>
        <a:p>
          <a:endParaRPr lang="it-IT"/>
        </a:p>
      </dgm:t>
    </dgm:pt>
    <dgm:pt modelId="{135C98F9-4D60-43AE-957F-F4745C255528}">
      <dgm:prSet phldrT="[Testo]" custT="1"/>
      <dgm:spPr/>
      <dgm:t>
        <a:bodyPr/>
        <a:lstStyle/>
        <a:p>
          <a:pPr marL="0" lvl="0" algn="ctr" defTabSz="533400">
            <a:lnSpc>
              <a:spcPct val="90000"/>
            </a:lnSpc>
            <a:spcBef>
              <a:spcPct val="0"/>
            </a:spcBef>
            <a:spcAft>
              <a:spcPct val="35000"/>
            </a:spcAft>
            <a:buNone/>
          </a:pPr>
          <a:r>
            <a:rPr lang="it-IT" sz="1600" b="1" kern="1200" dirty="0">
              <a:latin typeface="+mn-lt"/>
            </a:rPr>
            <a:t>QUANTITATIVA</a:t>
          </a:r>
        </a:p>
        <a:p>
          <a:pPr marL="0" lvl="0" indent="0" algn="ctr" defTabSz="533400">
            <a:lnSpc>
              <a:spcPct val="90000"/>
            </a:lnSpc>
            <a:spcBef>
              <a:spcPct val="0"/>
            </a:spcBef>
            <a:spcAft>
              <a:spcPct val="35000"/>
            </a:spcAft>
            <a:buNone/>
          </a:pPr>
          <a:r>
            <a:rPr lang="it-IT" altLang="it-IT" sz="1600" b="1" kern="1200" dirty="0">
              <a:solidFill>
                <a:prstClr val="white"/>
              </a:solidFill>
              <a:latin typeface="+mn-lt"/>
              <a:ea typeface="+mn-ea"/>
              <a:cs typeface="+mn-cs"/>
            </a:rPr>
            <a:t>Misura i fenomeni (il “che cosa”)</a:t>
          </a:r>
        </a:p>
        <a:p>
          <a:pPr marL="0" lvl="0" indent="0" algn="ctr" defTabSz="533400">
            <a:lnSpc>
              <a:spcPct val="90000"/>
            </a:lnSpc>
            <a:spcBef>
              <a:spcPct val="0"/>
            </a:spcBef>
            <a:spcAft>
              <a:spcPct val="35000"/>
            </a:spcAft>
            <a:buNone/>
          </a:pPr>
          <a:r>
            <a:rPr lang="it-IT" altLang="it-IT" sz="1200" b="0" kern="1200" dirty="0">
              <a:solidFill>
                <a:prstClr val="white"/>
              </a:solidFill>
              <a:latin typeface="Segoe UI"/>
              <a:ea typeface="+mn-ea"/>
              <a:cs typeface="+mn-cs"/>
            </a:rPr>
            <a:t>(es.: quanti consumatori preferiscono la marca Barilla rispetto alla marca Saiwa? Quanti usano il treno per i viaggi di lavoro fra Bologna e Firenze?)</a:t>
          </a:r>
          <a:endParaRPr lang="it-IT" sz="1200" b="0" kern="1200" dirty="0">
            <a:solidFill>
              <a:prstClr val="white"/>
            </a:solidFill>
            <a:latin typeface="Segoe UI"/>
            <a:ea typeface="+mn-ea"/>
            <a:cs typeface="+mn-cs"/>
          </a:endParaRPr>
        </a:p>
      </dgm:t>
    </dgm:pt>
    <dgm:pt modelId="{7366A376-3112-4AEE-ADCF-C3CB1E26D33F}" type="parTrans" cxnId="{CBE1A34F-FF88-48A5-8E08-171492FF14F4}">
      <dgm:prSet/>
      <dgm:spPr/>
      <dgm:t>
        <a:bodyPr/>
        <a:lstStyle/>
        <a:p>
          <a:endParaRPr lang="it-IT"/>
        </a:p>
      </dgm:t>
    </dgm:pt>
    <dgm:pt modelId="{2751AF77-E408-468F-A6E8-037BC4730AA8}" type="sibTrans" cxnId="{CBE1A34F-FF88-48A5-8E08-171492FF14F4}">
      <dgm:prSet/>
      <dgm:spPr/>
      <dgm:t>
        <a:bodyPr/>
        <a:lstStyle/>
        <a:p>
          <a:endParaRPr lang="it-IT"/>
        </a:p>
      </dgm:t>
    </dgm:pt>
    <dgm:pt modelId="{E449939B-E40E-482C-9910-9D47263E0E53}">
      <dgm:prSet phldrT="[Testo]" custT="1"/>
      <dgm:spPr/>
      <dgm:t>
        <a:bodyPr/>
        <a:lstStyle/>
        <a:p>
          <a:pPr>
            <a:buFontTx/>
            <a:buChar char="•"/>
          </a:pPr>
          <a:r>
            <a:rPr lang="it-IT" altLang="it-IT" sz="1800" dirty="0">
              <a:solidFill>
                <a:schemeClr val="bg2">
                  <a:lumMod val="25000"/>
                </a:schemeClr>
              </a:solidFill>
              <a:latin typeface="+mn-lt"/>
            </a:rPr>
            <a:t>Tecniche campionarie e statistiche</a:t>
          </a:r>
          <a:endParaRPr lang="it-IT" sz="1800" dirty="0"/>
        </a:p>
      </dgm:t>
    </dgm:pt>
    <dgm:pt modelId="{EC7D1D70-C18B-4C2F-A1AA-2FA834D3741B}" type="parTrans" cxnId="{7A0B2640-884C-46CC-AC3B-B78FFBE06622}">
      <dgm:prSet/>
      <dgm:spPr/>
      <dgm:t>
        <a:bodyPr/>
        <a:lstStyle/>
        <a:p>
          <a:endParaRPr lang="it-IT"/>
        </a:p>
      </dgm:t>
    </dgm:pt>
    <dgm:pt modelId="{09DB7562-0558-41FC-93D7-0EBF6B0E5F90}" type="sibTrans" cxnId="{7A0B2640-884C-46CC-AC3B-B78FFBE06622}">
      <dgm:prSet/>
      <dgm:spPr/>
      <dgm:t>
        <a:bodyPr/>
        <a:lstStyle/>
        <a:p>
          <a:endParaRPr lang="it-IT"/>
        </a:p>
      </dgm:t>
    </dgm:pt>
    <dgm:pt modelId="{53B40999-98C3-41DC-8991-0B55CDC16C61}">
      <dgm:prSet custT="1"/>
      <dgm:spPr/>
      <dgm:t>
        <a:bodyPr/>
        <a:lstStyle/>
        <a:p>
          <a:pPr>
            <a:buFontTx/>
            <a:buChar char="•"/>
          </a:pPr>
          <a:r>
            <a:rPr lang="it-IT" altLang="it-IT" sz="1800" dirty="0">
              <a:solidFill>
                <a:schemeClr val="bg2">
                  <a:lumMod val="25000"/>
                </a:schemeClr>
              </a:solidFill>
              <a:latin typeface="+mn-lt"/>
            </a:rPr>
            <a:t>Minore strutturazione dell’intervista</a:t>
          </a:r>
        </a:p>
      </dgm:t>
    </dgm:pt>
    <dgm:pt modelId="{233FD4F2-B64C-4717-B630-DE29FBC2F4DB}" type="parTrans" cxnId="{AD4C75CC-765D-46F9-A90D-20512B2F7463}">
      <dgm:prSet/>
      <dgm:spPr/>
      <dgm:t>
        <a:bodyPr/>
        <a:lstStyle/>
        <a:p>
          <a:endParaRPr lang="it-IT"/>
        </a:p>
      </dgm:t>
    </dgm:pt>
    <dgm:pt modelId="{906555CC-4468-4050-AFCE-6DCC83475318}" type="sibTrans" cxnId="{AD4C75CC-765D-46F9-A90D-20512B2F7463}">
      <dgm:prSet/>
      <dgm:spPr/>
      <dgm:t>
        <a:bodyPr/>
        <a:lstStyle/>
        <a:p>
          <a:endParaRPr lang="it-IT"/>
        </a:p>
      </dgm:t>
    </dgm:pt>
    <dgm:pt modelId="{7F43E6BD-20E8-4DCF-9110-5D474158BBFD}">
      <dgm:prSet custT="1"/>
      <dgm:spPr/>
      <dgm:t>
        <a:bodyPr/>
        <a:lstStyle/>
        <a:p>
          <a:pPr>
            <a:buFontTx/>
            <a:buChar char="•"/>
          </a:pPr>
          <a:r>
            <a:rPr lang="it-IT" altLang="it-IT" sz="1800" dirty="0">
              <a:solidFill>
                <a:schemeClr val="bg2">
                  <a:lumMod val="25000"/>
                </a:schemeClr>
              </a:solidFill>
              <a:latin typeface="+mn-lt"/>
            </a:rPr>
            <a:t>Colloqui “clinici”, Focus Group</a:t>
          </a:r>
        </a:p>
      </dgm:t>
    </dgm:pt>
    <dgm:pt modelId="{D4999122-535C-4906-A57C-5E26442CA20C}" type="parTrans" cxnId="{B30CB10A-4AFB-4E7C-B111-990C63E54B17}">
      <dgm:prSet/>
      <dgm:spPr/>
      <dgm:t>
        <a:bodyPr/>
        <a:lstStyle/>
        <a:p>
          <a:endParaRPr lang="it-IT"/>
        </a:p>
      </dgm:t>
    </dgm:pt>
    <dgm:pt modelId="{025A807F-5F1D-412E-AFDF-800F10C9FCB1}" type="sibTrans" cxnId="{B30CB10A-4AFB-4E7C-B111-990C63E54B17}">
      <dgm:prSet/>
      <dgm:spPr/>
      <dgm:t>
        <a:bodyPr/>
        <a:lstStyle/>
        <a:p>
          <a:endParaRPr lang="it-IT"/>
        </a:p>
      </dgm:t>
    </dgm:pt>
    <dgm:pt modelId="{027F08EA-D74F-499E-B600-61E6200081BE}">
      <dgm:prSet custT="1"/>
      <dgm:spPr/>
      <dgm:t>
        <a:bodyPr/>
        <a:lstStyle/>
        <a:p>
          <a:pPr>
            <a:buFontTx/>
            <a:buChar char="•"/>
          </a:pPr>
          <a:r>
            <a:rPr lang="it-IT" altLang="it-IT" sz="1800" dirty="0">
              <a:solidFill>
                <a:schemeClr val="bg2">
                  <a:lumMod val="25000"/>
                </a:schemeClr>
              </a:solidFill>
              <a:latin typeface="+mn-lt"/>
            </a:rPr>
            <a:t>Personale altamente qualificato</a:t>
          </a:r>
        </a:p>
      </dgm:t>
    </dgm:pt>
    <dgm:pt modelId="{5F554700-3B28-45AF-91CE-0C48B71E40F1}" type="parTrans" cxnId="{71ADC3B9-E115-4A67-BB8A-1E08414C8AFA}">
      <dgm:prSet/>
      <dgm:spPr/>
      <dgm:t>
        <a:bodyPr/>
        <a:lstStyle/>
        <a:p>
          <a:endParaRPr lang="it-IT"/>
        </a:p>
      </dgm:t>
    </dgm:pt>
    <dgm:pt modelId="{7378F96D-E06D-4ACC-B016-6120A8BE84FC}" type="sibTrans" cxnId="{71ADC3B9-E115-4A67-BB8A-1E08414C8AFA}">
      <dgm:prSet/>
      <dgm:spPr/>
      <dgm:t>
        <a:bodyPr/>
        <a:lstStyle/>
        <a:p>
          <a:endParaRPr lang="it-IT"/>
        </a:p>
      </dgm:t>
    </dgm:pt>
    <dgm:pt modelId="{EA7BF58C-4455-4F5A-BDB1-2869E21F0571}">
      <dgm:prSet custT="1"/>
      <dgm:spPr/>
      <dgm:t>
        <a:bodyPr/>
        <a:lstStyle/>
        <a:p>
          <a:pPr>
            <a:buFontTx/>
            <a:buChar char="•"/>
          </a:pPr>
          <a:r>
            <a:rPr lang="it-IT" altLang="it-IT" sz="1800" dirty="0">
              <a:solidFill>
                <a:schemeClr val="bg2">
                  <a:lumMod val="25000"/>
                </a:schemeClr>
              </a:solidFill>
              <a:latin typeface="+mn-lt"/>
            </a:rPr>
            <a:t>Elaborazione complessa</a:t>
          </a:r>
          <a:endParaRPr lang="it-IT" sz="1800" dirty="0"/>
        </a:p>
      </dgm:t>
    </dgm:pt>
    <dgm:pt modelId="{FD276492-30D4-453E-918F-56C132ED522F}" type="parTrans" cxnId="{B2256778-9CCA-43E9-9AE1-ADA505AAA5F8}">
      <dgm:prSet/>
      <dgm:spPr/>
      <dgm:t>
        <a:bodyPr/>
        <a:lstStyle/>
        <a:p>
          <a:endParaRPr lang="it-IT"/>
        </a:p>
      </dgm:t>
    </dgm:pt>
    <dgm:pt modelId="{8B43AAC5-EAC3-4CC2-B902-A750BFC845CB}" type="sibTrans" cxnId="{B2256778-9CCA-43E9-9AE1-ADA505AAA5F8}">
      <dgm:prSet/>
      <dgm:spPr/>
      <dgm:t>
        <a:bodyPr/>
        <a:lstStyle/>
        <a:p>
          <a:endParaRPr lang="it-IT"/>
        </a:p>
      </dgm:t>
    </dgm:pt>
    <dgm:pt modelId="{8834AEA3-3145-44BA-91EF-E08196E65AAB}">
      <dgm:prSet custT="1"/>
      <dgm:spPr/>
      <dgm:t>
        <a:bodyPr/>
        <a:lstStyle/>
        <a:p>
          <a:r>
            <a:rPr lang="it-IT" altLang="it-IT" sz="1800" dirty="0">
              <a:solidFill>
                <a:schemeClr val="bg2">
                  <a:lumMod val="25000"/>
                </a:schemeClr>
              </a:solidFill>
              <a:latin typeface="+mn-lt"/>
            </a:rPr>
            <a:t>Questionari strutturati</a:t>
          </a:r>
        </a:p>
      </dgm:t>
    </dgm:pt>
    <dgm:pt modelId="{7765C5C2-528C-460F-A590-1A7ABE876420}" type="parTrans" cxnId="{659109A9-3090-43EE-BA6C-ED5E01BD5F9D}">
      <dgm:prSet/>
      <dgm:spPr/>
      <dgm:t>
        <a:bodyPr/>
        <a:lstStyle/>
        <a:p>
          <a:endParaRPr lang="it-IT"/>
        </a:p>
      </dgm:t>
    </dgm:pt>
    <dgm:pt modelId="{9C91F7E2-2CA7-4329-80A5-71A4004B6560}" type="sibTrans" cxnId="{659109A9-3090-43EE-BA6C-ED5E01BD5F9D}">
      <dgm:prSet/>
      <dgm:spPr/>
      <dgm:t>
        <a:bodyPr/>
        <a:lstStyle/>
        <a:p>
          <a:endParaRPr lang="it-IT"/>
        </a:p>
      </dgm:t>
    </dgm:pt>
    <dgm:pt modelId="{6CA628AB-A1BF-41EE-9C9B-4427235CFE86}">
      <dgm:prSet custT="1"/>
      <dgm:spPr/>
      <dgm:t>
        <a:bodyPr/>
        <a:lstStyle/>
        <a:p>
          <a:r>
            <a:rPr lang="it-IT" altLang="it-IT" sz="1800">
              <a:solidFill>
                <a:schemeClr val="bg2">
                  <a:lumMod val="25000"/>
                </a:schemeClr>
              </a:solidFill>
              <a:latin typeface="+mn-lt"/>
            </a:rPr>
            <a:t>Interviste personali, telefoniche, internet</a:t>
          </a:r>
          <a:endParaRPr lang="it-IT" altLang="it-IT" sz="1800" dirty="0">
            <a:solidFill>
              <a:schemeClr val="bg2">
                <a:lumMod val="25000"/>
              </a:schemeClr>
            </a:solidFill>
            <a:latin typeface="+mn-lt"/>
          </a:endParaRPr>
        </a:p>
      </dgm:t>
    </dgm:pt>
    <dgm:pt modelId="{8A3134AD-1A85-4BBF-AD12-CFB8D52B0999}" type="parTrans" cxnId="{6896E4B5-B859-4A8D-A7FF-82D56348121F}">
      <dgm:prSet/>
      <dgm:spPr/>
      <dgm:t>
        <a:bodyPr/>
        <a:lstStyle/>
        <a:p>
          <a:endParaRPr lang="it-IT"/>
        </a:p>
      </dgm:t>
    </dgm:pt>
    <dgm:pt modelId="{EB98E09F-34EC-4DA4-A799-3958F3DEBDA5}" type="sibTrans" cxnId="{6896E4B5-B859-4A8D-A7FF-82D56348121F}">
      <dgm:prSet/>
      <dgm:spPr/>
      <dgm:t>
        <a:bodyPr/>
        <a:lstStyle/>
        <a:p>
          <a:endParaRPr lang="it-IT"/>
        </a:p>
      </dgm:t>
    </dgm:pt>
    <dgm:pt modelId="{82ECA0BD-380F-45A4-B77C-836A205E8D2F}">
      <dgm:prSet custT="1"/>
      <dgm:spPr/>
      <dgm:t>
        <a:bodyPr/>
        <a:lstStyle/>
        <a:p>
          <a:r>
            <a:rPr lang="it-IT" altLang="it-IT" sz="1800" dirty="0">
              <a:solidFill>
                <a:schemeClr val="bg2">
                  <a:lumMod val="25000"/>
                </a:schemeClr>
              </a:solidFill>
              <a:latin typeface="+mn-lt"/>
            </a:rPr>
            <a:t>Personale non necessariamente ad alta professionalità</a:t>
          </a:r>
        </a:p>
      </dgm:t>
    </dgm:pt>
    <dgm:pt modelId="{742A91B2-68A8-4E8F-B7F3-902EB84A5C0E}" type="parTrans" cxnId="{C04F52D3-D7BF-4854-A915-6D12BBAC1514}">
      <dgm:prSet/>
      <dgm:spPr/>
      <dgm:t>
        <a:bodyPr/>
        <a:lstStyle/>
        <a:p>
          <a:endParaRPr lang="it-IT"/>
        </a:p>
      </dgm:t>
    </dgm:pt>
    <dgm:pt modelId="{35ECD995-A716-437B-BDE8-4E64535141A9}" type="sibTrans" cxnId="{C04F52D3-D7BF-4854-A915-6D12BBAC1514}">
      <dgm:prSet/>
      <dgm:spPr/>
      <dgm:t>
        <a:bodyPr/>
        <a:lstStyle/>
        <a:p>
          <a:endParaRPr lang="it-IT"/>
        </a:p>
      </dgm:t>
    </dgm:pt>
    <dgm:pt modelId="{EFA2845B-35CF-4A43-A250-D5B46676E7C8}">
      <dgm:prSet custT="1"/>
      <dgm:spPr/>
      <dgm:t>
        <a:bodyPr/>
        <a:lstStyle/>
        <a:p>
          <a:r>
            <a:rPr lang="it-IT" altLang="it-IT" sz="1800" dirty="0">
              <a:solidFill>
                <a:schemeClr val="bg2">
                  <a:lumMod val="25000"/>
                </a:schemeClr>
              </a:solidFill>
              <a:latin typeface="+mn-lt"/>
            </a:rPr>
            <a:t>Elaborazione strutturata</a:t>
          </a:r>
        </a:p>
      </dgm:t>
    </dgm:pt>
    <dgm:pt modelId="{31E4675B-C858-42AA-B5A6-08660D4C5C83}" type="parTrans" cxnId="{168458AC-C720-4BB5-870F-CAD34F1A61CF}">
      <dgm:prSet/>
      <dgm:spPr/>
      <dgm:t>
        <a:bodyPr/>
        <a:lstStyle/>
        <a:p>
          <a:endParaRPr lang="it-IT"/>
        </a:p>
      </dgm:t>
    </dgm:pt>
    <dgm:pt modelId="{2301B0F4-9F17-443D-B3DD-7105CA7AA46A}" type="sibTrans" cxnId="{168458AC-C720-4BB5-870F-CAD34F1A61CF}">
      <dgm:prSet/>
      <dgm:spPr/>
      <dgm:t>
        <a:bodyPr/>
        <a:lstStyle/>
        <a:p>
          <a:endParaRPr lang="it-IT"/>
        </a:p>
      </dgm:t>
    </dgm:pt>
    <dgm:pt modelId="{373E7157-97E6-4A69-8507-CF17A7D689D3}" type="pres">
      <dgm:prSet presAssocID="{07254A38-8B6A-43F9-A8EC-8909AA30E656}" presName="Name0" presStyleCnt="0">
        <dgm:presLayoutVars>
          <dgm:dir/>
          <dgm:animLvl val="lvl"/>
          <dgm:resizeHandles val="exact"/>
        </dgm:presLayoutVars>
      </dgm:prSet>
      <dgm:spPr/>
    </dgm:pt>
    <dgm:pt modelId="{7EECF21A-D19F-4C6E-900C-FF3CFEEBD07A}" type="pres">
      <dgm:prSet presAssocID="{7248CE78-2CE6-4C65-AF88-90F6A1D7A287}" presName="composite" presStyleCnt="0"/>
      <dgm:spPr/>
    </dgm:pt>
    <dgm:pt modelId="{1F982E73-62DA-490F-9420-937A4D7611CA}" type="pres">
      <dgm:prSet presAssocID="{7248CE78-2CE6-4C65-AF88-90F6A1D7A287}" presName="parTx" presStyleLbl="alignNode1" presStyleIdx="0" presStyleCnt="2">
        <dgm:presLayoutVars>
          <dgm:chMax val="0"/>
          <dgm:chPref val="0"/>
          <dgm:bulletEnabled val="1"/>
        </dgm:presLayoutVars>
      </dgm:prSet>
      <dgm:spPr/>
    </dgm:pt>
    <dgm:pt modelId="{D232CF7C-C47F-4B16-B613-CE0A3CA15F6A}" type="pres">
      <dgm:prSet presAssocID="{7248CE78-2CE6-4C65-AF88-90F6A1D7A287}" presName="desTx" presStyleLbl="alignAccFollowNode1" presStyleIdx="0" presStyleCnt="2">
        <dgm:presLayoutVars>
          <dgm:bulletEnabled val="1"/>
        </dgm:presLayoutVars>
      </dgm:prSet>
      <dgm:spPr/>
    </dgm:pt>
    <dgm:pt modelId="{15E0F32B-20E7-4D47-9C10-BE326C43BB59}" type="pres">
      <dgm:prSet presAssocID="{5C968372-CBA2-4A37-9B5E-2F3D8EA4415C}" presName="space" presStyleCnt="0"/>
      <dgm:spPr/>
    </dgm:pt>
    <dgm:pt modelId="{265DC33F-9295-48F1-A19D-3B897506FD50}" type="pres">
      <dgm:prSet presAssocID="{135C98F9-4D60-43AE-957F-F4745C255528}" presName="composite" presStyleCnt="0"/>
      <dgm:spPr/>
    </dgm:pt>
    <dgm:pt modelId="{35690820-10CE-4795-BD5A-C287C1A6DF56}" type="pres">
      <dgm:prSet presAssocID="{135C98F9-4D60-43AE-957F-F4745C255528}" presName="parTx" presStyleLbl="alignNode1" presStyleIdx="1" presStyleCnt="2">
        <dgm:presLayoutVars>
          <dgm:chMax val="0"/>
          <dgm:chPref val="0"/>
          <dgm:bulletEnabled val="1"/>
        </dgm:presLayoutVars>
      </dgm:prSet>
      <dgm:spPr/>
    </dgm:pt>
    <dgm:pt modelId="{50DFD88D-F36A-495B-8DE2-0C173DEC260C}" type="pres">
      <dgm:prSet presAssocID="{135C98F9-4D60-43AE-957F-F4745C255528}" presName="desTx" presStyleLbl="alignAccFollowNode1" presStyleIdx="1" presStyleCnt="2">
        <dgm:presLayoutVars>
          <dgm:bulletEnabled val="1"/>
        </dgm:presLayoutVars>
      </dgm:prSet>
      <dgm:spPr/>
    </dgm:pt>
  </dgm:ptLst>
  <dgm:cxnLst>
    <dgm:cxn modelId="{B30CB10A-4AFB-4E7C-B111-990C63E54B17}" srcId="{7248CE78-2CE6-4C65-AF88-90F6A1D7A287}" destId="{7F43E6BD-20E8-4DCF-9110-5D474158BBFD}" srcOrd="2" destOrd="0" parTransId="{D4999122-535C-4906-A57C-5E26442CA20C}" sibTransId="{025A807F-5F1D-412E-AFDF-800F10C9FCB1}"/>
    <dgm:cxn modelId="{B7F7E70E-1EA0-4AB7-9BFA-FC5D77EA6B95}" type="presOf" srcId="{7F43E6BD-20E8-4DCF-9110-5D474158BBFD}" destId="{D232CF7C-C47F-4B16-B613-CE0A3CA15F6A}" srcOrd="0" destOrd="2" presId="urn:microsoft.com/office/officeart/2005/8/layout/hList1"/>
    <dgm:cxn modelId="{9CEFBD10-F4B5-48AA-914E-FE010E530DB4}" type="presOf" srcId="{7248CE78-2CE6-4C65-AF88-90F6A1D7A287}" destId="{1F982E73-62DA-490F-9420-937A4D7611CA}" srcOrd="0" destOrd="0" presId="urn:microsoft.com/office/officeart/2005/8/layout/hList1"/>
    <dgm:cxn modelId="{0C0D671F-4209-4076-A739-9290AE9CBCE7}" type="presOf" srcId="{EA7BF58C-4455-4F5A-BDB1-2869E21F0571}" destId="{D232CF7C-C47F-4B16-B613-CE0A3CA15F6A}" srcOrd="0" destOrd="4" presId="urn:microsoft.com/office/officeart/2005/8/layout/hList1"/>
    <dgm:cxn modelId="{BB48002A-BDF5-443E-86D9-EE9DD42EEFDB}" type="presOf" srcId="{82ECA0BD-380F-45A4-B77C-836A205E8D2F}" destId="{50DFD88D-F36A-495B-8DE2-0C173DEC260C}" srcOrd="0" destOrd="3" presId="urn:microsoft.com/office/officeart/2005/8/layout/hList1"/>
    <dgm:cxn modelId="{10171D38-B91A-487D-BDD7-21466BAF5DE9}" type="presOf" srcId="{739FFEBF-58DE-43D0-9E30-2FF0ED194216}" destId="{D232CF7C-C47F-4B16-B613-CE0A3CA15F6A}" srcOrd="0" destOrd="0" presId="urn:microsoft.com/office/officeart/2005/8/layout/hList1"/>
    <dgm:cxn modelId="{7A0B2640-884C-46CC-AC3B-B78FFBE06622}" srcId="{135C98F9-4D60-43AE-957F-F4745C255528}" destId="{E449939B-E40E-482C-9910-9D47263E0E53}" srcOrd="0" destOrd="0" parTransId="{EC7D1D70-C18B-4C2F-A1AA-2FA834D3741B}" sibTransId="{09DB7562-0558-41FC-93D7-0EBF6B0E5F90}"/>
    <dgm:cxn modelId="{CBE1A34F-FF88-48A5-8E08-171492FF14F4}" srcId="{07254A38-8B6A-43F9-A8EC-8909AA30E656}" destId="{135C98F9-4D60-43AE-957F-F4745C255528}" srcOrd="1" destOrd="0" parTransId="{7366A376-3112-4AEE-ADCF-C3CB1E26D33F}" sibTransId="{2751AF77-E408-468F-A6E8-037BC4730AA8}"/>
    <dgm:cxn modelId="{B2256778-9CCA-43E9-9AE1-ADA505AAA5F8}" srcId="{7248CE78-2CE6-4C65-AF88-90F6A1D7A287}" destId="{EA7BF58C-4455-4F5A-BDB1-2869E21F0571}" srcOrd="4" destOrd="0" parTransId="{FD276492-30D4-453E-918F-56C132ED522F}" sibTransId="{8B43AAC5-EAC3-4CC2-B902-A750BFC845CB}"/>
    <dgm:cxn modelId="{A2B15259-510C-4493-9455-4759BAAD457E}" type="presOf" srcId="{E449939B-E40E-482C-9910-9D47263E0E53}" destId="{50DFD88D-F36A-495B-8DE2-0C173DEC260C}" srcOrd="0" destOrd="0" presId="urn:microsoft.com/office/officeart/2005/8/layout/hList1"/>
    <dgm:cxn modelId="{8E100D8A-97E8-4BDF-BFBD-5627D41DB5D7}" type="presOf" srcId="{027F08EA-D74F-499E-B600-61E6200081BE}" destId="{D232CF7C-C47F-4B16-B613-CE0A3CA15F6A}" srcOrd="0" destOrd="3" presId="urn:microsoft.com/office/officeart/2005/8/layout/hList1"/>
    <dgm:cxn modelId="{72764B97-E3DD-429F-BB1E-A41BFAF19316}" type="presOf" srcId="{EFA2845B-35CF-4A43-A250-D5B46676E7C8}" destId="{50DFD88D-F36A-495B-8DE2-0C173DEC260C}" srcOrd="0" destOrd="4" presId="urn:microsoft.com/office/officeart/2005/8/layout/hList1"/>
    <dgm:cxn modelId="{F4D49997-1AD4-446D-A8D7-16C486F26C01}" type="presOf" srcId="{53B40999-98C3-41DC-8991-0B55CDC16C61}" destId="{D232CF7C-C47F-4B16-B613-CE0A3CA15F6A}" srcOrd="0" destOrd="1" presId="urn:microsoft.com/office/officeart/2005/8/layout/hList1"/>
    <dgm:cxn modelId="{659109A9-3090-43EE-BA6C-ED5E01BD5F9D}" srcId="{135C98F9-4D60-43AE-957F-F4745C255528}" destId="{8834AEA3-3145-44BA-91EF-E08196E65AAB}" srcOrd="1" destOrd="0" parTransId="{7765C5C2-528C-460F-A590-1A7ABE876420}" sibTransId="{9C91F7E2-2CA7-4329-80A5-71A4004B6560}"/>
    <dgm:cxn modelId="{168458AC-C720-4BB5-870F-CAD34F1A61CF}" srcId="{135C98F9-4D60-43AE-957F-F4745C255528}" destId="{EFA2845B-35CF-4A43-A250-D5B46676E7C8}" srcOrd="4" destOrd="0" parTransId="{31E4675B-C858-42AA-B5A6-08660D4C5C83}" sibTransId="{2301B0F4-9F17-443D-B3DD-7105CA7AA46A}"/>
    <dgm:cxn modelId="{066059AC-C877-4524-817E-2431A59F7BEE}" type="presOf" srcId="{6CA628AB-A1BF-41EE-9C9B-4427235CFE86}" destId="{50DFD88D-F36A-495B-8DE2-0C173DEC260C}" srcOrd="0" destOrd="2" presId="urn:microsoft.com/office/officeart/2005/8/layout/hList1"/>
    <dgm:cxn modelId="{04BD21AE-0F5B-454C-8CD2-6D82665673ED}" srcId="{7248CE78-2CE6-4C65-AF88-90F6A1D7A287}" destId="{739FFEBF-58DE-43D0-9E30-2FF0ED194216}" srcOrd="0" destOrd="0" parTransId="{7A468E67-A40A-41B6-ACC9-2EA98B021B95}" sibTransId="{9D261396-9100-48F6-BC1A-63297F3B68F7}"/>
    <dgm:cxn modelId="{6896E4B5-B859-4A8D-A7FF-82D56348121F}" srcId="{135C98F9-4D60-43AE-957F-F4745C255528}" destId="{6CA628AB-A1BF-41EE-9C9B-4427235CFE86}" srcOrd="2" destOrd="0" parTransId="{8A3134AD-1A85-4BBF-AD12-CFB8D52B0999}" sibTransId="{EB98E09F-34EC-4DA4-A799-3958F3DEBDA5}"/>
    <dgm:cxn modelId="{71ADC3B9-E115-4A67-BB8A-1E08414C8AFA}" srcId="{7248CE78-2CE6-4C65-AF88-90F6A1D7A287}" destId="{027F08EA-D74F-499E-B600-61E6200081BE}" srcOrd="3" destOrd="0" parTransId="{5F554700-3B28-45AF-91CE-0C48B71E40F1}" sibTransId="{7378F96D-E06D-4ACC-B016-6120A8BE84FC}"/>
    <dgm:cxn modelId="{AD4C75CC-765D-46F9-A90D-20512B2F7463}" srcId="{7248CE78-2CE6-4C65-AF88-90F6A1D7A287}" destId="{53B40999-98C3-41DC-8991-0B55CDC16C61}" srcOrd="1" destOrd="0" parTransId="{233FD4F2-B64C-4717-B630-DE29FBC2F4DB}" sibTransId="{906555CC-4468-4050-AFCE-6DCC83475318}"/>
    <dgm:cxn modelId="{2FC80DCD-65C2-4813-9904-CCA4AF28CFBD}" type="presOf" srcId="{07254A38-8B6A-43F9-A8EC-8909AA30E656}" destId="{373E7157-97E6-4A69-8507-CF17A7D689D3}" srcOrd="0" destOrd="0" presId="urn:microsoft.com/office/officeart/2005/8/layout/hList1"/>
    <dgm:cxn modelId="{C04F52D3-D7BF-4854-A915-6D12BBAC1514}" srcId="{135C98F9-4D60-43AE-957F-F4745C255528}" destId="{82ECA0BD-380F-45A4-B77C-836A205E8D2F}" srcOrd="3" destOrd="0" parTransId="{742A91B2-68A8-4E8F-B7F3-902EB84A5C0E}" sibTransId="{35ECD995-A716-437B-BDE8-4E64535141A9}"/>
    <dgm:cxn modelId="{C5C3B8D7-DA92-4524-8E15-72F1253F8D9A}" srcId="{07254A38-8B6A-43F9-A8EC-8909AA30E656}" destId="{7248CE78-2CE6-4C65-AF88-90F6A1D7A287}" srcOrd="0" destOrd="0" parTransId="{33D2B0D4-C3FC-4606-97F3-0CD5FC5D2F02}" sibTransId="{5C968372-CBA2-4A37-9B5E-2F3D8EA4415C}"/>
    <dgm:cxn modelId="{450D63DE-36DF-42F3-95B6-C51BFFF05854}" type="presOf" srcId="{135C98F9-4D60-43AE-957F-F4745C255528}" destId="{35690820-10CE-4795-BD5A-C287C1A6DF56}" srcOrd="0" destOrd="0" presId="urn:microsoft.com/office/officeart/2005/8/layout/hList1"/>
    <dgm:cxn modelId="{0E082DFD-FCB3-4086-901A-FF69F37D19D9}" type="presOf" srcId="{8834AEA3-3145-44BA-91EF-E08196E65AAB}" destId="{50DFD88D-F36A-495B-8DE2-0C173DEC260C}" srcOrd="0" destOrd="1" presId="urn:microsoft.com/office/officeart/2005/8/layout/hList1"/>
    <dgm:cxn modelId="{A77355B0-CCBF-4B13-AF86-5F8B2BE4791E}" type="presParOf" srcId="{373E7157-97E6-4A69-8507-CF17A7D689D3}" destId="{7EECF21A-D19F-4C6E-900C-FF3CFEEBD07A}" srcOrd="0" destOrd="0" presId="urn:microsoft.com/office/officeart/2005/8/layout/hList1"/>
    <dgm:cxn modelId="{67152DC2-2817-4A27-838D-89E55EAE9851}" type="presParOf" srcId="{7EECF21A-D19F-4C6E-900C-FF3CFEEBD07A}" destId="{1F982E73-62DA-490F-9420-937A4D7611CA}" srcOrd="0" destOrd="0" presId="urn:microsoft.com/office/officeart/2005/8/layout/hList1"/>
    <dgm:cxn modelId="{EE000719-BDF5-4B4C-857B-A5C26822E142}" type="presParOf" srcId="{7EECF21A-D19F-4C6E-900C-FF3CFEEBD07A}" destId="{D232CF7C-C47F-4B16-B613-CE0A3CA15F6A}" srcOrd="1" destOrd="0" presId="urn:microsoft.com/office/officeart/2005/8/layout/hList1"/>
    <dgm:cxn modelId="{59672AB5-06A5-4A06-8B58-ECB08EB35CED}" type="presParOf" srcId="{373E7157-97E6-4A69-8507-CF17A7D689D3}" destId="{15E0F32B-20E7-4D47-9C10-BE326C43BB59}" srcOrd="1" destOrd="0" presId="urn:microsoft.com/office/officeart/2005/8/layout/hList1"/>
    <dgm:cxn modelId="{7F4BE498-F47B-45C7-A4BA-DF163B309DBF}" type="presParOf" srcId="{373E7157-97E6-4A69-8507-CF17A7D689D3}" destId="{265DC33F-9295-48F1-A19D-3B897506FD50}" srcOrd="2" destOrd="0" presId="urn:microsoft.com/office/officeart/2005/8/layout/hList1"/>
    <dgm:cxn modelId="{47BCDC62-330F-44B8-AEB2-1F111FD3D80B}" type="presParOf" srcId="{265DC33F-9295-48F1-A19D-3B897506FD50}" destId="{35690820-10CE-4795-BD5A-C287C1A6DF56}" srcOrd="0" destOrd="0" presId="urn:microsoft.com/office/officeart/2005/8/layout/hList1"/>
    <dgm:cxn modelId="{B2129212-8A26-4B44-94D6-1164BB7D8D7D}" type="presParOf" srcId="{265DC33F-9295-48F1-A19D-3B897506FD50}" destId="{50DFD88D-F36A-495B-8DE2-0C173DEC260C}"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982E73-62DA-490F-9420-937A4D7611CA}">
      <dsp:nvSpPr>
        <dsp:cNvPr id="0" name=""/>
        <dsp:cNvSpPr/>
      </dsp:nvSpPr>
      <dsp:spPr>
        <a:xfrm>
          <a:off x="39" y="699828"/>
          <a:ext cx="3798093" cy="1519237"/>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5024" rIns="113792" bIns="65024" numCol="1" spcCol="1270" anchor="ctr" anchorCtr="0">
          <a:noAutofit/>
        </a:bodyPr>
        <a:lstStyle/>
        <a:p>
          <a:pPr marL="0" lvl="0" algn="ctr" defTabSz="533400">
            <a:lnSpc>
              <a:spcPct val="90000"/>
            </a:lnSpc>
            <a:spcBef>
              <a:spcPct val="0"/>
            </a:spcBef>
            <a:spcAft>
              <a:spcPct val="35000"/>
            </a:spcAft>
            <a:buNone/>
          </a:pPr>
          <a:r>
            <a:rPr lang="it-IT" sz="1600" b="1" kern="1200" dirty="0">
              <a:solidFill>
                <a:prstClr val="white"/>
              </a:solidFill>
              <a:latin typeface="Segoe UI"/>
              <a:ea typeface="+mn-ea"/>
              <a:cs typeface="+mn-cs"/>
            </a:rPr>
            <a:t>QUALITATIVA</a:t>
          </a:r>
        </a:p>
        <a:p>
          <a:pPr marL="0" lvl="0" indent="0" algn="ctr" defTabSz="533400">
            <a:lnSpc>
              <a:spcPct val="90000"/>
            </a:lnSpc>
            <a:spcBef>
              <a:spcPct val="0"/>
            </a:spcBef>
            <a:spcAft>
              <a:spcPct val="35000"/>
            </a:spcAft>
            <a:buNone/>
          </a:pPr>
          <a:r>
            <a:rPr lang="it-IT" altLang="it-IT" sz="1600" b="1" kern="1200" dirty="0">
              <a:solidFill>
                <a:prstClr val="white"/>
              </a:solidFill>
              <a:latin typeface="Segoe UI"/>
              <a:ea typeface="+mn-ea"/>
              <a:cs typeface="+mn-cs"/>
            </a:rPr>
            <a:t>Indaga le motivazioni (il “perché”) </a:t>
          </a:r>
        </a:p>
        <a:p>
          <a:pPr marL="0" lvl="0" algn="ctr" defTabSz="533400">
            <a:lnSpc>
              <a:spcPct val="90000"/>
            </a:lnSpc>
            <a:spcBef>
              <a:spcPct val="0"/>
            </a:spcBef>
            <a:spcAft>
              <a:spcPct val="35000"/>
            </a:spcAft>
            <a:buNone/>
          </a:pPr>
          <a:r>
            <a:rPr lang="it-IT" altLang="it-IT" sz="1200" b="0" kern="1200" dirty="0">
              <a:solidFill>
                <a:prstClr val="white"/>
              </a:solidFill>
              <a:latin typeface="Segoe UI"/>
              <a:ea typeface="+mn-ea"/>
              <a:cs typeface="+mn-cs"/>
            </a:rPr>
            <a:t>(es.: quali sono le principali motivazioni d’acquisto della penna </a:t>
          </a:r>
          <a:r>
            <a:rPr lang="it-IT" altLang="it-IT" sz="1200" b="0" kern="1200" dirty="0" err="1">
              <a:solidFill>
                <a:prstClr val="white"/>
              </a:solidFill>
              <a:latin typeface="Segoe UI"/>
              <a:ea typeface="+mn-ea"/>
              <a:cs typeface="+mn-cs"/>
            </a:rPr>
            <a:t>Waterman</a:t>
          </a:r>
          <a:r>
            <a:rPr lang="it-IT" altLang="it-IT" sz="1200" b="0" kern="1200" dirty="0">
              <a:solidFill>
                <a:prstClr val="white"/>
              </a:solidFill>
              <a:latin typeface="Segoe UI"/>
              <a:ea typeface="+mn-ea"/>
              <a:cs typeface="+mn-cs"/>
            </a:rPr>
            <a:t>? Quali quelle del viaggio in auto e di quello in treno? E quale il “vissuto” degli utilizzatori dei servizi Trenitalia?) </a:t>
          </a:r>
          <a:endParaRPr lang="it-IT" sz="1200" b="0" kern="1200" dirty="0">
            <a:solidFill>
              <a:prstClr val="white"/>
            </a:solidFill>
            <a:latin typeface="Segoe UI"/>
            <a:ea typeface="+mn-ea"/>
            <a:cs typeface="+mn-cs"/>
          </a:endParaRPr>
        </a:p>
      </dsp:txBody>
      <dsp:txXfrm>
        <a:off x="39" y="699828"/>
        <a:ext cx="3798093" cy="1519237"/>
      </dsp:txXfrm>
    </dsp:sp>
    <dsp:sp modelId="{D232CF7C-C47F-4B16-B613-CE0A3CA15F6A}">
      <dsp:nvSpPr>
        <dsp:cNvPr id="0" name=""/>
        <dsp:cNvSpPr/>
      </dsp:nvSpPr>
      <dsp:spPr>
        <a:xfrm>
          <a:off x="39" y="2219065"/>
          <a:ext cx="3798093" cy="2810880"/>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FontTx/>
            <a:buChar char="•"/>
          </a:pPr>
          <a:r>
            <a:rPr lang="it-IT" altLang="it-IT" sz="1800" kern="1200" dirty="0">
              <a:solidFill>
                <a:schemeClr val="bg2">
                  <a:lumMod val="25000"/>
                </a:schemeClr>
              </a:solidFill>
              <a:latin typeface="+mn-lt"/>
            </a:rPr>
            <a:t>Tecniche psicologiche</a:t>
          </a:r>
          <a:endParaRPr lang="it-IT" sz="1800" kern="1200" dirty="0"/>
        </a:p>
        <a:p>
          <a:pPr marL="171450" lvl="1" indent="-171450" algn="l" defTabSz="800100">
            <a:lnSpc>
              <a:spcPct val="90000"/>
            </a:lnSpc>
            <a:spcBef>
              <a:spcPct val="0"/>
            </a:spcBef>
            <a:spcAft>
              <a:spcPct val="15000"/>
            </a:spcAft>
            <a:buFontTx/>
            <a:buChar char="•"/>
          </a:pPr>
          <a:r>
            <a:rPr lang="it-IT" altLang="it-IT" sz="1800" kern="1200" dirty="0">
              <a:solidFill>
                <a:schemeClr val="bg2">
                  <a:lumMod val="25000"/>
                </a:schemeClr>
              </a:solidFill>
              <a:latin typeface="+mn-lt"/>
            </a:rPr>
            <a:t>Minore strutturazione dell’intervista</a:t>
          </a:r>
        </a:p>
        <a:p>
          <a:pPr marL="171450" lvl="1" indent="-171450" algn="l" defTabSz="800100">
            <a:lnSpc>
              <a:spcPct val="90000"/>
            </a:lnSpc>
            <a:spcBef>
              <a:spcPct val="0"/>
            </a:spcBef>
            <a:spcAft>
              <a:spcPct val="15000"/>
            </a:spcAft>
            <a:buFontTx/>
            <a:buChar char="•"/>
          </a:pPr>
          <a:r>
            <a:rPr lang="it-IT" altLang="it-IT" sz="1800" kern="1200" dirty="0">
              <a:solidFill>
                <a:schemeClr val="bg2">
                  <a:lumMod val="25000"/>
                </a:schemeClr>
              </a:solidFill>
              <a:latin typeface="+mn-lt"/>
            </a:rPr>
            <a:t>Colloqui “clinici”, Focus Group</a:t>
          </a:r>
        </a:p>
        <a:p>
          <a:pPr marL="171450" lvl="1" indent="-171450" algn="l" defTabSz="800100">
            <a:lnSpc>
              <a:spcPct val="90000"/>
            </a:lnSpc>
            <a:spcBef>
              <a:spcPct val="0"/>
            </a:spcBef>
            <a:spcAft>
              <a:spcPct val="15000"/>
            </a:spcAft>
            <a:buFontTx/>
            <a:buChar char="•"/>
          </a:pPr>
          <a:r>
            <a:rPr lang="it-IT" altLang="it-IT" sz="1800" kern="1200" dirty="0">
              <a:solidFill>
                <a:schemeClr val="bg2">
                  <a:lumMod val="25000"/>
                </a:schemeClr>
              </a:solidFill>
              <a:latin typeface="+mn-lt"/>
            </a:rPr>
            <a:t>Personale altamente qualificato</a:t>
          </a:r>
        </a:p>
        <a:p>
          <a:pPr marL="171450" lvl="1" indent="-171450" algn="l" defTabSz="800100">
            <a:lnSpc>
              <a:spcPct val="90000"/>
            </a:lnSpc>
            <a:spcBef>
              <a:spcPct val="0"/>
            </a:spcBef>
            <a:spcAft>
              <a:spcPct val="15000"/>
            </a:spcAft>
            <a:buFontTx/>
            <a:buChar char="•"/>
          </a:pPr>
          <a:r>
            <a:rPr lang="it-IT" altLang="it-IT" sz="1800" kern="1200" dirty="0">
              <a:solidFill>
                <a:schemeClr val="bg2">
                  <a:lumMod val="25000"/>
                </a:schemeClr>
              </a:solidFill>
              <a:latin typeface="+mn-lt"/>
            </a:rPr>
            <a:t>Elaborazione complessa</a:t>
          </a:r>
          <a:endParaRPr lang="it-IT" sz="1800" kern="1200" dirty="0"/>
        </a:p>
      </dsp:txBody>
      <dsp:txXfrm>
        <a:off x="39" y="2219065"/>
        <a:ext cx="3798093" cy="2810880"/>
      </dsp:txXfrm>
    </dsp:sp>
    <dsp:sp modelId="{35690820-10CE-4795-BD5A-C287C1A6DF56}">
      <dsp:nvSpPr>
        <dsp:cNvPr id="0" name=""/>
        <dsp:cNvSpPr/>
      </dsp:nvSpPr>
      <dsp:spPr>
        <a:xfrm>
          <a:off x="4329866" y="699828"/>
          <a:ext cx="3798093" cy="1519237"/>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5024" rIns="113792" bIns="65024" numCol="1" spcCol="1270" anchor="ctr" anchorCtr="0">
          <a:noAutofit/>
        </a:bodyPr>
        <a:lstStyle/>
        <a:p>
          <a:pPr marL="0" lvl="0" algn="ctr" defTabSz="533400">
            <a:lnSpc>
              <a:spcPct val="90000"/>
            </a:lnSpc>
            <a:spcBef>
              <a:spcPct val="0"/>
            </a:spcBef>
            <a:spcAft>
              <a:spcPct val="35000"/>
            </a:spcAft>
            <a:buNone/>
          </a:pPr>
          <a:r>
            <a:rPr lang="it-IT" sz="1600" b="1" kern="1200" dirty="0">
              <a:latin typeface="+mn-lt"/>
            </a:rPr>
            <a:t>QUANTITATIVA</a:t>
          </a:r>
        </a:p>
        <a:p>
          <a:pPr marL="0" lvl="0" indent="0" algn="ctr" defTabSz="533400">
            <a:lnSpc>
              <a:spcPct val="90000"/>
            </a:lnSpc>
            <a:spcBef>
              <a:spcPct val="0"/>
            </a:spcBef>
            <a:spcAft>
              <a:spcPct val="35000"/>
            </a:spcAft>
            <a:buNone/>
          </a:pPr>
          <a:r>
            <a:rPr lang="it-IT" altLang="it-IT" sz="1600" b="1" kern="1200" dirty="0">
              <a:solidFill>
                <a:prstClr val="white"/>
              </a:solidFill>
              <a:latin typeface="+mn-lt"/>
              <a:ea typeface="+mn-ea"/>
              <a:cs typeface="+mn-cs"/>
            </a:rPr>
            <a:t>Misura i fenomeni (il “che cosa”)</a:t>
          </a:r>
        </a:p>
        <a:p>
          <a:pPr marL="0" lvl="0" indent="0" algn="ctr" defTabSz="533400">
            <a:lnSpc>
              <a:spcPct val="90000"/>
            </a:lnSpc>
            <a:spcBef>
              <a:spcPct val="0"/>
            </a:spcBef>
            <a:spcAft>
              <a:spcPct val="35000"/>
            </a:spcAft>
            <a:buNone/>
          </a:pPr>
          <a:r>
            <a:rPr lang="it-IT" altLang="it-IT" sz="1200" b="0" kern="1200" dirty="0">
              <a:solidFill>
                <a:prstClr val="white"/>
              </a:solidFill>
              <a:latin typeface="Segoe UI"/>
              <a:ea typeface="+mn-ea"/>
              <a:cs typeface="+mn-cs"/>
            </a:rPr>
            <a:t>(es.: quanti consumatori preferiscono la marca Barilla rispetto alla marca Saiwa? Quanti usano il treno per i viaggi di lavoro fra Bologna e Firenze?)</a:t>
          </a:r>
          <a:endParaRPr lang="it-IT" sz="1200" b="0" kern="1200" dirty="0">
            <a:solidFill>
              <a:prstClr val="white"/>
            </a:solidFill>
            <a:latin typeface="Segoe UI"/>
            <a:ea typeface="+mn-ea"/>
            <a:cs typeface="+mn-cs"/>
          </a:endParaRPr>
        </a:p>
      </dsp:txBody>
      <dsp:txXfrm>
        <a:off x="4329866" y="699828"/>
        <a:ext cx="3798093" cy="1519237"/>
      </dsp:txXfrm>
    </dsp:sp>
    <dsp:sp modelId="{50DFD88D-F36A-495B-8DE2-0C173DEC260C}">
      <dsp:nvSpPr>
        <dsp:cNvPr id="0" name=""/>
        <dsp:cNvSpPr/>
      </dsp:nvSpPr>
      <dsp:spPr>
        <a:xfrm>
          <a:off x="4329866" y="2219065"/>
          <a:ext cx="3798093" cy="2810880"/>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FontTx/>
            <a:buChar char="•"/>
          </a:pPr>
          <a:r>
            <a:rPr lang="it-IT" altLang="it-IT" sz="1800" kern="1200" dirty="0">
              <a:solidFill>
                <a:schemeClr val="bg2">
                  <a:lumMod val="25000"/>
                </a:schemeClr>
              </a:solidFill>
              <a:latin typeface="+mn-lt"/>
            </a:rPr>
            <a:t>Tecniche campionarie e statistiche</a:t>
          </a:r>
          <a:endParaRPr lang="it-IT" sz="1800" kern="1200" dirty="0"/>
        </a:p>
        <a:p>
          <a:pPr marL="171450" lvl="1" indent="-171450" algn="l" defTabSz="800100">
            <a:lnSpc>
              <a:spcPct val="90000"/>
            </a:lnSpc>
            <a:spcBef>
              <a:spcPct val="0"/>
            </a:spcBef>
            <a:spcAft>
              <a:spcPct val="15000"/>
            </a:spcAft>
            <a:buChar char="•"/>
          </a:pPr>
          <a:r>
            <a:rPr lang="it-IT" altLang="it-IT" sz="1800" kern="1200" dirty="0">
              <a:solidFill>
                <a:schemeClr val="bg2">
                  <a:lumMod val="25000"/>
                </a:schemeClr>
              </a:solidFill>
              <a:latin typeface="+mn-lt"/>
            </a:rPr>
            <a:t>Questionari strutturati</a:t>
          </a:r>
        </a:p>
        <a:p>
          <a:pPr marL="171450" lvl="1" indent="-171450" algn="l" defTabSz="800100">
            <a:lnSpc>
              <a:spcPct val="90000"/>
            </a:lnSpc>
            <a:spcBef>
              <a:spcPct val="0"/>
            </a:spcBef>
            <a:spcAft>
              <a:spcPct val="15000"/>
            </a:spcAft>
            <a:buChar char="•"/>
          </a:pPr>
          <a:r>
            <a:rPr lang="it-IT" altLang="it-IT" sz="1800" kern="1200">
              <a:solidFill>
                <a:schemeClr val="bg2">
                  <a:lumMod val="25000"/>
                </a:schemeClr>
              </a:solidFill>
              <a:latin typeface="+mn-lt"/>
            </a:rPr>
            <a:t>Interviste personali, telefoniche, internet</a:t>
          </a:r>
          <a:endParaRPr lang="it-IT" altLang="it-IT" sz="1800" kern="1200" dirty="0">
            <a:solidFill>
              <a:schemeClr val="bg2">
                <a:lumMod val="25000"/>
              </a:schemeClr>
            </a:solidFill>
            <a:latin typeface="+mn-lt"/>
          </a:endParaRPr>
        </a:p>
        <a:p>
          <a:pPr marL="171450" lvl="1" indent="-171450" algn="l" defTabSz="800100">
            <a:lnSpc>
              <a:spcPct val="90000"/>
            </a:lnSpc>
            <a:spcBef>
              <a:spcPct val="0"/>
            </a:spcBef>
            <a:spcAft>
              <a:spcPct val="15000"/>
            </a:spcAft>
            <a:buChar char="•"/>
          </a:pPr>
          <a:r>
            <a:rPr lang="it-IT" altLang="it-IT" sz="1800" kern="1200" dirty="0">
              <a:solidFill>
                <a:schemeClr val="bg2">
                  <a:lumMod val="25000"/>
                </a:schemeClr>
              </a:solidFill>
              <a:latin typeface="+mn-lt"/>
            </a:rPr>
            <a:t>Personale non necessariamente ad alta professionalità</a:t>
          </a:r>
        </a:p>
        <a:p>
          <a:pPr marL="171450" lvl="1" indent="-171450" algn="l" defTabSz="800100">
            <a:lnSpc>
              <a:spcPct val="90000"/>
            </a:lnSpc>
            <a:spcBef>
              <a:spcPct val="0"/>
            </a:spcBef>
            <a:spcAft>
              <a:spcPct val="15000"/>
            </a:spcAft>
            <a:buChar char="•"/>
          </a:pPr>
          <a:r>
            <a:rPr lang="it-IT" altLang="it-IT" sz="1800" kern="1200" dirty="0">
              <a:solidFill>
                <a:schemeClr val="bg2">
                  <a:lumMod val="25000"/>
                </a:schemeClr>
              </a:solidFill>
              <a:latin typeface="+mn-lt"/>
            </a:rPr>
            <a:t>Elaborazione strutturata</a:t>
          </a:r>
        </a:p>
      </dsp:txBody>
      <dsp:txXfrm>
        <a:off x="4329866" y="2219065"/>
        <a:ext cx="3798093" cy="2810880"/>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F06F9F3-9678-449C-852D-01EDDD7D6DC4}" type="datetimeFigureOut">
              <a:rPr lang="it-IT" smtClean="0"/>
              <a:t>11/06/2024</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5025841-6D49-4BF7-9D2B-0084445BA5B2}" type="slidenum">
              <a:rPr lang="it-IT" smtClean="0"/>
              <a:t>‹N›</a:t>
            </a:fld>
            <a:endParaRPr lang="it-IT"/>
          </a:p>
        </p:txBody>
      </p:sp>
    </p:spTree>
    <p:extLst>
      <p:ext uri="{BB962C8B-B14F-4D97-AF65-F5344CB8AC3E}">
        <p14:creationId xmlns:p14="http://schemas.microsoft.com/office/powerpoint/2010/main" val="8664068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salesforce.com/it/learning-centre/customer-service/omni-channel-customer-service/" TargetMode="External"/><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8" Type="http://schemas.openxmlformats.org/officeDocument/2006/relationships/hyperlink" Target="https://fastercapital.com/it/contenuto/Canroy--sbloccare-il-potenziale-di-crescita-del-mercato-della-cannabis.html" TargetMode="External"/><Relationship Id="rId3" Type="http://schemas.openxmlformats.org/officeDocument/2006/relationships/hyperlink" Target="https://fastercapital.com/it/contenuto/Quota-di-mercato--quota-di-mercato-in-espansione--favorire-una-crescita-redditizia.html" TargetMode="External"/><Relationship Id="rId7" Type="http://schemas.openxmlformats.org/officeDocument/2006/relationships/hyperlink" Target="https://fastercapital.com/it/contenuto/Strategia-di-acquisizione--come-acquisire-altre-attivita-ed-espandere-la-propria-presenza-sul-mercato-con-una-strategia-di-acquisizione.html" TargetMode="External"/><Relationship Id="rId2" Type="http://schemas.openxmlformats.org/officeDocument/2006/relationships/slide" Target="../slides/slide2.xml"/><Relationship Id="rId1" Type="http://schemas.openxmlformats.org/officeDocument/2006/relationships/notesMaster" Target="../notesMasters/notesMaster1.xml"/><Relationship Id="rId6" Type="http://schemas.openxmlformats.org/officeDocument/2006/relationships/hyperlink" Target="https://fastercapital.com/it/contenuto/Convalida-dei-clienti-delle-startup-Blockchain-Come-sbloccare-il-successo--come-le-startup-Blockchain-convalidano-la-propria-base-di-clienti.html" TargetMode="External"/><Relationship Id="rId5" Type="http://schemas.openxmlformats.org/officeDocument/2006/relationships/hyperlink" Target="https://fastercapital.com/it/contenuto/CDO-su-misura--come-aiutare-gli-investitori-a-creare-un-CDO-personalizzato-che-soddisfi-le-loro-esigenze-e-preferenze-specifiche.html" TargetMode="External"/><Relationship Id="rId4" Type="http://schemas.openxmlformats.org/officeDocument/2006/relationships/hyperlink" Target="https://fastercapital.com/it/contenuto/Vendite--chiusura-dell-accordo--aumento-delle-vendite-e-dei-ricavi-nella-tua-azienda.html" TargetMode="Externa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digitalflow.it/usp-cose-la-unique-selling-proposition-nel-marketing/"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b="0" i="0" dirty="0">
                <a:solidFill>
                  <a:srgbClr val="000000"/>
                </a:solidFill>
                <a:effectLst/>
                <a:highlight>
                  <a:srgbClr val="FFFFFF"/>
                </a:highlight>
                <a:latin typeface="Inter"/>
              </a:rPr>
              <a:t>Oggi parliamo di RICERCHE DI MERCATO. La cui definizione da dizionario è pressappoco questa: la RDM è un processo di indagine, valutazione e identificazione di vari fattori e condizioni interne ed esterne all’azienda in un determinato mercato. </a:t>
            </a:r>
          </a:p>
          <a:p>
            <a:endParaRPr lang="it-IT" dirty="0"/>
          </a:p>
        </p:txBody>
      </p:sp>
      <p:sp>
        <p:nvSpPr>
          <p:cNvPr id="4" name="Segnaposto numero diapositiva 3"/>
          <p:cNvSpPr>
            <a:spLocks noGrp="1"/>
          </p:cNvSpPr>
          <p:nvPr>
            <p:ph type="sldNum" sz="quarter" idx="5"/>
          </p:nvPr>
        </p:nvSpPr>
        <p:spPr/>
        <p:txBody>
          <a:bodyPr/>
          <a:lstStyle/>
          <a:p>
            <a:fld id="{F5025841-6D49-4BF7-9D2B-0084445BA5B2}" type="slidenum">
              <a:rPr lang="it-IT" smtClean="0"/>
              <a:t>1</a:t>
            </a:fld>
            <a:endParaRPr lang="it-IT"/>
          </a:p>
        </p:txBody>
      </p:sp>
    </p:spTree>
    <p:extLst>
      <p:ext uri="{BB962C8B-B14F-4D97-AF65-F5344CB8AC3E}">
        <p14:creationId xmlns:p14="http://schemas.microsoft.com/office/powerpoint/2010/main" val="39827486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200" u="sng" strike="noStrike" kern="1200" cap="none" spc="0" normalizeH="0" baseline="0" noProof="0" dirty="0">
                <a:ln>
                  <a:noFill/>
                </a:ln>
                <a:solidFill>
                  <a:sysClr val="windowText" lastClr="000000"/>
                </a:solidFill>
                <a:uLnTx/>
                <a:uFillTx/>
                <a:latin typeface="+mn-lt"/>
                <a:ea typeface="Calibri" panose="020F0502020204030204" pitchFamily="34" charset="0"/>
                <a:cs typeface="Calibri Light" panose="020F0302020204030204" pitchFamily="34" charset="0"/>
              </a:rPr>
              <a:t>Se la ricerca quantitativa si fonda principalmente sull’acquisizione di informazioni (indaga sul “cosa”), la ricerca qualitativa indaga sul «perché». </a:t>
            </a:r>
          </a:p>
          <a:p>
            <a:pPr algn="l"/>
            <a:r>
              <a:rPr lang="it-IT" b="0" i="0" dirty="0">
                <a:solidFill>
                  <a:srgbClr val="000000"/>
                </a:solidFill>
                <a:effectLst/>
                <a:highlight>
                  <a:srgbClr val="FFFFFF"/>
                </a:highlight>
                <a:latin typeface="Montserrat" panose="00000500000000000000" pitchFamily="2" charset="0"/>
              </a:rPr>
              <a:t>Questo approccio può essere molto utile per ottenere delle risposte molto specifiche, ad esempio i motivi per cui i clienti amano un determinato prodotto, il perché scelgano un determinato canale di comunicazione e non usino molti altri canali etc.</a:t>
            </a:r>
          </a:p>
          <a:p>
            <a:pPr algn="l"/>
            <a:r>
              <a:rPr lang="it-IT" b="0" i="0" dirty="0">
                <a:solidFill>
                  <a:srgbClr val="000000"/>
                </a:solidFill>
                <a:effectLst/>
                <a:highlight>
                  <a:srgbClr val="FFFFFF"/>
                </a:highlight>
                <a:latin typeface="Montserrat" panose="00000500000000000000" pitchFamily="2" charset="0"/>
              </a:rPr>
              <a:t>Una ricerca qualitativa</a:t>
            </a:r>
            <a:r>
              <a:rPr lang="it-IT" b="1" i="0" dirty="0">
                <a:solidFill>
                  <a:srgbClr val="000000"/>
                </a:solidFill>
                <a:effectLst/>
                <a:highlight>
                  <a:srgbClr val="FFFFFF"/>
                </a:highlight>
                <a:latin typeface="Montserrat" panose="00000500000000000000" pitchFamily="2" charset="0"/>
              </a:rPr>
              <a:t> si fonda sul sentimento</a:t>
            </a:r>
            <a:r>
              <a:rPr lang="it-IT" b="0" i="0" dirty="0">
                <a:solidFill>
                  <a:srgbClr val="000000"/>
                </a:solidFill>
                <a:effectLst/>
                <a:highlight>
                  <a:srgbClr val="FFFFFF"/>
                </a:highlight>
                <a:latin typeface="Montserrat" panose="00000500000000000000" pitchFamily="2" charset="0"/>
              </a:rPr>
              <a:t> che porta una persona a prendere una determinata decisione, ad assumere un comportamento o a sviluppare uno specifico pensiero.</a:t>
            </a:r>
          </a:p>
          <a:p>
            <a:pPr algn="l"/>
            <a:r>
              <a:rPr lang="it-IT" b="0" i="0" dirty="0">
                <a:solidFill>
                  <a:srgbClr val="000000"/>
                </a:solidFill>
                <a:effectLst/>
                <a:highlight>
                  <a:srgbClr val="FFFFFF"/>
                </a:highlight>
                <a:latin typeface="Montserrat" panose="00000500000000000000" pitchFamily="2" charset="0"/>
              </a:rPr>
              <a:t>FG: </a:t>
            </a:r>
            <a:r>
              <a:rPr lang="it-IT" sz="1600" b="1" dirty="0">
                <a:solidFill>
                  <a:schemeClr val="tx1"/>
                </a:solidFill>
                <a:latin typeface="+mj-lt"/>
                <a:cs typeface="Calibri" panose="020F0502020204030204" pitchFamily="34" charset="0"/>
              </a:rPr>
              <a:t>Esplorativi: </a:t>
            </a:r>
            <a:r>
              <a:rPr lang="it-IT" sz="1200" dirty="0">
                <a:solidFill>
                  <a:schemeClr val="tx1"/>
                </a:solidFill>
                <a:latin typeface="Calibri" panose="020F0502020204030204" pitchFamily="34" charset="0"/>
                <a:cs typeface="Calibri" panose="020F0502020204030204" pitchFamily="34" charset="0"/>
              </a:rPr>
              <a:t>Volti a indagare un fenomeno in assenza di conoscenze di base (es: focus group creativi, brainstorming) utili per ideare nuovi prodotti o nuove campagne pubblicitarie.</a:t>
            </a:r>
          </a:p>
          <a:p>
            <a:pPr algn="l"/>
            <a:r>
              <a:rPr lang="it-IT" sz="1600" b="1" dirty="0">
                <a:solidFill>
                  <a:schemeClr val="tx1"/>
                </a:solidFill>
                <a:latin typeface="+mj-lt"/>
                <a:cs typeface="Calibri" panose="020F0502020204030204" pitchFamily="34" charset="0"/>
              </a:rPr>
              <a:t>Fenomenologici: </a:t>
            </a:r>
            <a:r>
              <a:rPr lang="it-IT" sz="1200" dirty="0">
                <a:solidFill>
                  <a:schemeClr val="tx1"/>
                </a:solidFill>
                <a:latin typeface="Calibri" panose="020F0502020204030204" pitchFamily="34" charset="0"/>
                <a:cs typeface="Calibri" panose="020F0502020204030204" pitchFamily="34" charset="0"/>
              </a:rPr>
              <a:t>Descrivere in profondità le caratteristiche già note di un fenomeno, analizzandone i nessi causali.</a:t>
            </a:r>
          </a:p>
          <a:p>
            <a:pPr algn="l"/>
            <a:r>
              <a:rPr lang="it-IT" sz="1600" b="1" dirty="0">
                <a:solidFill>
                  <a:schemeClr val="tx1"/>
                </a:solidFill>
                <a:latin typeface="+mj-lt"/>
                <a:cs typeface="Calibri" panose="020F0502020204030204" pitchFamily="34" charset="0"/>
              </a:rPr>
              <a:t>Clinici: </a:t>
            </a:r>
            <a:r>
              <a:rPr lang="it-IT" sz="1200" dirty="0">
                <a:solidFill>
                  <a:schemeClr val="tx1"/>
                </a:solidFill>
                <a:latin typeface="Calibri" panose="020F0502020204030204" pitchFamily="34" charset="0"/>
                <a:cs typeface="Calibri" panose="020F0502020204030204" pitchFamily="34" charset="0"/>
              </a:rPr>
              <a:t>Volti a indagare elementi di un fenomeno inconsapevoli, impliciti, caratterizzati da un elevato livello di coinvolgimento personale.</a:t>
            </a:r>
          </a:p>
          <a:p>
            <a:pPr algn="l"/>
            <a:endParaRPr lang="it-IT" b="0" i="0" dirty="0">
              <a:solidFill>
                <a:srgbClr val="000000"/>
              </a:solidFill>
              <a:effectLst/>
              <a:highlight>
                <a:srgbClr val="FFFFFF"/>
              </a:highlight>
              <a:latin typeface="Montserrat" panose="00000500000000000000" pitchFamily="2" charset="0"/>
            </a:endParaRPr>
          </a:p>
          <a:p>
            <a:endParaRPr lang="it-IT" dirty="0"/>
          </a:p>
        </p:txBody>
      </p:sp>
      <p:sp>
        <p:nvSpPr>
          <p:cNvPr id="4" name="Segnaposto numero diapositiva 3"/>
          <p:cNvSpPr>
            <a:spLocks noGrp="1"/>
          </p:cNvSpPr>
          <p:nvPr>
            <p:ph type="sldNum" sz="quarter" idx="5"/>
          </p:nvPr>
        </p:nvSpPr>
        <p:spPr/>
        <p:txBody>
          <a:bodyPr/>
          <a:lstStyle/>
          <a:p>
            <a:fld id="{F5025841-6D49-4BF7-9D2B-0084445BA5B2}" type="slidenum">
              <a:rPr lang="it-IT" smtClean="0"/>
              <a:t>20</a:t>
            </a:fld>
            <a:endParaRPr lang="it-IT"/>
          </a:p>
        </p:txBody>
      </p:sp>
    </p:spTree>
    <p:extLst>
      <p:ext uri="{BB962C8B-B14F-4D97-AF65-F5344CB8AC3E}">
        <p14:creationId xmlns:p14="http://schemas.microsoft.com/office/powerpoint/2010/main" val="6019930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kumimoji="0" lang="it-IT" sz="1200" u="sng" strike="noStrike" kern="1200" cap="none" spc="0" normalizeH="0" baseline="0" noProof="0" dirty="0">
                <a:ln>
                  <a:noFill/>
                </a:ln>
                <a:solidFill>
                  <a:sysClr val="windowText" lastClr="000000"/>
                </a:solidFill>
                <a:uLnTx/>
                <a:uFillTx/>
                <a:latin typeface="+mn-lt"/>
                <a:ea typeface="Calibri" panose="020F0502020204030204" pitchFamily="34" charset="0"/>
                <a:cs typeface="Calibri Light" panose="020F0302020204030204" pitchFamily="34" charset="0"/>
              </a:rPr>
              <a:t>Loro hanno 3 target: dealer, dentista e igienista</a:t>
            </a:r>
            <a:endParaRPr lang="it-IT" dirty="0"/>
          </a:p>
        </p:txBody>
      </p:sp>
      <p:sp>
        <p:nvSpPr>
          <p:cNvPr id="4" name="Segnaposto numero diapositiva 3"/>
          <p:cNvSpPr>
            <a:spLocks noGrp="1"/>
          </p:cNvSpPr>
          <p:nvPr>
            <p:ph type="sldNum" sz="quarter" idx="5"/>
          </p:nvPr>
        </p:nvSpPr>
        <p:spPr/>
        <p:txBody>
          <a:bodyPr/>
          <a:lstStyle/>
          <a:p>
            <a:fld id="{F5025841-6D49-4BF7-9D2B-0084445BA5B2}" type="slidenum">
              <a:rPr lang="it-IT" smtClean="0"/>
              <a:t>21</a:t>
            </a:fld>
            <a:endParaRPr lang="it-IT"/>
          </a:p>
        </p:txBody>
      </p:sp>
    </p:spTree>
    <p:extLst>
      <p:ext uri="{BB962C8B-B14F-4D97-AF65-F5344CB8AC3E}">
        <p14:creationId xmlns:p14="http://schemas.microsoft.com/office/powerpoint/2010/main" val="3945118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dirty="0"/>
              <a:t>Noi di KS possiamo attingere a data base proprietari e indagini </a:t>
            </a:r>
            <a:r>
              <a:rPr lang="it-IT" dirty="0" err="1"/>
              <a:t>multicliente</a:t>
            </a:r>
            <a:r>
              <a:rPr lang="it-IT" dirty="0"/>
              <a:t> ed eventualmente integrarli con i risultati di indagini ad hoc, ritagliate sulle business </a:t>
            </a:r>
            <a:r>
              <a:rPr lang="it-IT" dirty="0" err="1"/>
              <a:t>question</a:t>
            </a:r>
            <a:r>
              <a:rPr lang="it-IT" dirty="0"/>
              <a:t> specifiche, così da restituire insight ampi e profondi su mercato e target (professionisti e clienti finali/pazienti). </a:t>
            </a:r>
          </a:p>
          <a:p>
            <a:endParaRPr lang="it-IT" dirty="0"/>
          </a:p>
        </p:txBody>
      </p:sp>
      <p:sp>
        <p:nvSpPr>
          <p:cNvPr id="4" name="Segnaposto numero diapositiva 3"/>
          <p:cNvSpPr>
            <a:spLocks noGrp="1"/>
          </p:cNvSpPr>
          <p:nvPr>
            <p:ph type="sldNum" sz="quarter" idx="5"/>
          </p:nvPr>
        </p:nvSpPr>
        <p:spPr/>
        <p:txBody>
          <a:bodyPr/>
          <a:lstStyle/>
          <a:p>
            <a:fld id="{F5025841-6D49-4BF7-9D2B-0084445BA5B2}" type="slidenum">
              <a:rPr lang="it-IT" smtClean="0"/>
              <a:t>29</a:t>
            </a:fld>
            <a:endParaRPr lang="it-IT"/>
          </a:p>
        </p:txBody>
      </p:sp>
    </p:spTree>
    <p:extLst>
      <p:ext uri="{BB962C8B-B14F-4D97-AF65-F5344CB8AC3E}">
        <p14:creationId xmlns:p14="http://schemas.microsoft.com/office/powerpoint/2010/main" val="1061517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dirty="0"/>
              <a:t>Noi di KS possiamo attingere a data base proprietari e indagini </a:t>
            </a:r>
            <a:r>
              <a:rPr lang="it-IT" dirty="0" err="1"/>
              <a:t>multicliente</a:t>
            </a:r>
            <a:r>
              <a:rPr lang="it-IT" dirty="0"/>
              <a:t> ed eventualmente integrarli con i risultati di indagini ad hoc, ritagliate sulle business </a:t>
            </a:r>
            <a:r>
              <a:rPr lang="it-IT" dirty="0" err="1"/>
              <a:t>question</a:t>
            </a:r>
            <a:r>
              <a:rPr lang="it-IT" dirty="0"/>
              <a:t> specifiche, così da restituire insight ampi e profondi su mercato e target (professionisti e clienti finali/pazienti). </a:t>
            </a:r>
          </a:p>
          <a:p>
            <a:endParaRPr lang="it-IT" dirty="0"/>
          </a:p>
        </p:txBody>
      </p:sp>
      <p:sp>
        <p:nvSpPr>
          <p:cNvPr id="4" name="Segnaposto numero diapositiva 3"/>
          <p:cNvSpPr>
            <a:spLocks noGrp="1"/>
          </p:cNvSpPr>
          <p:nvPr>
            <p:ph type="sldNum" sz="quarter" idx="5"/>
          </p:nvPr>
        </p:nvSpPr>
        <p:spPr/>
        <p:txBody>
          <a:bodyPr/>
          <a:lstStyle/>
          <a:p>
            <a:fld id="{F5025841-6D49-4BF7-9D2B-0084445BA5B2}" type="slidenum">
              <a:rPr lang="it-IT" smtClean="0"/>
              <a:t>32</a:t>
            </a:fld>
            <a:endParaRPr lang="it-IT"/>
          </a:p>
        </p:txBody>
      </p:sp>
    </p:spTree>
    <p:extLst>
      <p:ext uri="{BB962C8B-B14F-4D97-AF65-F5344CB8AC3E}">
        <p14:creationId xmlns:p14="http://schemas.microsoft.com/office/powerpoint/2010/main" val="33947575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algn="l" rtl="0" eaLnBrk="1" fontAlgn="t" latinLnBrk="0" hangingPunct="1">
              <a:spcBef>
                <a:spcPts val="0"/>
              </a:spcBef>
              <a:spcAft>
                <a:spcPts val="0"/>
              </a:spcAft>
            </a:pPr>
            <a:r>
              <a:rPr lang="en-US" sz="1800" b="0" i="0" u="none" strike="noStrike" kern="1200" baseline="0" dirty="0">
                <a:solidFill>
                  <a:srgbClr val="000000"/>
                </a:solidFill>
                <a:effectLst/>
                <a:latin typeface="Arial" panose="020B0604020202020204" pitchFamily="34" charset="0"/>
                <a:cs typeface="Arial" panose="020B0604020202020204" pitchFamily="34" charset="0"/>
              </a:rPr>
              <a:t>1. Customer segmentation of the Spanish clinical market (Dentists).</a:t>
            </a:r>
            <a:endParaRPr lang="it-IT" sz="1800" b="0" i="0" u="none" strike="noStrike" dirty="0">
              <a:effectLst/>
              <a:latin typeface="Arial" panose="020B0604020202020204" pitchFamily="34" charset="0"/>
            </a:endParaRPr>
          </a:p>
          <a:p>
            <a:pPr marL="0" algn="l" rtl="0" eaLnBrk="1" fontAlgn="t" latinLnBrk="0" hangingPunct="1">
              <a:spcBef>
                <a:spcPts val="0"/>
              </a:spcBef>
              <a:spcAft>
                <a:spcPts val="0"/>
              </a:spcAft>
            </a:pPr>
            <a:r>
              <a:rPr lang="en-US" sz="1800" b="0" i="0" u="none" strike="noStrike" kern="1200" baseline="0" dirty="0">
                <a:solidFill>
                  <a:srgbClr val="000000"/>
                </a:solidFill>
                <a:effectLst/>
                <a:latin typeface="Arial" panose="020B0604020202020204" pitchFamily="34" charset="0"/>
                <a:cs typeface="Arial" panose="020B0604020202020204" pitchFamily="34" charset="0"/>
              </a:rPr>
              <a:t>2. Segments should be defined by psychological patterns </a:t>
            </a:r>
            <a:endParaRPr lang="it-IT" sz="1800" b="0" i="0" u="none" strike="noStrike" dirty="0">
              <a:effectLst/>
              <a:latin typeface="Arial" panose="020B0604020202020204" pitchFamily="34" charset="0"/>
            </a:endParaRPr>
          </a:p>
          <a:p>
            <a:pPr marL="0" algn="l" rtl="0" eaLnBrk="1" fontAlgn="t" latinLnBrk="0" hangingPunct="1">
              <a:spcBef>
                <a:spcPts val="0"/>
              </a:spcBef>
              <a:spcAft>
                <a:spcPts val="0"/>
              </a:spcAft>
            </a:pPr>
            <a:r>
              <a:rPr lang="en-US" sz="1800" b="0" i="0" u="none" strike="noStrike" kern="1200" baseline="0" dirty="0">
                <a:solidFill>
                  <a:srgbClr val="000000"/>
                </a:solidFill>
                <a:effectLst/>
                <a:latin typeface="Arial" panose="020B0604020202020204" pitchFamily="34" charset="0"/>
                <a:cs typeface="Arial" panose="020B0604020202020204" pitchFamily="34" charset="0"/>
              </a:rPr>
              <a:t>3. Segments should be defined by sociodemographic factors to identify the practices in the field.  </a:t>
            </a:r>
            <a:endParaRPr lang="it-IT" sz="1800" b="0" i="0" u="none" strike="noStrike" dirty="0">
              <a:effectLst/>
              <a:latin typeface="Arial" panose="020B0604020202020204" pitchFamily="34" charset="0"/>
            </a:endParaRPr>
          </a:p>
          <a:p>
            <a:pPr marL="0" marR="0" indent="0" algn="l" rtl="0" eaLnBrk="1" fontAlgn="base" latinLnBrk="0" hangingPunct="1">
              <a:spcBef>
                <a:spcPts val="288"/>
              </a:spcBef>
              <a:spcAft>
                <a:spcPts val="0"/>
              </a:spcAft>
            </a:pPr>
            <a:r>
              <a:rPr lang="en-US" sz="1800" b="0" i="0" u="none" strike="noStrike" kern="1200" baseline="0" dirty="0">
                <a:ln>
                  <a:noFill/>
                </a:ln>
                <a:solidFill>
                  <a:srgbClr val="000000"/>
                </a:solidFill>
                <a:effectLst/>
                <a:latin typeface="Arial" panose="020B0604020202020204" pitchFamily="34" charset="0"/>
                <a:cs typeface="Arial" panose="020B0604020202020204" pitchFamily="34" charset="0"/>
              </a:rPr>
              <a:t>Dentists </a:t>
            </a:r>
            <a:endParaRPr lang="it-IT" sz="1800" b="0" i="0" u="none" strike="noStrike" dirty="0">
              <a:effectLst/>
              <a:latin typeface="Arial" panose="020B0604020202020204" pitchFamily="34" charset="0"/>
            </a:endParaRPr>
          </a:p>
          <a:p>
            <a:pPr marL="0" marR="0" indent="0" algn="l" rtl="0" eaLnBrk="1" fontAlgn="base" latinLnBrk="0" hangingPunct="1">
              <a:spcBef>
                <a:spcPts val="288"/>
              </a:spcBef>
              <a:spcAft>
                <a:spcPts val="0"/>
              </a:spcAft>
            </a:pPr>
            <a:r>
              <a:rPr lang="en-US" sz="1800" b="0" i="0" u="none" strike="noStrike" kern="1200" baseline="0" dirty="0">
                <a:ln>
                  <a:noFill/>
                </a:ln>
                <a:solidFill>
                  <a:srgbClr val="000000"/>
                </a:solidFill>
                <a:effectLst/>
                <a:latin typeface="Arial" panose="020B0604020202020204" pitchFamily="34" charset="0"/>
                <a:cs typeface="Arial" panose="020B0604020202020204" pitchFamily="34" charset="0"/>
              </a:rPr>
              <a:t>Addresses provided by institute </a:t>
            </a:r>
            <a:endParaRPr lang="it-IT" sz="1800" b="0" i="0" u="none" strike="noStrike" dirty="0">
              <a:effectLst/>
              <a:latin typeface="Arial" panose="020B0604020202020204" pitchFamily="34" charset="0"/>
            </a:endParaRPr>
          </a:p>
          <a:p>
            <a:pPr marL="0" marR="0" indent="0" algn="l" rtl="0" eaLnBrk="1" fontAlgn="base" latinLnBrk="0" hangingPunct="1">
              <a:spcBef>
                <a:spcPts val="288"/>
              </a:spcBef>
              <a:spcAft>
                <a:spcPts val="0"/>
              </a:spcAft>
            </a:pPr>
            <a:r>
              <a:rPr lang="en-US" sz="1800" b="0" i="0" u="none" strike="noStrike" kern="1200" baseline="0" dirty="0">
                <a:ln>
                  <a:noFill/>
                </a:ln>
                <a:solidFill>
                  <a:srgbClr val="000000"/>
                </a:solidFill>
                <a:effectLst/>
                <a:latin typeface="Arial" panose="020B0604020202020204" pitchFamily="34" charset="0"/>
                <a:cs typeface="Arial" panose="020B0604020202020204" pitchFamily="34" charset="0"/>
              </a:rPr>
              <a:t>330 interviews in total (50% CATI 50% online)</a:t>
            </a:r>
            <a:endParaRPr lang="it-IT" sz="1800" b="0" i="0" u="none" strike="noStrike" dirty="0">
              <a:effectLst/>
              <a:latin typeface="Arial" panose="020B0604020202020204" pitchFamily="34" charset="0"/>
            </a:endParaRPr>
          </a:p>
          <a:p>
            <a:pPr marL="0" algn="l" rtl="0" eaLnBrk="1" fontAlgn="t" latinLnBrk="0" hangingPunct="1">
              <a:spcBef>
                <a:spcPts val="0"/>
              </a:spcBef>
              <a:spcAft>
                <a:spcPts val="0"/>
              </a:spcAft>
            </a:pPr>
            <a:r>
              <a:rPr lang="en-US" sz="1800" b="0" i="0" u="none" strike="noStrike" kern="1200" baseline="0" dirty="0">
                <a:solidFill>
                  <a:srgbClr val="000000"/>
                </a:solidFill>
                <a:effectLst/>
                <a:latin typeface="Arial" panose="020B0604020202020204" pitchFamily="34" charset="0"/>
                <a:cs typeface="Arial" panose="020B0604020202020204" pitchFamily="34" charset="0"/>
              </a:rPr>
              <a:t>October 2017</a:t>
            </a:r>
            <a:endParaRPr lang="it-IT" sz="1800" b="0" i="0" u="none" strike="noStrike" dirty="0">
              <a:effectLst/>
              <a:latin typeface="Arial" panose="020B0604020202020204" pitchFamily="34" charset="0"/>
            </a:endParaRPr>
          </a:p>
          <a:p>
            <a:pPr marL="0" algn="l" rtl="0" eaLnBrk="1" fontAlgn="t" latinLnBrk="0" hangingPunct="1">
              <a:spcBef>
                <a:spcPts val="0"/>
              </a:spcBef>
              <a:spcAft>
                <a:spcPts val="0"/>
              </a:spcAft>
            </a:pPr>
            <a:r>
              <a:rPr lang="en-US" sz="1800" b="0" i="0" u="none" strike="noStrike" kern="1200" baseline="0" dirty="0">
                <a:solidFill>
                  <a:srgbClr val="000000"/>
                </a:solidFill>
                <a:effectLst/>
                <a:latin typeface="Arial" panose="020B0604020202020204" pitchFamily="34" charset="0"/>
                <a:cs typeface="Arial" panose="020B0604020202020204" pitchFamily="34" charset="0"/>
              </a:rPr>
              <a:t>Variables reduction by a Factor analysis, Cluster Analysis for building the segments.   </a:t>
            </a:r>
            <a:endParaRPr lang="it-IT" sz="1800" b="0" i="0" u="none" strike="noStrike" dirty="0">
              <a:effectLst/>
              <a:latin typeface="Arial" panose="020B0604020202020204" pitchFamily="34" charset="0"/>
            </a:endParaRPr>
          </a:p>
          <a:p>
            <a:pPr marL="0" algn="l" rtl="0" eaLnBrk="1" fontAlgn="t" latinLnBrk="0" hangingPunct="1">
              <a:spcBef>
                <a:spcPts val="0"/>
              </a:spcBef>
              <a:spcAft>
                <a:spcPts val="0"/>
              </a:spcAft>
            </a:pPr>
            <a:r>
              <a:rPr lang="en-US" sz="1800" b="0" i="0" u="none" strike="noStrike" kern="1200" baseline="0" dirty="0">
                <a:solidFill>
                  <a:srgbClr val="000000"/>
                </a:solidFill>
                <a:effectLst/>
                <a:latin typeface="Arial" panose="020B0604020202020204" pitchFamily="34" charset="0"/>
                <a:cs typeface="Arial" panose="020B0604020202020204" pitchFamily="34" charset="0"/>
              </a:rPr>
              <a:t>Spain</a:t>
            </a:r>
            <a:endParaRPr lang="it-IT" sz="1800" b="0" i="0" u="none" strike="noStrike" dirty="0">
              <a:effectLst/>
              <a:latin typeface="Arial" panose="020B0604020202020204" pitchFamily="34" charset="0"/>
            </a:endParaRPr>
          </a:p>
          <a:p>
            <a:endParaRPr lang="it-IT" dirty="0"/>
          </a:p>
        </p:txBody>
      </p:sp>
      <p:sp>
        <p:nvSpPr>
          <p:cNvPr id="4" name="Segnaposto numero diapositiva 3"/>
          <p:cNvSpPr>
            <a:spLocks noGrp="1"/>
          </p:cNvSpPr>
          <p:nvPr>
            <p:ph type="sldNum" sz="quarter" idx="5"/>
          </p:nvPr>
        </p:nvSpPr>
        <p:spPr/>
        <p:txBody>
          <a:bodyPr/>
          <a:lstStyle/>
          <a:p>
            <a:fld id="{F5025841-6D49-4BF7-9D2B-0084445BA5B2}" type="slidenum">
              <a:rPr lang="it-IT" smtClean="0"/>
              <a:t>33</a:t>
            </a:fld>
            <a:endParaRPr lang="it-IT"/>
          </a:p>
        </p:txBody>
      </p:sp>
    </p:spTree>
    <p:extLst>
      <p:ext uri="{BB962C8B-B14F-4D97-AF65-F5344CB8AC3E}">
        <p14:creationId xmlns:p14="http://schemas.microsoft.com/office/powerpoint/2010/main" val="13927022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algn="l" rtl="0" eaLnBrk="1" fontAlgn="t" latinLnBrk="0" hangingPunct="1">
              <a:spcBef>
                <a:spcPts val="0"/>
              </a:spcBef>
              <a:spcAft>
                <a:spcPts val="0"/>
              </a:spcAft>
            </a:pPr>
            <a:r>
              <a:rPr lang="en-US" sz="1800" b="0" i="0" u="none" strike="noStrike" kern="1200" baseline="0" dirty="0">
                <a:solidFill>
                  <a:srgbClr val="000000"/>
                </a:solidFill>
                <a:effectLst/>
                <a:latin typeface="Arial" panose="020B0604020202020204" pitchFamily="34" charset="0"/>
                <a:cs typeface="Arial" panose="020B0604020202020204" pitchFamily="34" charset="0"/>
              </a:rPr>
              <a:t>1. Customer segmentation of the Spanish clinical market (Dentists).</a:t>
            </a:r>
            <a:endParaRPr lang="it-IT" sz="1800" b="0" i="0" u="none" strike="noStrike" dirty="0">
              <a:effectLst/>
              <a:latin typeface="Arial" panose="020B0604020202020204" pitchFamily="34" charset="0"/>
            </a:endParaRPr>
          </a:p>
          <a:p>
            <a:pPr marL="0" algn="l" rtl="0" eaLnBrk="1" fontAlgn="t" latinLnBrk="0" hangingPunct="1">
              <a:spcBef>
                <a:spcPts val="0"/>
              </a:spcBef>
              <a:spcAft>
                <a:spcPts val="0"/>
              </a:spcAft>
            </a:pPr>
            <a:r>
              <a:rPr lang="en-US" sz="1800" b="0" i="0" u="none" strike="noStrike" kern="1200" baseline="0" dirty="0">
                <a:solidFill>
                  <a:srgbClr val="000000"/>
                </a:solidFill>
                <a:effectLst/>
                <a:latin typeface="Arial" panose="020B0604020202020204" pitchFamily="34" charset="0"/>
                <a:cs typeface="Arial" panose="020B0604020202020204" pitchFamily="34" charset="0"/>
              </a:rPr>
              <a:t>2. Segments should be defined by psychological patterns </a:t>
            </a:r>
            <a:endParaRPr lang="it-IT" sz="1800" b="0" i="0" u="none" strike="noStrike" dirty="0">
              <a:effectLst/>
              <a:latin typeface="Arial" panose="020B0604020202020204" pitchFamily="34" charset="0"/>
            </a:endParaRPr>
          </a:p>
          <a:p>
            <a:pPr marL="0" algn="l" rtl="0" eaLnBrk="1" fontAlgn="t" latinLnBrk="0" hangingPunct="1">
              <a:spcBef>
                <a:spcPts val="0"/>
              </a:spcBef>
              <a:spcAft>
                <a:spcPts val="0"/>
              </a:spcAft>
            </a:pPr>
            <a:r>
              <a:rPr lang="en-US" sz="1800" b="0" i="0" u="none" strike="noStrike" kern="1200" baseline="0" dirty="0">
                <a:solidFill>
                  <a:srgbClr val="000000"/>
                </a:solidFill>
                <a:effectLst/>
                <a:latin typeface="Arial" panose="020B0604020202020204" pitchFamily="34" charset="0"/>
                <a:cs typeface="Arial" panose="020B0604020202020204" pitchFamily="34" charset="0"/>
              </a:rPr>
              <a:t>3. Segments should be defined by sociodemographic factors to identify the practices in the field.  </a:t>
            </a:r>
            <a:endParaRPr lang="it-IT" sz="1800" b="0" i="0" u="none" strike="noStrike" dirty="0">
              <a:effectLst/>
              <a:latin typeface="Arial" panose="020B0604020202020204" pitchFamily="34" charset="0"/>
            </a:endParaRPr>
          </a:p>
          <a:p>
            <a:pPr marL="0" marR="0" indent="0" algn="l" rtl="0" eaLnBrk="1" fontAlgn="base" latinLnBrk="0" hangingPunct="1">
              <a:spcBef>
                <a:spcPts val="288"/>
              </a:spcBef>
              <a:spcAft>
                <a:spcPts val="0"/>
              </a:spcAft>
            </a:pPr>
            <a:r>
              <a:rPr lang="en-US" sz="1800" b="0" i="0" u="none" strike="noStrike" kern="1200" baseline="0" dirty="0">
                <a:ln>
                  <a:noFill/>
                </a:ln>
                <a:solidFill>
                  <a:srgbClr val="000000"/>
                </a:solidFill>
                <a:effectLst/>
                <a:latin typeface="Arial" panose="020B0604020202020204" pitchFamily="34" charset="0"/>
                <a:cs typeface="Arial" panose="020B0604020202020204" pitchFamily="34" charset="0"/>
              </a:rPr>
              <a:t>Dentists </a:t>
            </a:r>
            <a:endParaRPr lang="it-IT" sz="1800" b="0" i="0" u="none" strike="noStrike" dirty="0">
              <a:effectLst/>
              <a:latin typeface="Arial" panose="020B0604020202020204" pitchFamily="34" charset="0"/>
            </a:endParaRPr>
          </a:p>
          <a:p>
            <a:pPr marL="0" marR="0" indent="0" algn="l" rtl="0" eaLnBrk="1" fontAlgn="base" latinLnBrk="0" hangingPunct="1">
              <a:spcBef>
                <a:spcPts val="288"/>
              </a:spcBef>
              <a:spcAft>
                <a:spcPts val="0"/>
              </a:spcAft>
            </a:pPr>
            <a:r>
              <a:rPr lang="en-US" sz="1800" b="0" i="0" u="none" strike="noStrike" kern="1200" baseline="0" dirty="0">
                <a:ln>
                  <a:noFill/>
                </a:ln>
                <a:solidFill>
                  <a:srgbClr val="000000"/>
                </a:solidFill>
                <a:effectLst/>
                <a:latin typeface="Arial" panose="020B0604020202020204" pitchFamily="34" charset="0"/>
                <a:cs typeface="Arial" panose="020B0604020202020204" pitchFamily="34" charset="0"/>
              </a:rPr>
              <a:t>Addresses provided by institute </a:t>
            </a:r>
            <a:endParaRPr lang="it-IT" sz="1800" b="0" i="0" u="none" strike="noStrike" dirty="0">
              <a:effectLst/>
              <a:latin typeface="Arial" panose="020B0604020202020204" pitchFamily="34" charset="0"/>
            </a:endParaRPr>
          </a:p>
          <a:p>
            <a:pPr marL="0" marR="0" indent="0" algn="l" rtl="0" eaLnBrk="1" fontAlgn="base" latinLnBrk="0" hangingPunct="1">
              <a:spcBef>
                <a:spcPts val="288"/>
              </a:spcBef>
              <a:spcAft>
                <a:spcPts val="0"/>
              </a:spcAft>
            </a:pPr>
            <a:r>
              <a:rPr lang="en-US" sz="1800" b="0" i="0" u="none" strike="noStrike" kern="1200" baseline="0" dirty="0">
                <a:ln>
                  <a:noFill/>
                </a:ln>
                <a:solidFill>
                  <a:srgbClr val="000000"/>
                </a:solidFill>
                <a:effectLst/>
                <a:latin typeface="Arial" panose="020B0604020202020204" pitchFamily="34" charset="0"/>
                <a:cs typeface="Arial" panose="020B0604020202020204" pitchFamily="34" charset="0"/>
              </a:rPr>
              <a:t>330 interviews in total (50% CATI 50% online)</a:t>
            </a:r>
            <a:endParaRPr lang="it-IT" sz="1800" b="0" i="0" u="none" strike="noStrike" dirty="0">
              <a:effectLst/>
              <a:latin typeface="Arial" panose="020B0604020202020204" pitchFamily="34" charset="0"/>
            </a:endParaRPr>
          </a:p>
          <a:p>
            <a:pPr marL="0" algn="l" rtl="0" eaLnBrk="1" fontAlgn="t" latinLnBrk="0" hangingPunct="1">
              <a:spcBef>
                <a:spcPts val="0"/>
              </a:spcBef>
              <a:spcAft>
                <a:spcPts val="0"/>
              </a:spcAft>
            </a:pPr>
            <a:r>
              <a:rPr lang="en-US" sz="1800" b="0" i="0" u="none" strike="noStrike" kern="1200" baseline="0" dirty="0">
                <a:solidFill>
                  <a:srgbClr val="000000"/>
                </a:solidFill>
                <a:effectLst/>
                <a:latin typeface="Arial" panose="020B0604020202020204" pitchFamily="34" charset="0"/>
                <a:cs typeface="Arial" panose="020B0604020202020204" pitchFamily="34" charset="0"/>
              </a:rPr>
              <a:t>October 2017</a:t>
            </a:r>
            <a:endParaRPr lang="it-IT" sz="1800" b="0" i="0" u="none" strike="noStrike" dirty="0">
              <a:effectLst/>
              <a:latin typeface="Arial" panose="020B0604020202020204" pitchFamily="34" charset="0"/>
            </a:endParaRPr>
          </a:p>
          <a:p>
            <a:pPr marL="0" algn="l" rtl="0" eaLnBrk="1" fontAlgn="t" latinLnBrk="0" hangingPunct="1">
              <a:spcBef>
                <a:spcPts val="0"/>
              </a:spcBef>
              <a:spcAft>
                <a:spcPts val="0"/>
              </a:spcAft>
            </a:pPr>
            <a:r>
              <a:rPr lang="en-US" sz="1800" b="0" i="0" u="none" strike="noStrike" kern="1200" baseline="0" dirty="0">
                <a:solidFill>
                  <a:srgbClr val="000000"/>
                </a:solidFill>
                <a:effectLst/>
                <a:latin typeface="Arial" panose="020B0604020202020204" pitchFamily="34" charset="0"/>
                <a:cs typeface="Arial" panose="020B0604020202020204" pitchFamily="34" charset="0"/>
              </a:rPr>
              <a:t>Variables reduction by a Factor analysis, Cluster Analysis for building the segments.   </a:t>
            </a:r>
            <a:endParaRPr lang="it-IT" sz="1800" b="0" i="0" u="none" strike="noStrike" dirty="0">
              <a:effectLst/>
              <a:latin typeface="Arial" panose="020B0604020202020204" pitchFamily="34" charset="0"/>
            </a:endParaRPr>
          </a:p>
          <a:p>
            <a:pPr marL="0" algn="l" rtl="0" eaLnBrk="1" fontAlgn="t" latinLnBrk="0" hangingPunct="1">
              <a:spcBef>
                <a:spcPts val="0"/>
              </a:spcBef>
              <a:spcAft>
                <a:spcPts val="0"/>
              </a:spcAft>
            </a:pPr>
            <a:r>
              <a:rPr lang="en-US" sz="1800" b="0" i="0" u="none" strike="noStrike" kern="1200" baseline="0" dirty="0">
                <a:solidFill>
                  <a:srgbClr val="000000"/>
                </a:solidFill>
                <a:effectLst/>
                <a:latin typeface="Arial" panose="020B0604020202020204" pitchFamily="34" charset="0"/>
                <a:cs typeface="Arial" panose="020B0604020202020204" pitchFamily="34" charset="0"/>
              </a:rPr>
              <a:t>Spain</a:t>
            </a:r>
            <a:endParaRPr lang="it-IT" sz="1800" b="0" i="0" u="none" strike="noStrike" dirty="0">
              <a:effectLst/>
              <a:latin typeface="Arial" panose="020B0604020202020204" pitchFamily="34" charset="0"/>
            </a:endParaRPr>
          </a:p>
          <a:p>
            <a:endParaRPr lang="it-IT" dirty="0"/>
          </a:p>
        </p:txBody>
      </p:sp>
      <p:sp>
        <p:nvSpPr>
          <p:cNvPr id="4" name="Segnaposto numero diapositiva 3"/>
          <p:cNvSpPr>
            <a:spLocks noGrp="1"/>
          </p:cNvSpPr>
          <p:nvPr>
            <p:ph type="sldNum" sz="quarter" idx="5"/>
          </p:nvPr>
        </p:nvSpPr>
        <p:spPr/>
        <p:txBody>
          <a:bodyPr/>
          <a:lstStyle/>
          <a:p>
            <a:fld id="{F5025841-6D49-4BF7-9D2B-0084445BA5B2}" type="slidenum">
              <a:rPr lang="it-IT" smtClean="0"/>
              <a:t>34</a:t>
            </a:fld>
            <a:endParaRPr lang="it-IT"/>
          </a:p>
        </p:txBody>
      </p:sp>
    </p:spTree>
    <p:extLst>
      <p:ext uri="{BB962C8B-B14F-4D97-AF65-F5344CB8AC3E}">
        <p14:creationId xmlns:p14="http://schemas.microsoft.com/office/powerpoint/2010/main" val="21091868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dirty="0"/>
              <a:t>Noi di KS possiamo attingere a data base proprietari e indagini </a:t>
            </a:r>
            <a:r>
              <a:rPr lang="it-IT" dirty="0" err="1"/>
              <a:t>multicliente</a:t>
            </a:r>
            <a:r>
              <a:rPr lang="it-IT" dirty="0"/>
              <a:t> ed eventualmente integrarli con i risultati di indagini ad hoc, ritagliate sulle business </a:t>
            </a:r>
            <a:r>
              <a:rPr lang="it-IT" dirty="0" err="1"/>
              <a:t>question</a:t>
            </a:r>
            <a:r>
              <a:rPr lang="it-IT" dirty="0"/>
              <a:t> specifiche, così da restituire insight ampi e profondi su mercato e target (professionisti e clienti finali/pazienti). </a:t>
            </a:r>
          </a:p>
          <a:p>
            <a:endParaRPr lang="it-IT" dirty="0"/>
          </a:p>
        </p:txBody>
      </p:sp>
      <p:sp>
        <p:nvSpPr>
          <p:cNvPr id="4" name="Segnaposto numero diapositiva 3"/>
          <p:cNvSpPr>
            <a:spLocks noGrp="1"/>
          </p:cNvSpPr>
          <p:nvPr>
            <p:ph type="sldNum" sz="quarter" idx="5"/>
          </p:nvPr>
        </p:nvSpPr>
        <p:spPr/>
        <p:txBody>
          <a:bodyPr/>
          <a:lstStyle/>
          <a:p>
            <a:fld id="{F5025841-6D49-4BF7-9D2B-0084445BA5B2}" type="slidenum">
              <a:rPr lang="it-IT" smtClean="0"/>
              <a:t>35</a:t>
            </a:fld>
            <a:endParaRPr lang="it-IT"/>
          </a:p>
        </p:txBody>
      </p:sp>
    </p:spTree>
    <p:extLst>
      <p:ext uri="{BB962C8B-B14F-4D97-AF65-F5344CB8AC3E}">
        <p14:creationId xmlns:p14="http://schemas.microsoft.com/office/powerpoint/2010/main" val="29905966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lgn="l"/>
            <a:r>
              <a:rPr lang="it-IT" b="0" i="0" dirty="0" err="1">
                <a:solidFill>
                  <a:srgbClr val="ECECEC"/>
                </a:solidFill>
                <a:effectLst/>
                <a:highlight>
                  <a:srgbClr val="212121"/>
                </a:highlight>
                <a:latin typeface="Söhne"/>
              </a:rPr>
              <a:t>Spontaneous</a:t>
            </a:r>
            <a:r>
              <a:rPr lang="it-IT" b="0" i="0" dirty="0">
                <a:solidFill>
                  <a:srgbClr val="ECECEC"/>
                </a:solidFill>
                <a:effectLst/>
                <a:highlight>
                  <a:srgbClr val="212121"/>
                </a:highlight>
                <a:latin typeface="Söhne"/>
              </a:rPr>
              <a:t> </a:t>
            </a:r>
            <a:r>
              <a:rPr lang="it-IT" b="0" i="0" dirty="0" err="1">
                <a:solidFill>
                  <a:srgbClr val="ECECEC"/>
                </a:solidFill>
                <a:effectLst/>
                <a:highlight>
                  <a:srgbClr val="212121"/>
                </a:highlight>
                <a:latin typeface="Söhne"/>
              </a:rPr>
              <a:t>Awareness</a:t>
            </a:r>
            <a:r>
              <a:rPr lang="it-IT" b="0" i="0" dirty="0">
                <a:solidFill>
                  <a:srgbClr val="ECECEC"/>
                </a:solidFill>
                <a:effectLst/>
                <a:highlight>
                  <a:srgbClr val="212121"/>
                </a:highlight>
                <a:latin typeface="Söhne"/>
              </a:rPr>
              <a:t> (</a:t>
            </a:r>
            <a:r>
              <a:rPr lang="it-IT" b="0" i="0" dirty="0" err="1">
                <a:solidFill>
                  <a:srgbClr val="ECECEC"/>
                </a:solidFill>
                <a:effectLst/>
                <a:highlight>
                  <a:srgbClr val="212121"/>
                </a:highlight>
                <a:latin typeface="Söhne"/>
              </a:rPr>
              <a:t>Unaided</a:t>
            </a:r>
            <a:r>
              <a:rPr lang="it-IT" b="0" i="0" dirty="0">
                <a:solidFill>
                  <a:srgbClr val="ECECEC"/>
                </a:solidFill>
                <a:effectLst/>
                <a:highlight>
                  <a:srgbClr val="212121"/>
                </a:highlight>
                <a:latin typeface="Söhne"/>
              </a:rPr>
              <a:t>): Rappresenta l'intero gruppo di marchi di una certa famiglia di prodotti, ricordati dal campione intervistato. All'interno dei limiti della consapevolezza spontanea, il consumatore decide ragionevolmente di effettuare un acquisto.</a:t>
            </a:r>
          </a:p>
          <a:p>
            <a:pPr algn="l"/>
            <a:r>
              <a:rPr lang="it-IT" b="0" i="0" dirty="0">
                <a:solidFill>
                  <a:srgbClr val="ECECEC"/>
                </a:solidFill>
                <a:effectLst/>
                <a:highlight>
                  <a:srgbClr val="212121"/>
                </a:highlight>
                <a:latin typeface="Söhne"/>
              </a:rPr>
              <a:t>Top of Mind: È il primo marchio nominato dall'intervistato, relativo a una certa famiglia di prodotti. È l'indicatore più vicino all'Intenzione di Acquisto ed è strettamente legato al valore del marchio.</a:t>
            </a:r>
          </a:p>
          <a:p>
            <a:pPr algn="l"/>
            <a:r>
              <a:rPr lang="it-IT" b="0" i="0" dirty="0">
                <a:solidFill>
                  <a:srgbClr val="ECECEC"/>
                </a:solidFill>
                <a:effectLst/>
                <a:highlight>
                  <a:srgbClr val="212121"/>
                </a:highlight>
                <a:latin typeface="Söhne"/>
              </a:rPr>
              <a:t>Indice di Rilevanza: È il rapporto tra Top of Mind e consapevolezza spontanea; è un indicatore della qualità della conoscenza e stima la capacità del marchio di rappresentare la famiglia di prodotti per coloro che lo conoscono, indipendentemente dalla sua consapevolezza complessiva.</a:t>
            </a:r>
          </a:p>
          <a:p>
            <a:endParaRPr lang="it-IT" dirty="0"/>
          </a:p>
        </p:txBody>
      </p:sp>
      <p:sp>
        <p:nvSpPr>
          <p:cNvPr id="4" name="Segnaposto numero diapositiva 3"/>
          <p:cNvSpPr>
            <a:spLocks noGrp="1"/>
          </p:cNvSpPr>
          <p:nvPr>
            <p:ph type="sldNum" sz="quarter" idx="5"/>
          </p:nvPr>
        </p:nvSpPr>
        <p:spPr/>
        <p:txBody>
          <a:bodyPr/>
          <a:lstStyle/>
          <a:p>
            <a:fld id="{F5025841-6D49-4BF7-9D2B-0084445BA5B2}" type="slidenum">
              <a:rPr lang="it-IT" smtClean="0"/>
              <a:t>36</a:t>
            </a:fld>
            <a:endParaRPr lang="it-IT"/>
          </a:p>
        </p:txBody>
      </p:sp>
    </p:spTree>
    <p:extLst>
      <p:ext uri="{BB962C8B-B14F-4D97-AF65-F5344CB8AC3E}">
        <p14:creationId xmlns:p14="http://schemas.microsoft.com/office/powerpoint/2010/main" val="14589025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b="0" i="0" dirty="0">
                <a:solidFill>
                  <a:srgbClr val="181818"/>
                </a:solidFill>
                <a:effectLst/>
                <a:highlight>
                  <a:srgbClr val="F4F4F4"/>
                </a:highlight>
                <a:latin typeface="SalesforceSansRegular"/>
              </a:rPr>
              <a:t>L'NPS è uno strumento di benchmarking per la soddisfazione del cliente. Il metodo NPS misura la disponibilità dei clienti a consigliare un'azienda a un amico o a un conoscente e fornisce quindi informazioni sul loro livello di fedeltà.</a:t>
            </a:r>
            <a:br>
              <a:rPr lang="it-IT" dirty="0"/>
            </a:br>
            <a:r>
              <a:rPr lang="it-IT" b="0" i="0" dirty="0">
                <a:solidFill>
                  <a:srgbClr val="181818"/>
                </a:solidFill>
                <a:effectLst/>
                <a:highlight>
                  <a:srgbClr val="F4F4F4"/>
                </a:highlight>
                <a:latin typeface="SalesforceSansRegular"/>
              </a:rPr>
              <a:t>L'NPS si differenzia da altri benchmark correlati, come il punteggio di soddisfazione del cliente, in quanto indica il sentiment generale del cliente rispetto a un brand invece che la sua opinione su interazioni o acquisti specifici. Per questo motivo viene citato frequentemente quando si parla di </a:t>
            </a:r>
            <a:r>
              <a:rPr lang="it-IT" b="0" i="0" u="none" strike="noStrike" dirty="0">
                <a:solidFill>
                  <a:srgbClr val="0B5CAB"/>
                </a:solidFill>
                <a:effectLst/>
                <a:highlight>
                  <a:srgbClr val="F4F4F4"/>
                </a:highlight>
                <a:latin typeface="SalesforceSansRegular"/>
                <a:hlinkClick r:id="rId3"/>
              </a:rPr>
              <a:t>esperienza del cliente</a:t>
            </a:r>
            <a:r>
              <a:rPr lang="it-IT" b="0" i="0" dirty="0">
                <a:solidFill>
                  <a:srgbClr val="181818"/>
                </a:solidFill>
                <a:effectLst/>
                <a:highlight>
                  <a:srgbClr val="F4F4F4"/>
                </a:highlight>
                <a:latin typeface="SalesforceSansRegular"/>
              </a:rPr>
              <a:t>. Inoltre, trattandosi di un benchmark standard utilizzato dalle aziende di tutto il mondo, il Net Promoter Score si presta bene per misurare la propria performance rispetto a quella delle aziende concorrenti.</a:t>
            </a:r>
            <a:endParaRPr lang="it-IT" dirty="0"/>
          </a:p>
        </p:txBody>
      </p:sp>
      <p:sp>
        <p:nvSpPr>
          <p:cNvPr id="4" name="Segnaposto numero diapositiva 3"/>
          <p:cNvSpPr>
            <a:spLocks noGrp="1"/>
          </p:cNvSpPr>
          <p:nvPr>
            <p:ph type="sldNum" sz="quarter" idx="5"/>
          </p:nvPr>
        </p:nvSpPr>
        <p:spPr/>
        <p:txBody>
          <a:bodyPr/>
          <a:lstStyle/>
          <a:p>
            <a:fld id="{F5025841-6D49-4BF7-9D2B-0084445BA5B2}" type="slidenum">
              <a:rPr lang="it-IT" smtClean="0"/>
              <a:t>37</a:t>
            </a:fld>
            <a:endParaRPr lang="it-IT"/>
          </a:p>
        </p:txBody>
      </p:sp>
    </p:spTree>
    <p:extLst>
      <p:ext uri="{BB962C8B-B14F-4D97-AF65-F5344CB8AC3E}">
        <p14:creationId xmlns:p14="http://schemas.microsoft.com/office/powerpoint/2010/main" val="41156485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F5025841-6D49-4BF7-9D2B-0084445BA5B2}" type="slidenum">
              <a:rPr lang="it-IT" smtClean="0"/>
              <a:t>38</a:t>
            </a:fld>
            <a:endParaRPr lang="it-IT"/>
          </a:p>
        </p:txBody>
      </p:sp>
    </p:spTree>
    <p:extLst>
      <p:ext uri="{BB962C8B-B14F-4D97-AF65-F5344CB8AC3E}">
        <p14:creationId xmlns:p14="http://schemas.microsoft.com/office/powerpoint/2010/main" val="34981630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lgn="l"/>
            <a:r>
              <a:rPr lang="it-IT" b="0" i="0" dirty="0">
                <a:solidFill>
                  <a:srgbClr val="333333"/>
                </a:solidFill>
                <a:effectLst/>
                <a:highlight>
                  <a:srgbClr val="FFFFFF"/>
                </a:highlight>
                <a:latin typeface="math"/>
              </a:rPr>
              <a:t>Ma perché si fanno RDM? Non per filosofeggiare, per sete di conoscenza fine a sé stessa, ma per garantire il successo dell’azienda, conquistando o mantenendo una posizione di forza rispetto ai competitor, e facendo fronte alle sfide poste dall’esterno e ai cambiamenti Politici, Economici </a:t>
            </a:r>
            <a:r>
              <a:rPr lang="it-IT" b="1" i="0" dirty="0">
                <a:solidFill>
                  <a:srgbClr val="333333"/>
                </a:solidFill>
                <a:effectLst/>
                <a:highlight>
                  <a:srgbClr val="FFFFFF"/>
                </a:highlight>
                <a:latin typeface="math"/>
              </a:rPr>
              <a:t>Socio(demo)culturali</a:t>
            </a:r>
            <a:r>
              <a:rPr lang="it-IT" b="0" i="0" dirty="0">
                <a:solidFill>
                  <a:srgbClr val="333333"/>
                </a:solidFill>
                <a:effectLst/>
                <a:highlight>
                  <a:srgbClr val="FFFFFF"/>
                </a:highlight>
                <a:latin typeface="math"/>
              </a:rPr>
              <a:t>, Tecnologici. Le RDM sono investimenti, che ci permettono di spendere meglio le risorse di marketing e comunicazione, non costi!</a:t>
            </a:r>
          </a:p>
          <a:p>
            <a:pPr algn="l"/>
            <a:endParaRPr lang="it-IT" b="0" i="0" dirty="0">
              <a:solidFill>
                <a:srgbClr val="333333"/>
              </a:solidFill>
              <a:effectLst/>
              <a:highlight>
                <a:srgbClr val="FFFFFF"/>
              </a:highlight>
              <a:latin typeface="math"/>
            </a:endParaRPr>
          </a:p>
          <a:p>
            <a:pPr algn="l"/>
            <a:endParaRPr lang="it-IT" b="0" i="0" dirty="0">
              <a:solidFill>
                <a:srgbClr val="333333"/>
              </a:solidFill>
              <a:effectLst/>
              <a:highlight>
                <a:srgbClr val="FFFFFF"/>
              </a:highlight>
              <a:latin typeface="math"/>
            </a:endParaRPr>
          </a:p>
          <a:p>
            <a:pPr algn="l"/>
            <a:endParaRPr lang="it-IT" b="0" i="0" dirty="0">
              <a:solidFill>
                <a:srgbClr val="333333"/>
              </a:solidFill>
              <a:effectLst/>
              <a:highlight>
                <a:srgbClr val="FFFFFF"/>
              </a:highlight>
              <a:latin typeface="math"/>
            </a:endParaRPr>
          </a:p>
          <a:p>
            <a:pPr algn="l"/>
            <a:endParaRPr lang="it-IT" b="0" i="0" dirty="0">
              <a:solidFill>
                <a:srgbClr val="333333"/>
              </a:solidFill>
              <a:effectLst/>
              <a:highlight>
                <a:srgbClr val="FFFFFF"/>
              </a:highlight>
              <a:latin typeface="math"/>
            </a:endParaRPr>
          </a:p>
          <a:p>
            <a:pPr algn="l"/>
            <a:endParaRPr lang="it-IT" b="0" i="0" dirty="0">
              <a:solidFill>
                <a:srgbClr val="333333"/>
              </a:solidFill>
              <a:effectLst/>
              <a:highlight>
                <a:srgbClr val="FFFFFF"/>
              </a:highlight>
              <a:latin typeface="math"/>
            </a:endParaRPr>
          </a:p>
          <a:p>
            <a:pPr algn="l"/>
            <a:endParaRPr lang="it-IT" b="0" i="0" dirty="0">
              <a:solidFill>
                <a:srgbClr val="333333"/>
              </a:solidFill>
              <a:effectLst/>
              <a:highlight>
                <a:srgbClr val="FFFFFF"/>
              </a:highlight>
              <a:latin typeface="math"/>
            </a:endParaRPr>
          </a:p>
          <a:p>
            <a:pPr algn="l"/>
            <a:r>
              <a:rPr lang="it-IT" b="0" i="0" dirty="0">
                <a:solidFill>
                  <a:srgbClr val="333333"/>
                </a:solidFill>
                <a:effectLst/>
                <a:highlight>
                  <a:srgbClr val="FFFFFF"/>
                </a:highlight>
                <a:latin typeface="math"/>
              </a:rPr>
              <a:t>1. </a:t>
            </a:r>
            <a:r>
              <a:rPr lang="it-IT" b="1" i="0" dirty="0">
                <a:solidFill>
                  <a:srgbClr val="333333"/>
                </a:solidFill>
                <a:effectLst/>
                <a:highlight>
                  <a:srgbClr val="FFFFFF"/>
                </a:highlight>
                <a:latin typeface="math"/>
              </a:rPr>
              <a:t>Che cos'è la </a:t>
            </a:r>
            <a:r>
              <a:rPr lang="it-IT" b="1" i="0" u="sng" dirty="0">
                <a:solidFill>
                  <a:srgbClr val="337AB7"/>
                </a:solidFill>
                <a:effectLst/>
                <a:highlight>
                  <a:srgbClr val="FFFFFF"/>
                </a:highlight>
                <a:latin typeface="math"/>
                <a:hlinkClick r:id="rId3" tooltip="Quota di mercato  quota di mercato in espansione  favorire una crescita redditizia"/>
              </a:rPr>
              <a:t>quota di mercato</a:t>
            </a:r>
            <a:r>
              <a:rPr lang="it-IT" b="1" i="0" dirty="0">
                <a:solidFill>
                  <a:srgbClr val="333333"/>
                </a:solidFill>
                <a:effectLst/>
                <a:highlight>
                  <a:srgbClr val="FFFFFF"/>
                </a:highlight>
                <a:latin typeface="math"/>
              </a:rPr>
              <a:t>?</a:t>
            </a:r>
            <a:r>
              <a:rPr lang="it-IT" b="0" i="0" dirty="0">
                <a:solidFill>
                  <a:srgbClr val="333333"/>
                </a:solidFill>
                <a:effectLst/>
                <a:highlight>
                  <a:srgbClr val="FFFFFF"/>
                </a:highlight>
                <a:latin typeface="math"/>
              </a:rPr>
              <a:t> La quota di mercato è la percentuale delle </a:t>
            </a:r>
            <a:r>
              <a:rPr lang="it-IT" b="0" i="0" u="sng" dirty="0">
                <a:solidFill>
                  <a:srgbClr val="337AB7"/>
                </a:solidFill>
                <a:effectLst/>
                <a:highlight>
                  <a:srgbClr val="FFFFFF"/>
                </a:highlight>
                <a:latin typeface="math"/>
                <a:hlinkClick r:id="rId4" tooltip="Vendite  chiusura dell accordo  aumento delle vendite e dei ricavi nella tua azienda"/>
              </a:rPr>
              <a:t>vendite o dei ricavi che un'azienda</a:t>
            </a:r>
            <a:r>
              <a:rPr lang="it-IT" b="0" i="0" dirty="0">
                <a:solidFill>
                  <a:srgbClr val="333333"/>
                </a:solidFill>
                <a:effectLst/>
                <a:highlight>
                  <a:srgbClr val="FFFFFF"/>
                </a:highlight>
                <a:latin typeface="math"/>
              </a:rPr>
              <a:t> o un prodotto ha in un determinato mercato. Si calcola dividendo le vendite o i ricavi dell'azienda o del prodotto per le vendite o i ricavi totali del mercato. Ad esempio, se un’azienda vende smartphone per un valore di 10 milioni di dollari in un mercato che ha un totale di vendite di smartphone per un valore di 100 milioni di dollari, allora l’azienda avrà una quota di mercato del 10%. La quota di mercato può essere misurata a diversi livelli, come settore, segmento, categoria o marchio. La quota di mercato indica quanto un’azienda o un prodotto sia competitivo e dominante in un mercato e quanto bene </a:t>
            </a:r>
            <a:r>
              <a:rPr lang="it-IT" b="0" i="0" u="sng" dirty="0">
                <a:solidFill>
                  <a:srgbClr val="337AB7"/>
                </a:solidFill>
                <a:effectLst/>
                <a:highlight>
                  <a:srgbClr val="FFFFFF"/>
                </a:highlight>
                <a:latin typeface="math"/>
                <a:hlinkClick r:id="rId5" tooltip="CDO su misura  come aiutare gli investitori a creare un CDO personalizzato che soddisfi le loro esigenze e preferenze specifiche"/>
              </a:rPr>
              <a:t>soddisfi le esigenze e le preferenze</a:t>
            </a:r>
            <a:r>
              <a:rPr lang="it-IT" b="0" i="0" dirty="0">
                <a:solidFill>
                  <a:srgbClr val="333333"/>
                </a:solidFill>
                <a:effectLst/>
                <a:highlight>
                  <a:srgbClr val="FFFFFF"/>
                </a:highlight>
                <a:latin typeface="math"/>
              </a:rPr>
              <a:t> dei clienti.</a:t>
            </a:r>
          </a:p>
          <a:p>
            <a:pPr algn="l"/>
            <a:r>
              <a:rPr lang="it-IT" b="0" i="0" dirty="0">
                <a:solidFill>
                  <a:srgbClr val="333333"/>
                </a:solidFill>
                <a:effectLst/>
                <a:highlight>
                  <a:srgbClr val="FFFFFF"/>
                </a:highlight>
                <a:latin typeface="math"/>
              </a:rPr>
              <a:t>2. </a:t>
            </a:r>
            <a:r>
              <a:rPr lang="it-IT" b="1" i="0" dirty="0">
                <a:solidFill>
                  <a:srgbClr val="333333"/>
                </a:solidFill>
                <a:effectLst/>
                <a:highlight>
                  <a:srgbClr val="FFFFFF"/>
                </a:highlight>
                <a:latin typeface="math"/>
              </a:rPr>
              <a:t>Che cos'è la penetrazione del mercato?</a:t>
            </a:r>
            <a:r>
              <a:rPr lang="it-IT" b="0" i="0" dirty="0">
                <a:solidFill>
                  <a:srgbClr val="333333"/>
                </a:solidFill>
                <a:effectLst/>
                <a:highlight>
                  <a:srgbClr val="FFFFFF"/>
                </a:highlight>
                <a:latin typeface="math"/>
              </a:rPr>
              <a:t> La penetrazione del mercato è la percentuale di potenziali clienti o utenti che un'azienda o un prodotto ha raggiunto in un dato mercato. Si calcola dividendo il numero di clienti o utenti dell'azienda o del prodotto per il numero totale di potenziali clienti o utenti sul mercato. Ad esempio, se un'azienda ha 1 milione di clienti in un mercato che ha un totale di 10 milioni di potenziali clienti, la penetrazione del mercato è pari al 10%. La penetrazione del mercato può anche essere misurata a diversi livelli, come settore, segmento, categoria o marchio. La penetrazione del mercato indica quanto bene un'azienda o un prodotto hanno ampliato la </a:t>
            </a:r>
            <a:r>
              <a:rPr lang="it-IT" b="0" i="0" u="sng" dirty="0">
                <a:solidFill>
                  <a:srgbClr val="337AB7"/>
                </a:solidFill>
                <a:effectLst/>
                <a:highlight>
                  <a:srgbClr val="FFFFFF"/>
                </a:highlight>
                <a:latin typeface="math"/>
                <a:hlinkClick r:id="rId6" tooltip="Convalida dei clienti delle startup Blockchain Come sbloccare il successo  come le startup Blockchain convalidano la propria base di clienti"/>
              </a:rPr>
              <a:t>propria base di clienti</a:t>
            </a:r>
            <a:r>
              <a:rPr lang="it-IT" b="0" i="0" dirty="0">
                <a:solidFill>
                  <a:srgbClr val="333333"/>
                </a:solidFill>
                <a:effectLst/>
                <a:highlight>
                  <a:srgbClr val="FFFFFF"/>
                </a:highlight>
                <a:latin typeface="math"/>
              </a:rPr>
              <a:t> e aumentato la </a:t>
            </a:r>
            <a:r>
              <a:rPr lang="it-IT" b="0" i="0" u="sng" dirty="0">
                <a:solidFill>
                  <a:srgbClr val="337AB7"/>
                </a:solidFill>
                <a:effectLst/>
                <a:highlight>
                  <a:srgbClr val="FFFFFF"/>
                </a:highlight>
                <a:latin typeface="math"/>
                <a:hlinkClick r:id="rId7" tooltip="Strategia di acquisizione  come acquisire altre attivita ed espandere la propria presenza sul mercato con una strategia di acquisizione"/>
              </a:rPr>
              <a:t>propria presenza sul mercato</a:t>
            </a:r>
            <a:r>
              <a:rPr lang="it-IT" b="0" i="0" dirty="0">
                <a:solidFill>
                  <a:srgbClr val="333333"/>
                </a:solidFill>
                <a:effectLst/>
                <a:highlight>
                  <a:srgbClr val="FFFFFF"/>
                </a:highlight>
                <a:latin typeface="math"/>
              </a:rPr>
              <a:t>, e quanto </a:t>
            </a:r>
            <a:r>
              <a:rPr lang="it-IT" b="0" i="0" u="sng" dirty="0">
                <a:solidFill>
                  <a:srgbClr val="337AB7"/>
                </a:solidFill>
                <a:effectLst/>
                <a:highlight>
                  <a:srgbClr val="FFFFFF"/>
                </a:highlight>
                <a:latin typeface="math"/>
                <a:hlinkClick r:id="rId8" tooltip="Canroy  sbloccare il potenziale di crescita del mercato della cannabis"/>
              </a:rPr>
              <a:t>potenziale di crescita ha in un mercato</a:t>
            </a:r>
            <a:r>
              <a:rPr lang="it-IT" b="0" i="0" dirty="0">
                <a:solidFill>
                  <a:srgbClr val="333333"/>
                </a:solidFill>
                <a:effectLst/>
                <a:highlight>
                  <a:srgbClr val="FFFFFF"/>
                </a:highlight>
                <a:latin typeface="math"/>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it-IT" dirty="0"/>
          </a:p>
          <a:p>
            <a:endParaRPr lang="it-IT" dirty="0"/>
          </a:p>
        </p:txBody>
      </p:sp>
      <p:sp>
        <p:nvSpPr>
          <p:cNvPr id="4" name="Segnaposto numero diapositiva 3"/>
          <p:cNvSpPr>
            <a:spLocks noGrp="1"/>
          </p:cNvSpPr>
          <p:nvPr>
            <p:ph type="sldNum" sz="quarter" idx="5"/>
          </p:nvPr>
        </p:nvSpPr>
        <p:spPr/>
        <p:txBody>
          <a:bodyPr/>
          <a:lstStyle/>
          <a:p>
            <a:fld id="{F5025841-6D49-4BF7-9D2B-0084445BA5B2}" type="slidenum">
              <a:rPr lang="it-IT" smtClean="0"/>
              <a:t>2</a:t>
            </a:fld>
            <a:endParaRPr lang="it-IT"/>
          </a:p>
        </p:txBody>
      </p:sp>
    </p:spTree>
    <p:extLst>
      <p:ext uri="{BB962C8B-B14F-4D97-AF65-F5344CB8AC3E}">
        <p14:creationId xmlns:p14="http://schemas.microsoft.com/office/powerpoint/2010/main" val="15840764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F5025841-6D49-4BF7-9D2B-0084445BA5B2}" type="slidenum">
              <a:rPr lang="it-IT" smtClean="0"/>
              <a:t>39</a:t>
            </a:fld>
            <a:endParaRPr lang="it-IT"/>
          </a:p>
        </p:txBody>
      </p:sp>
    </p:spTree>
    <p:extLst>
      <p:ext uri="{BB962C8B-B14F-4D97-AF65-F5344CB8AC3E}">
        <p14:creationId xmlns:p14="http://schemas.microsoft.com/office/powerpoint/2010/main" val="30387044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F5025841-6D49-4BF7-9D2B-0084445BA5B2}" type="slidenum">
              <a:rPr lang="it-IT" smtClean="0"/>
              <a:t>40</a:t>
            </a:fld>
            <a:endParaRPr lang="it-IT"/>
          </a:p>
        </p:txBody>
      </p:sp>
    </p:spTree>
    <p:extLst>
      <p:ext uri="{BB962C8B-B14F-4D97-AF65-F5344CB8AC3E}">
        <p14:creationId xmlns:p14="http://schemas.microsoft.com/office/powerpoint/2010/main" val="338610545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F5025841-6D49-4BF7-9D2B-0084445BA5B2}" type="slidenum">
              <a:rPr lang="it-IT" smtClean="0"/>
              <a:t>41</a:t>
            </a:fld>
            <a:endParaRPr lang="it-IT"/>
          </a:p>
        </p:txBody>
      </p:sp>
    </p:spTree>
    <p:extLst>
      <p:ext uri="{BB962C8B-B14F-4D97-AF65-F5344CB8AC3E}">
        <p14:creationId xmlns:p14="http://schemas.microsoft.com/office/powerpoint/2010/main" val="24219792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rtl="0"/>
            <a:r>
              <a:rPr lang="it-IT" dirty="0"/>
              <a:t>La ricerca risponde a una domanda del Committente. E’ un vestito su misura, a seconda del bisogno puntuale in un preciso momento di business, e viene tanto meglio quanto più si condividono con l’Istituto di Ricerca le domande/i crucci/i progetti che l’azienda ha in mente.</a:t>
            </a:r>
          </a:p>
          <a:p>
            <a:pPr rtl="0"/>
            <a:r>
              <a:rPr lang="it-IT" dirty="0"/>
              <a:t>N.B. Loro sono </a:t>
            </a:r>
            <a:r>
              <a:rPr lang="it-IT" b="1" dirty="0"/>
              <a:t>fortissimi in termini di notorietà e posizionamento, WW, per lo strumentario</a:t>
            </a:r>
            <a:r>
              <a:rPr lang="it-IT" dirty="0"/>
              <a:t>, </a:t>
            </a:r>
            <a:r>
              <a:rPr lang="it-IT" b="1" dirty="0"/>
              <a:t>meno</a:t>
            </a:r>
            <a:r>
              <a:rPr lang="it-IT" dirty="0"/>
              <a:t>, almeno in alcuni paesi, </a:t>
            </a:r>
            <a:r>
              <a:rPr lang="it-IT" b="1" dirty="0"/>
              <a:t>su altre aree (es. suture). </a:t>
            </a:r>
            <a:r>
              <a:rPr lang="it-IT" dirty="0"/>
              <a:t>Oltre a ciò hanno </a:t>
            </a:r>
            <a:r>
              <a:rPr lang="it-IT" b="1" dirty="0"/>
              <a:t>anche Omnia</a:t>
            </a:r>
            <a:r>
              <a:rPr lang="it-IT" dirty="0"/>
              <a:t>, guanti, teli, disinfettanti e prodotti sterili di uso correlato, con obiettivo «controllo sterilità». E intendono </a:t>
            </a:r>
            <a:r>
              <a:rPr lang="it-IT" b="1" dirty="0">
                <a:effectLst/>
                <a:latin typeface="-apple-system"/>
              </a:rPr>
              <a:t>lanciare un nuovo prodotto nel mondo parodontale</a:t>
            </a:r>
            <a:r>
              <a:rPr lang="it-IT" dirty="0">
                <a:effectLst/>
                <a:latin typeface="-apple-system"/>
              </a:rPr>
              <a:t>, sui principali mercati europei.</a:t>
            </a:r>
          </a:p>
          <a:p>
            <a:pPr marL="0" marR="0" lvl="0" indent="0" algn="l" defTabSz="914400" rtl="0" eaLnBrk="1" fontAlgn="auto" latinLnBrk="0" hangingPunct="1">
              <a:lnSpc>
                <a:spcPct val="100000"/>
              </a:lnSpc>
              <a:spcBef>
                <a:spcPts val="0"/>
              </a:spcBef>
              <a:spcAft>
                <a:spcPts val="0"/>
              </a:spcAft>
              <a:buClrTx/>
              <a:buSzTx/>
              <a:buFontTx/>
              <a:buNone/>
              <a:tabLst/>
              <a:defRPr/>
            </a:pPr>
            <a:r>
              <a:rPr lang="it-IT" dirty="0"/>
              <a:t>Altri temi di possibile interesse: implantologia, estetica es. filler.</a:t>
            </a:r>
          </a:p>
          <a:p>
            <a:pPr marL="0" marR="0" lvl="0" indent="0" algn="l" defTabSz="914400" rtl="0" eaLnBrk="1" fontAlgn="auto" latinLnBrk="0" hangingPunct="1">
              <a:lnSpc>
                <a:spcPct val="100000"/>
              </a:lnSpc>
              <a:spcBef>
                <a:spcPts val="0"/>
              </a:spcBef>
              <a:spcAft>
                <a:spcPts val="0"/>
              </a:spcAft>
              <a:buClrTx/>
              <a:buSzTx/>
              <a:buFontTx/>
              <a:buNone/>
              <a:tabLst/>
              <a:defRPr/>
            </a:pPr>
            <a:r>
              <a:rPr lang="it-IT" dirty="0"/>
              <a:t>Noi di KS possiamo attingere a data base proprietari e indagini </a:t>
            </a:r>
            <a:r>
              <a:rPr lang="it-IT" dirty="0" err="1"/>
              <a:t>multicliente</a:t>
            </a:r>
            <a:r>
              <a:rPr lang="it-IT" dirty="0"/>
              <a:t> ed eventualmente integrarli con i risultati di indagini ad hoc, ritagliate sulle business </a:t>
            </a:r>
            <a:r>
              <a:rPr lang="it-IT" dirty="0" err="1"/>
              <a:t>question</a:t>
            </a:r>
            <a:r>
              <a:rPr lang="it-IT" dirty="0"/>
              <a:t> specifiche, così da restituire insight ampi e profondi su mercato e target (professionisti e clienti finali/pazienti). </a:t>
            </a:r>
          </a:p>
          <a:p>
            <a:endParaRPr lang="it-IT" dirty="0"/>
          </a:p>
        </p:txBody>
      </p:sp>
      <p:sp>
        <p:nvSpPr>
          <p:cNvPr id="4" name="Segnaposto numero diapositiva 3"/>
          <p:cNvSpPr>
            <a:spLocks noGrp="1"/>
          </p:cNvSpPr>
          <p:nvPr>
            <p:ph type="sldNum" sz="quarter" idx="5"/>
          </p:nvPr>
        </p:nvSpPr>
        <p:spPr/>
        <p:txBody>
          <a:bodyPr/>
          <a:lstStyle/>
          <a:p>
            <a:fld id="{F5025841-6D49-4BF7-9D2B-0084445BA5B2}" type="slidenum">
              <a:rPr lang="it-IT" smtClean="0"/>
              <a:t>3</a:t>
            </a:fld>
            <a:endParaRPr lang="it-IT"/>
          </a:p>
        </p:txBody>
      </p:sp>
    </p:spTree>
    <p:extLst>
      <p:ext uri="{BB962C8B-B14F-4D97-AF65-F5344CB8AC3E}">
        <p14:creationId xmlns:p14="http://schemas.microsoft.com/office/powerpoint/2010/main" val="36842312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https://digitalflow.it/come-henry-ford-ha-rivoluzionato-il-mondo-e-il-marketing/ </a:t>
            </a:r>
          </a:p>
          <a:p>
            <a:pPr algn="l"/>
            <a:r>
              <a:rPr lang="it-IT" b="1" i="0" dirty="0">
                <a:solidFill>
                  <a:srgbClr val="202B32"/>
                </a:solidFill>
                <a:effectLst/>
                <a:highlight>
                  <a:srgbClr val="FFFFFF"/>
                </a:highlight>
                <a:latin typeface="Montserrat" panose="00000500000000000000" pitchFamily="2" charset="0"/>
              </a:rPr>
              <a:t>Il marketing 1.0 di Henry Ford: </a:t>
            </a:r>
            <a:r>
              <a:rPr lang="it-IT" b="0" i="0" dirty="0">
                <a:solidFill>
                  <a:srgbClr val="202B32"/>
                </a:solidFill>
                <a:effectLst/>
                <a:highlight>
                  <a:srgbClr val="FFFFFF"/>
                </a:highlight>
                <a:latin typeface="Montserrat" panose="00000500000000000000" pitchFamily="2" charset="0"/>
              </a:rPr>
              <a:t>“Ogni cliente potrà avere l’automobile del colore che vuole, purché sia nero”. Questa la frase con cui l’imprenditore statunitense lancia nel 1909 l’autovettura </a:t>
            </a:r>
            <a:r>
              <a:rPr lang="it-IT" b="1" i="0" dirty="0">
                <a:solidFill>
                  <a:srgbClr val="202B32"/>
                </a:solidFill>
                <a:effectLst/>
                <a:highlight>
                  <a:srgbClr val="FFFFFF"/>
                </a:highlight>
                <a:latin typeface="Montserrat" panose="00000500000000000000" pitchFamily="2" charset="0"/>
              </a:rPr>
              <a:t>Ford T</a:t>
            </a:r>
            <a:r>
              <a:rPr lang="it-IT" b="0" i="0" dirty="0">
                <a:solidFill>
                  <a:srgbClr val="202B32"/>
                </a:solidFill>
                <a:effectLst/>
                <a:highlight>
                  <a:srgbClr val="FFFFFF"/>
                </a:highlight>
                <a:latin typeface="Montserrat" panose="00000500000000000000" pitchFamily="2" charset="0"/>
              </a:rPr>
              <a:t>, il primo modello realizzato servendosi della catena di montaggio. Questa citazione di Henry Ford è utile per inquadrare l’azienda della prima metà del secolo scorso, dove il prodotto da solo costituiva una strategia di marketing in sé.</a:t>
            </a:r>
          </a:p>
          <a:p>
            <a:pPr algn="l"/>
            <a:r>
              <a:rPr lang="it-IT" b="0" i="0" dirty="0">
                <a:solidFill>
                  <a:srgbClr val="202B32"/>
                </a:solidFill>
                <a:effectLst/>
                <a:highlight>
                  <a:srgbClr val="FFFFFF"/>
                </a:highlight>
                <a:latin typeface="Montserrat" panose="00000500000000000000" pitchFamily="2" charset="0"/>
              </a:rPr>
              <a:t>L’azienda Ford può essere definita </a:t>
            </a:r>
            <a:r>
              <a:rPr lang="it-IT" b="1" i="1" dirty="0">
                <a:solidFill>
                  <a:srgbClr val="202B32"/>
                </a:solidFill>
                <a:effectLst/>
                <a:highlight>
                  <a:srgbClr val="FFFFFF"/>
                </a:highlight>
                <a:latin typeface="Montserrat" panose="00000500000000000000" pitchFamily="2" charset="0"/>
              </a:rPr>
              <a:t>product </a:t>
            </a:r>
            <a:r>
              <a:rPr lang="it-IT" b="1" i="1" dirty="0" err="1">
                <a:solidFill>
                  <a:srgbClr val="202B32"/>
                </a:solidFill>
                <a:effectLst/>
                <a:highlight>
                  <a:srgbClr val="FFFFFF"/>
                </a:highlight>
                <a:latin typeface="Montserrat" panose="00000500000000000000" pitchFamily="2" charset="0"/>
              </a:rPr>
              <a:t>oriented</a:t>
            </a:r>
            <a:r>
              <a:rPr lang="it-IT" b="0" i="0" dirty="0">
                <a:solidFill>
                  <a:srgbClr val="202B32"/>
                </a:solidFill>
                <a:effectLst/>
                <a:highlight>
                  <a:srgbClr val="FFFFFF"/>
                </a:highlight>
                <a:latin typeface="Montserrat" panose="00000500000000000000" pitchFamily="2" charset="0"/>
              </a:rPr>
              <a:t>: in un mondo senza grande competizione, non era il cliente a stabilire le regole di mercato; l’azienda veniva guidata dal prodotto e dalla necessità di vendere. In un’azienda </a:t>
            </a:r>
            <a:r>
              <a:rPr lang="it-IT" b="0" i="1" dirty="0">
                <a:solidFill>
                  <a:srgbClr val="202B32"/>
                </a:solidFill>
                <a:effectLst/>
                <a:highlight>
                  <a:srgbClr val="FFFFFF"/>
                </a:highlight>
                <a:latin typeface="Montserrat" panose="00000500000000000000" pitchFamily="2" charset="0"/>
              </a:rPr>
              <a:t>product </a:t>
            </a:r>
            <a:r>
              <a:rPr lang="it-IT" b="0" i="1" dirty="0" err="1">
                <a:solidFill>
                  <a:srgbClr val="202B32"/>
                </a:solidFill>
                <a:effectLst/>
                <a:highlight>
                  <a:srgbClr val="FFFFFF"/>
                </a:highlight>
                <a:latin typeface="Montserrat" panose="00000500000000000000" pitchFamily="2" charset="0"/>
              </a:rPr>
              <a:t>oriented</a:t>
            </a:r>
            <a:r>
              <a:rPr lang="it-IT" b="0" i="0" dirty="0">
                <a:solidFill>
                  <a:srgbClr val="202B32"/>
                </a:solidFill>
                <a:effectLst/>
                <a:highlight>
                  <a:srgbClr val="FFFFFF"/>
                </a:highlight>
                <a:latin typeface="Montserrat" panose="00000500000000000000" pitchFamily="2" charset="0"/>
              </a:rPr>
              <a:t>, proprio per la </a:t>
            </a:r>
            <a:r>
              <a:rPr lang="it-IT" b="1" i="0" dirty="0">
                <a:solidFill>
                  <a:srgbClr val="202B32"/>
                </a:solidFill>
                <a:effectLst/>
                <a:highlight>
                  <a:srgbClr val="FFFFFF"/>
                </a:highlight>
                <a:latin typeface="Montserrat" panose="00000500000000000000" pitchFamily="2" charset="0"/>
              </a:rPr>
              <a:t>mancanza di competizione</a:t>
            </a:r>
            <a:r>
              <a:rPr lang="it-IT" b="0" i="0" dirty="0">
                <a:solidFill>
                  <a:srgbClr val="202B32"/>
                </a:solidFill>
                <a:effectLst/>
                <a:highlight>
                  <a:srgbClr val="FFFFFF"/>
                </a:highlight>
                <a:latin typeface="Montserrat" panose="00000500000000000000" pitchFamily="2" charset="0"/>
              </a:rPr>
              <a:t>, la pubblicità è ridotta e incentrata sulla qualità del prodotto, più che su altri fronzoli.</a:t>
            </a:r>
          </a:p>
          <a:p>
            <a:pPr algn="l"/>
            <a:r>
              <a:rPr lang="it-IT" b="0" i="0" dirty="0">
                <a:solidFill>
                  <a:srgbClr val="202B32"/>
                </a:solidFill>
                <a:effectLst/>
                <a:highlight>
                  <a:srgbClr val="FFFFFF"/>
                </a:highlight>
                <a:latin typeface="Montserrat" panose="00000500000000000000" pitchFamily="2" charset="0"/>
              </a:rPr>
              <a:t>Prima che si affermasse il marketing contemporaneo negli anni ’70, anche la “pubblicità classica” si può definire </a:t>
            </a:r>
            <a:r>
              <a:rPr lang="it-IT" b="0" i="1" dirty="0">
                <a:solidFill>
                  <a:srgbClr val="202B32"/>
                </a:solidFill>
                <a:effectLst/>
                <a:highlight>
                  <a:srgbClr val="FFFFFF"/>
                </a:highlight>
                <a:latin typeface="Montserrat" panose="00000500000000000000" pitchFamily="2" charset="0"/>
              </a:rPr>
              <a:t>product </a:t>
            </a:r>
            <a:r>
              <a:rPr lang="it-IT" b="0" i="1" dirty="0" err="1">
                <a:solidFill>
                  <a:srgbClr val="202B32"/>
                </a:solidFill>
                <a:effectLst/>
                <a:highlight>
                  <a:srgbClr val="FFFFFF"/>
                </a:highlight>
                <a:latin typeface="Montserrat" panose="00000500000000000000" pitchFamily="2" charset="0"/>
              </a:rPr>
              <a:t>oriented</a:t>
            </a:r>
            <a:r>
              <a:rPr lang="it-IT" b="0" i="0" dirty="0">
                <a:solidFill>
                  <a:srgbClr val="202B32"/>
                </a:solidFill>
                <a:effectLst/>
                <a:highlight>
                  <a:srgbClr val="FFFFFF"/>
                </a:highlight>
                <a:latin typeface="Montserrat" panose="00000500000000000000" pitchFamily="2" charset="0"/>
              </a:rPr>
              <a:t>. Alla comparsa dei primi competitor, si sviluppa una strategia di marketing chiamata </a:t>
            </a:r>
            <a:r>
              <a:rPr lang="it-IT" b="1" i="0" u="none" strike="noStrike" dirty="0">
                <a:solidFill>
                  <a:srgbClr val="F89F12"/>
                </a:solidFill>
                <a:effectLst/>
                <a:highlight>
                  <a:srgbClr val="FFFFFF"/>
                </a:highlight>
                <a:latin typeface="Montserrat" panose="00000500000000000000" pitchFamily="2" charset="0"/>
                <a:hlinkClick r:id="rId3"/>
              </a:rPr>
              <a:t>USP</a:t>
            </a:r>
            <a:r>
              <a:rPr lang="it-IT" b="1" i="0" dirty="0">
                <a:solidFill>
                  <a:srgbClr val="202B32"/>
                </a:solidFill>
                <a:effectLst/>
                <a:highlight>
                  <a:srgbClr val="FFFFFF"/>
                </a:highlight>
                <a:latin typeface="Montserrat" panose="00000500000000000000" pitchFamily="2" charset="0"/>
              </a:rPr>
              <a:t> (</a:t>
            </a:r>
            <a:r>
              <a:rPr lang="it-IT" b="1" i="1" dirty="0" err="1">
                <a:solidFill>
                  <a:srgbClr val="202B32"/>
                </a:solidFill>
                <a:effectLst/>
                <a:highlight>
                  <a:srgbClr val="FFFFFF"/>
                </a:highlight>
                <a:latin typeface="Montserrat" panose="00000500000000000000" pitchFamily="2" charset="0"/>
              </a:rPr>
              <a:t>Unique</a:t>
            </a:r>
            <a:r>
              <a:rPr lang="it-IT" b="1" i="1" dirty="0">
                <a:solidFill>
                  <a:srgbClr val="202B32"/>
                </a:solidFill>
                <a:effectLst/>
                <a:highlight>
                  <a:srgbClr val="FFFFFF"/>
                </a:highlight>
                <a:latin typeface="Montserrat" panose="00000500000000000000" pitchFamily="2" charset="0"/>
              </a:rPr>
              <a:t> Selling </a:t>
            </a:r>
            <a:r>
              <a:rPr lang="it-IT" b="1" i="1" dirty="0" err="1">
                <a:solidFill>
                  <a:srgbClr val="202B32"/>
                </a:solidFill>
                <a:effectLst/>
                <a:highlight>
                  <a:srgbClr val="FFFFFF"/>
                </a:highlight>
                <a:latin typeface="Montserrat" panose="00000500000000000000" pitchFamily="2" charset="0"/>
              </a:rPr>
              <a:t>Proposition</a:t>
            </a:r>
            <a:r>
              <a:rPr lang="it-IT" b="1" i="0" dirty="0">
                <a:solidFill>
                  <a:srgbClr val="202B32"/>
                </a:solidFill>
                <a:effectLst/>
                <a:highlight>
                  <a:srgbClr val="FFFFFF"/>
                </a:highlight>
                <a:latin typeface="Montserrat" panose="00000500000000000000" pitchFamily="2" charset="0"/>
              </a:rPr>
              <a:t>)</a:t>
            </a:r>
            <a:r>
              <a:rPr lang="it-IT" b="0" i="0" dirty="0">
                <a:solidFill>
                  <a:srgbClr val="202B32"/>
                </a:solidFill>
                <a:effectLst/>
                <a:highlight>
                  <a:srgbClr val="FFFFFF"/>
                </a:highlight>
                <a:latin typeface="Montserrat" panose="00000500000000000000" pitchFamily="2" charset="0"/>
              </a:rPr>
              <a:t>, la quale punta su una sola caratteristica che rende unico il prodotto, distinguendolo dalla concorrenza. Oggi potremmo parlare di </a:t>
            </a:r>
            <a:r>
              <a:rPr lang="it-IT" b="0" i="1" dirty="0">
                <a:solidFill>
                  <a:srgbClr val="202B32"/>
                </a:solidFill>
                <a:effectLst/>
                <a:highlight>
                  <a:srgbClr val="FFFFFF"/>
                </a:highlight>
                <a:latin typeface="Montserrat" panose="00000500000000000000" pitchFamily="2" charset="0"/>
              </a:rPr>
              <a:t>dissing</a:t>
            </a:r>
            <a:r>
              <a:rPr lang="it-IT" b="0" i="0" dirty="0">
                <a:solidFill>
                  <a:srgbClr val="202B32"/>
                </a:solidFill>
                <a:effectLst/>
                <a:highlight>
                  <a:srgbClr val="FFFFFF"/>
                </a:highlight>
                <a:latin typeface="Montserrat" panose="00000500000000000000" pitchFamily="2" charset="0"/>
              </a:rPr>
              <a:t> – velato – tra aziende. Vedi M&amp;M’s che, in una pubblicità degli anni ’40, strizza l’occhio al suo pubblico facendo notare come le </a:t>
            </a:r>
            <a:r>
              <a:rPr lang="it-IT" b="0" i="1" dirty="0">
                <a:solidFill>
                  <a:srgbClr val="202B32"/>
                </a:solidFill>
                <a:effectLst/>
                <a:highlight>
                  <a:srgbClr val="FFFFFF"/>
                </a:highlight>
                <a:latin typeface="Montserrat" panose="00000500000000000000" pitchFamily="2" charset="0"/>
              </a:rPr>
              <a:t>sue </a:t>
            </a:r>
            <a:r>
              <a:rPr lang="it-IT" b="0" i="0" dirty="0">
                <a:solidFill>
                  <a:srgbClr val="202B32"/>
                </a:solidFill>
                <a:effectLst/>
                <a:highlight>
                  <a:srgbClr val="FFFFFF"/>
                </a:highlight>
                <a:latin typeface="Montserrat" panose="00000500000000000000" pitchFamily="2" charset="0"/>
              </a:rPr>
              <a:t>caramelle «si sciolgono in bocca, non in mano».</a:t>
            </a:r>
          </a:p>
          <a:p>
            <a:pPr algn="l"/>
            <a:r>
              <a:rPr lang="it-IT" b="0" i="0" dirty="0">
                <a:solidFill>
                  <a:srgbClr val="202B32"/>
                </a:solidFill>
                <a:effectLst/>
                <a:highlight>
                  <a:srgbClr val="FFFFFF"/>
                </a:highlight>
                <a:latin typeface="Montserrat" panose="00000500000000000000" pitchFamily="2" charset="0"/>
              </a:rPr>
              <a:t>La crescita inevitabile della </a:t>
            </a:r>
            <a:r>
              <a:rPr lang="it-IT" b="1" i="0" dirty="0">
                <a:solidFill>
                  <a:srgbClr val="202B32"/>
                </a:solidFill>
                <a:effectLst/>
                <a:highlight>
                  <a:srgbClr val="FFFFFF"/>
                </a:highlight>
                <a:latin typeface="Montserrat" panose="00000500000000000000" pitchFamily="2" charset="0"/>
              </a:rPr>
              <a:t>concorrenza</a:t>
            </a:r>
            <a:r>
              <a:rPr lang="it-IT" b="0" i="0" dirty="0">
                <a:solidFill>
                  <a:srgbClr val="202B32"/>
                </a:solidFill>
                <a:effectLst/>
                <a:highlight>
                  <a:srgbClr val="FFFFFF"/>
                </a:highlight>
                <a:latin typeface="Montserrat" panose="00000500000000000000" pitchFamily="2" charset="0"/>
              </a:rPr>
              <a:t>, ha portato le aziende a orientare la propria strategia sul cliente, diventando </a:t>
            </a:r>
            <a:r>
              <a:rPr lang="it-IT" b="1" i="1" dirty="0">
                <a:solidFill>
                  <a:srgbClr val="202B32"/>
                </a:solidFill>
                <a:effectLst/>
                <a:highlight>
                  <a:srgbClr val="FFFFFF"/>
                </a:highlight>
                <a:latin typeface="Montserrat" panose="00000500000000000000" pitchFamily="2" charset="0"/>
              </a:rPr>
              <a:t>marketing </a:t>
            </a:r>
            <a:r>
              <a:rPr lang="it-IT" b="1" i="1" dirty="0" err="1">
                <a:solidFill>
                  <a:srgbClr val="202B32"/>
                </a:solidFill>
                <a:effectLst/>
                <a:highlight>
                  <a:srgbClr val="FFFFFF"/>
                </a:highlight>
                <a:latin typeface="Montserrat" panose="00000500000000000000" pitchFamily="2" charset="0"/>
              </a:rPr>
              <a:t>oriented</a:t>
            </a:r>
            <a:r>
              <a:rPr lang="it-IT" b="0" i="1" dirty="0">
                <a:solidFill>
                  <a:srgbClr val="202B32"/>
                </a:solidFill>
                <a:effectLst/>
                <a:highlight>
                  <a:srgbClr val="FFFFFF"/>
                </a:highlight>
                <a:latin typeface="Montserrat" panose="00000500000000000000" pitchFamily="2" charset="0"/>
              </a:rPr>
              <a:t>.</a:t>
            </a:r>
            <a:r>
              <a:rPr lang="it-IT" b="0" i="0" dirty="0">
                <a:solidFill>
                  <a:srgbClr val="202B32"/>
                </a:solidFill>
                <a:effectLst/>
                <a:highlight>
                  <a:srgbClr val="FFFFFF"/>
                </a:highlight>
                <a:latin typeface="Montserrat" panose="00000500000000000000" pitchFamily="2" charset="0"/>
              </a:rPr>
              <a:t> Mentre nei primi anni in cui Ford si affaccia al mercato era il prodotto a essere centrale, ora è il </a:t>
            </a:r>
            <a:r>
              <a:rPr lang="it-IT" b="1" i="0" dirty="0">
                <a:solidFill>
                  <a:srgbClr val="202B32"/>
                </a:solidFill>
                <a:effectLst/>
                <a:highlight>
                  <a:srgbClr val="FFFFFF"/>
                </a:highlight>
                <a:latin typeface="Montserrat" panose="00000500000000000000" pitchFamily="2" charset="0"/>
              </a:rPr>
              <a:t>bisogno del cliente</a:t>
            </a:r>
            <a:r>
              <a:rPr lang="it-IT" b="0" i="0" dirty="0">
                <a:solidFill>
                  <a:srgbClr val="202B32"/>
                </a:solidFill>
                <a:effectLst/>
                <a:highlight>
                  <a:srgbClr val="FFFFFF"/>
                </a:highlight>
                <a:latin typeface="Montserrat" panose="00000500000000000000" pitchFamily="2" charset="0"/>
              </a:rPr>
              <a:t> che deve essere influenzato nell’acquisto del prodotto di un’azienda piuttosto che un’altra.</a:t>
            </a:r>
          </a:p>
          <a:p>
            <a:pPr algn="l"/>
            <a:r>
              <a:rPr lang="it-IT" b="0" i="0" dirty="0">
                <a:solidFill>
                  <a:srgbClr val="202B32"/>
                </a:solidFill>
                <a:effectLst/>
                <a:highlight>
                  <a:srgbClr val="FFFFFF"/>
                </a:highlight>
                <a:latin typeface="Montserrat" panose="00000500000000000000" pitchFamily="2" charset="0"/>
              </a:rPr>
              <a:t>L’azienda deve, quindi, consolidarsi in poco tempo nella mente del possibile cliente, tramite la </a:t>
            </a:r>
            <a:r>
              <a:rPr lang="it-IT" b="1" i="0" dirty="0">
                <a:solidFill>
                  <a:srgbClr val="202B32"/>
                </a:solidFill>
                <a:effectLst/>
                <a:highlight>
                  <a:srgbClr val="FFFFFF"/>
                </a:highlight>
                <a:latin typeface="Montserrat" panose="00000500000000000000" pitchFamily="2" charset="0"/>
              </a:rPr>
              <a:t>ricerca di mercato</a:t>
            </a:r>
            <a:r>
              <a:rPr lang="it-IT" b="0" i="0" dirty="0">
                <a:solidFill>
                  <a:srgbClr val="202B32"/>
                </a:solidFill>
                <a:effectLst/>
                <a:highlight>
                  <a:srgbClr val="FFFFFF"/>
                </a:highlight>
                <a:latin typeface="Montserrat" panose="00000500000000000000" pitchFamily="2" charset="0"/>
              </a:rPr>
              <a:t> sul proprio target e l’uso strategico della pubblicità. Per questo motivo si parla anche di </a:t>
            </a:r>
            <a:r>
              <a:rPr lang="it-IT" b="1" i="0" dirty="0">
                <a:solidFill>
                  <a:srgbClr val="202B32"/>
                </a:solidFill>
                <a:effectLst/>
                <a:highlight>
                  <a:srgbClr val="FFFFFF"/>
                </a:highlight>
                <a:latin typeface="Montserrat" panose="00000500000000000000" pitchFamily="2" charset="0"/>
              </a:rPr>
              <a:t>marketing persuasivo</a:t>
            </a:r>
            <a:r>
              <a:rPr lang="it-IT" b="0" i="0" dirty="0">
                <a:solidFill>
                  <a:srgbClr val="202B32"/>
                </a:solidFill>
                <a:effectLst/>
                <a:highlight>
                  <a:srgbClr val="FFFFFF"/>
                </a:highlight>
                <a:latin typeface="Montserrat" panose="00000500000000000000" pitchFamily="2" charset="0"/>
              </a:rPr>
              <a:t>.</a:t>
            </a:r>
          </a:p>
          <a:p>
            <a:pPr algn="l"/>
            <a:r>
              <a:rPr lang="it-IT" b="0" i="0" dirty="0">
                <a:solidFill>
                  <a:srgbClr val="202B32"/>
                </a:solidFill>
                <a:effectLst/>
                <a:highlight>
                  <a:srgbClr val="FFFFFF"/>
                </a:highlight>
                <a:latin typeface="Montserrat" panose="00000500000000000000" pitchFamily="2" charset="0"/>
              </a:rPr>
              <a:t>Facciamoci forza delle parole stesse di Henry Ford per capire meglio la sua importanza come avanguardiste nel marketing</a:t>
            </a:r>
            <a:r>
              <a:rPr lang="it-IT" b="0" i="1" dirty="0">
                <a:solidFill>
                  <a:srgbClr val="202B32"/>
                </a:solidFill>
                <a:effectLst/>
                <a:highlight>
                  <a:srgbClr val="FFFFFF"/>
                </a:highlight>
                <a:latin typeface="Montserrat" panose="00000500000000000000" pitchFamily="2" charset="0"/>
              </a:rPr>
              <a:t>:</a:t>
            </a:r>
            <a:endParaRPr lang="it-IT" b="0" i="0" dirty="0">
              <a:solidFill>
                <a:srgbClr val="202B32"/>
              </a:solidFill>
              <a:effectLst/>
              <a:highlight>
                <a:srgbClr val="FFFFFF"/>
              </a:highlight>
              <a:latin typeface="Montserrat" panose="00000500000000000000" pitchFamily="2" charset="0"/>
            </a:endParaRPr>
          </a:p>
          <a:p>
            <a:pPr algn="l" fontAlgn="base">
              <a:buFont typeface="Arial" panose="020B0604020202020204" pitchFamily="34" charset="0"/>
              <a:buChar char="•"/>
            </a:pPr>
            <a:r>
              <a:rPr lang="it-IT" b="1" i="0" dirty="0">
                <a:solidFill>
                  <a:srgbClr val="202B32"/>
                </a:solidFill>
                <a:effectLst/>
                <a:highlight>
                  <a:srgbClr val="FFFFFF"/>
                </a:highlight>
                <a:latin typeface="Montserrat" panose="00000500000000000000" pitchFamily="2" charset="0"/>
              </a:rPr>
              <a:t>«Non è l’azienda che paga i salari. […] È il cliente che paga i salari»</a:t>
            </a:r>
            <a:r>
              <a:rPr lang="it-IT" b="0" i="0" dirty="0">
                <a:solidFill>
                  <a:srgbClr val="202B32"/>
                </a:solidFill>
                <a:effectLst/>
                <a:highlight>
                  <a:srgbClr val="FFFFFF"/>
                </a:highlight>
                <a:latin typeface="Montserrat" panose="00000500000000000000" pitchFamily="2" charset="0"/>
              </a:rPr>
              <a:t>: la filosofia aziendale attuata da Henry Ford non è priva di un progetto di marketing rivolto al cliente. Ford capisce come la </a:t>
            </a:r>
            <a:r>
              <a:rPr lang="it-IT" b="1" i="0" dirty="0">
                <a:solidFill>
                  <a:srgbClr val="202B32"/>
                </a:solidFill>
                <a:effectLst/>
                <a:highlight>
                  <a:srgbClr val="FFFFFF"/>
                </a:highlight>
                <a:latin typeface="Montserrat" panose="00000500000000000000" pitchFamily="2" charset="0"/>
              </a:rPr>
              <a:t>soddisfazione del cliente</a:t>
            </a:r>
            <a:r>
              <a:rPr lang="it-IT" b="0" i="0" dirty="0">
                <a:solidFill>
                  <a:srgbClr val="202B32"/>
                </a:solidFill>
                <a:effectLst/>
                <a:highlight>
                  <a:srgbClr val="FFFFFF"/>
                </a:highlight>
                <a:latin typeface="Montserrat" panose="00000500000000000000" pitchFamily="2" charset="0"/>
              </a:rPr>
              <a:t> sia un elemento importante per il successo e per l’esistenza dell’azienda stessa;</a:t>
            </a:r>
          </a:p>
          <a:p>
            <a:pPr algn="l" fontAlgn="base">
              <a:buFont typeface="Arial" panose="020B0604020202020204" pitchFamily="34" charset="0"/>
              <a:buChar char="•"/>
            </a:pPr>
            <a:r>
              <a:rPr lang="it-IT" b="1" i="0" dirty="0">
                <a:solidFill>
                  <a:srgbClr val="202B32"/>
                </a:solidFill>
                <a:effectLst/>
                <a:highlight>
                  <a:srgbClr val="FFFFFF"/>
                </a:highlight>
                <a:latin typeface="Montserrat" panose="00000500000000000000" pitchFamily="2" charset="0"/>
              </a:rPr>
              <a:t>«Chi smette di fare pubblicità per risparmiare soldi è come se fermasse l’orologio per risparmiare il tempo»</a:t>
            </a:r>
            <a:r>
              <a:rPr lang="it-IT" b="0" i="0" dirty="0">
                <a:solidFill>
                  <a:srgbClr val="202B32"/>
                </a:solidFill>
                <a:effectLst/>
                <a:highlight>
                  <a:srgbClr val="FFFFFF"/>
                </a:highlight>
                <a:latin typeface="Montserrat" panose="00000500000000000000" pitchFamily="2" charset="0"/>
              </a:rPr>
              <a:t>: Ford è precursore dei tempi anche nel pensare la pubblicità come un elemento importante del processo di marketing, ricordiamo che agli inizi del ’900 era quasi assente e spesso le aziende automobilistiche si facevano conoscere tramite gare sportive.</a:t>
            </a:r>
          </a:p>
          <a:p>
            <a:pPr algn="l"/>
            <a:endParaRPr lang="it-IT" b="0" i="0" dirty="0">
              <a:solidFill>
                <a:srgbClr val="202B32"/>
              </a:solidFill>
              <a:effectLst/>
              <a:highlight>
                <a:srgbClr val="FFFFFF"/>
              </a:highlight>
              <a:latin typeface="Montserrat" panose="00000500000000000000" pitchFamily="2" charset="0"/>
            </a:endParaRPr>
          </a:p>
          <a:p>
            <a:pPr algn="l"/>
            <a:endParaRPr lang="it-IT" b="0" i="0" dirty="0">
              <a:solidFill>
                <a:srgbClr val="202B32"/>
              </a:solidFill>
              <a:effectLst/>
              <a:highlight>
                <a:srgbClr val="FFFFFF"/>
              </a:highlight>
              <a:latin typeface="Montserrat" panose="00000500000000000000" pitchFamily="2" charset="0"/>
            </a:endParaRPr>
          </a:p>
          <a:p>
            <a:endParaRPr lang="it-IT" dirty="0"/>
          </a:p>
        </p:txBody>
      </p:sp>
      <p:sp>
        <p:nvSpPr>
          <p:cNvPr id="4" name="Segnaposto numero diapositiva 3"/>
          <p:cNvSpPr>
            <a:spLocks noGrp="1"/>
          </p:cNvSpPr>
          <p:nvPr>
            <p:ph type="sldNum" sz="quarter" idx="5"/>
          </p:nvPr>
        </p:nvSpPr>
        <p:spPr/>
        <p:txBody>
          <a:bodyPr/>
          <a:lstStyle/>
          <a:p>
            <a:fld id="{F5025841-6D49-4BF7-9D2B-0084445BA5B2}" type="slidenum">
              <a:rPr lang="it-IT" smtClean="0"/>
              <a:t>5</a:t>
            </a:fld>
            <a:endParaRPr lang="it-IT"/>
          </a:p>
        </p:txBody>
      </p:sp>
    </p:spTree>
    <p:extLst>
      <p:ext uri="{BB962C8B-B14F-4D97-AF65-F5344CB8AC3E}">
        <p14:creationId xmlns:p14="http://schemas.microsoft.com/office/powerpoint/2010/main" val="2846525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Esistono varie teorie che ne collocano la nascita in differenti contesti e luoghi ma, convenzionalmente, si fa risalire </a:t>
            </a:r>
            <a:r>
              <a:rPr lang="it-IT" b="1" dirty="0"/>
              <a:t>l'origine del marketing moderno agli anni Venti del XX secolo, negli Stati Uniti d'America </a:t>
            </a:r>
            <a:r>
              <a:rPr lang="it-IT" dirty="0"/>
              <a:t>(Ford e Coca Cola). Nel corso della storia </a:t>
            </a:r>
            <a:r>
              <a:rPr lang="it-IT" b="1" dirty="0"/>
              <a:t>il marketing è passato dall'essere una disciplina esclusivamente economica all'essere un approccio filosofico al mercato, </a:t>
            </a:r>
            <a:r>
              <a:rPr lang="it-IT" dirty="0"/>
              <a:t>caratterizzato da un intrinseco risvolto sociale e psicologico e </a:t>
            </a:r>
            <a:r>
              <a:rPr lang="it-IT" b="1" dirty="0"/>
              <a:t>focalizzato sui desideri dei consumatori.</a:t>
            </a:r>
          </a:p>
          <a:p>
            <a:r>
              <a:rPr lang="it-IT" b="1" dirty="0"/>
              <a:t>Se in origine il focus era sulla produzione e sulla vendita dei prodotti con lo scopo di massimizzare i profitti</a:t>
            </a:r>
            <a:r>
              <a:rPr lang="it-IT" dirty="0"/>
              <a:t>, </a:t>
            </a:r>
            <a:r>
              <a:rPr lang="it-IT" b="1" dirty="0"/>
              <a:t>oggi il marketing è costruzione di valore, relazione, ovvero "la disciplina che consiste nell’individuazione e nel soddisfacimento dei bisogni umani e sociali" (</a:t>
            </a:r>
            <a:r>
              <a:rPr lang="it-IT" b="1" dirty="0" err="1"/>
              <a:t>Kotler</a:t>
            </a:r>
            <a:r>
              <a:rPr lang="it-IT" b="1" dirty="0"/>
              <a:t>).</a:t>
            </a:r>
          </a:p>
          <a:p>
            <a:r>
              <a:rPr lang="it-IT" dirty="0"/>
              <a:t>Ma come si è passati dalla centralità del prodotto alla centralità della relazione? Alcuni dei principali fattori del cambiamento che segnano le fasi dell'evoluzione del marketing sono:</a:t>
            </a:r>
          </a:p>
          <a:p>
            <a:pPr marL="285750" indent="-285750">
              <a:buFont typeface="Arial" panose="020B0604020202020204" pitchFamily="34" charset="0"/>
              <a:buChar char="•"/>
            </a:pPr>
            <a:r>
              <a:rPr lang="it-IT" dirty="0"/>
              <a:t>la </a:t>
            </a:r>
            <a:r>
              <a:rPr lang="it-IT" b="1" dirty="0"/>
              <a:t>tecnologia</a:t>
            </a:r>
            <a:r>
              <a:rPr lang="it-IT" dirty="0"/>
              <a:t>;</a:t>
            </a:r>
          </a:p>
          <a:p>
            <a:pPr marL="285750" indent="-285750">
              <a:buFont typeface="Arial" panose="020B0604020202020204" pitchFamily="34" charset="0"/>
              <a:buChar char="•"/>
            </a:pPr>
            <a:r>
              <a:rPr lang="it-IT" dirty="0"/>
              <a:t>l'intensità della </a:t>
            </a:r>
            <a:r>
              <a:rPr lang="it-IT" b="1" dirty="0"/>
              <a:t>concorrenza</a:t>
            </a:r>
            <a:r>
              <a:rPr lang="it-IT" dirty="0"/>
              <a:t>;</a:t>
            </a:r>
          </a:p>
          <a:p>
            <a:pPr marL="285750" indent="-285750">
              <a:buFont typeface="Arial" panose="020B0604020202020204" pitchFamily="34" charset="0"/>
              <a:buChar char="•"/>
            </a:pPr>
            <a:r>
              <a:rPr lang="it-IT" dirty="0"/>
              <a:t>la </a:t>
            </a:r>
            <a:r>
              <a:rPr lang="it-IT" b="1" dirty="0"/>
              <a:t>consapevolezza del consumatore</a:t>
            </a:r>
            <a:r>
              <a:rPr lang="it-IT" dirty="0"/>
              <a:t>.</a:t>
            </a:r>
          </a:p>
          <a:p>
            <a:r>
              <a:rPr lang="it-IT" dirty="0"/>
              <a:t>L’aumentare della competizione e della complessità della società e del contesto (PEST) hanno forzato le aziende a cambiare il paradigma, e portato al marketing come è oggi. E dato alle RDM un ruolo centrale di supporto al business.</a:t>
            </a:r>
          </a:p>
          <a:p>
            <a:endParaRPr lang="it-IT" dirty="0"/>
          </a:p>
        </p:txBody>
      </p:sp>
      <p:sp>
        <p:nvSpPr>
          <p:cNvPr id="4" name="Segnaposto numero diapositiva 3"/>
          <p:cNvSpPr>
            <a:spLocks noGrp="1"/>
          </p:cNvSpPr>
          <p:nvPr>
            <p:ph type="sldNum" sz="quarter" idx="5"/>
          </p:nvPr>
        </p:nvSpPr>
        <p:spPr/>
        <p:txBody>
          <a:bodyPr/>
          <a:lstStyle/>
          <a:p>
            <a:fld id="{814F894E-3CDF-4542-BC83-C955D84C9846}" type="slidenum">
              <a:rPr lang="it-IT" smtClean="0"/>
              <a:t>6</a:t>
            </a:fld>
            <a:endParaRPr lang="it-IT"/>
          </a:p>
        </p:txBody>
      </p:sp>
    </p:spTree>
    <p:extLst>
      <p:ext uri="{BB962C8B-B14F-4D97-AF65-F5344CB8AC3E}">
        <p14:creationId xmlns:p14="http://schemas.microsoft.com/office/powerpoint/2010/main" val="16008951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F5025841-6D49-4BF7-9D2B-0084445BA5B2}" type="slidenum">
              <a:rPr lang="it-IT" smtClean="0"/>
              <a:t>11</a:t>
            </a:fld>
            <a:endParaRPr lang="it-IT"/>
          </a:p>
        </p:txBody>
      </p:sp>
    </p:spTree>
    <p:extLst>
      <p:ext uri="{BB962C8B-B14F-4D97-AF65-F5344CB8AC3E}">
        <p14:creationId xmlns:p14="http://schemas.microsoft.com/office/powerpoint/2010/main" val="37998254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F5025841-6D49-4BF7-9D2B-0084445BA5B2}" type="slidenum">
              <a:rPr lang="it-IT" smtClean="0"/>
              <a:t>12</a:t>
            </a:fld>
            <a:endParaRPr lang="it-IT"/>
          </a:p>
        </p:txBody>
      </p:sp>
    </p:spTree>
    <p:extLst>
      <p:ext uri="{BB962C8B-B14F-4D97-AF65-F5344CB8AC3E}">
        <p14:creationId xmlns:p14="http://schemas.microsoft.com/office/powerpoint/2010/main" val="30765920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Marketing Digitale</a:t>
            </a:r>
          </a:p>
          <a:p>
            <a:r>
              <a:rPr lang="it-IT" dirty="0"/>
              <a:t>Nell'era digitale, il marketing online è diventato essenziale. Utilizzando strumenti come i social media, la pubblicità online e il </a:t>
            </a:r>
            <a:r>
              <a:rPr lang="it-IT" dirty="0" err="1"/>
              <a:t>content</a:t>
            </a:r>
            <a:r>
              <a:rPr lang="it-IT" dirty="0"/>
              <a:t> marketing, possiamo raggiungere e coinvolgere il nostro pubblico in modi innovativi e altamente mirati.</a:t>
            </a:r>
          </a:p>
          <a:p>
            <a:endParaRPr lang="it-IT" dirty="0"/>
          </a:p>
          <a:p>
            <a:endParaRPr lang="it-IT" dirty="0"/>
          </a:p>
        </p:txBody>
      </p:sp>
      <p:sp>
        <p:nvSpPr>
          <p:cNvPr id="4" name="Segnaposto numero diapositiva 3"/>
          <p:cNvSpPr>
            <a:spLocks noGrp="1"/>
          </p:cNvSpPr>
          <p:nvPr>
            <p:ph type="sldNum" sz="quarter" idx="5"/>
          </p:nvPr>
        </p:nvSpPr>
        <p:spPr/>
        <p:txBody>
          <a:bodyPr/>
          <a:lstStyle/>
          <a:p>
            <a:fld id="{F5025841-6D49-4BF7-9D2B-0084445BA5B2}" type="slidenum">
              <a:rPr lang="it-IT" smtClean="0"/>
              <a:t>13</a:t>
            </a:fld>
            <a:endParaRPr lang="it-IT"/>
          </a:p>
        </p:txBody>
      </p:sp>
    </p:spTree>
    <p:extLst>
      <p:ext uri="{BB962C8B-B14F-4D97-AF65-F5344CB8AC3E}">
        <p14:creationId xmlns:p14="http://schemas.microsoft.com/office/powerpoint/2010/main" val="1807617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Attenzione però, perché restare confinati alla misurazione della punta dell’iceberg (dati duri), rischia di farci perdere la picture complessiva. Se non scendiamo sotto il livello del mare, abbiamo una fotografia del qui ed ora ma non comprendiamo i perché, le sfide, minacce e opportunità.</a:t>
            </a:r>
          </a:p>
        </p:txBody>
      </p:sp>
      <p:sp>
        <p:nvSpPr>
          <p:cNvPr id="4" name="Segnaposto numero diapositiva 3"/>
          <p:cNvSpPr>
            <a:spLocks noGrp="1"/>
          </p:cNvSpPr>
          <p:nvPr>
            <p:ph type="sldNum" sz="quarter" idx="5"/>
          </p:nvPr>
        </p:nvSpPr>
        <p:spPr/>
        <p:txBody>
          <a:bodyPr/>
          <a:lstStyle/>
          <a:p>
            <a:fld id="{F5025841-6D49-4BF7-9D2B-0084445BA5B2}" type="slidenum">
              <a:rPr lang="it-IT" smtClean="0"/>
              <a:t>15</a:t>
            </a:fld>
            <a:endParaRPr lang="it-IT"/>
          </a:p>
        </p:txBody>
      </p:sp>
    </p:spTree>
    <p:extLst>
      <p:ext uri="{BB962C8B-B14F-4D97-AF65-F5344CB8AC3E}">
        <p14:creationId xmlns:p14="http://schemas.microsoft.com/office/powerpoint/2010/main" val="26384338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6.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jpe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svg"/><Relationship Id="rId7"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esto semplice">
    <p:spTree>
      <p:nvGrpSpPr>
        <p:cNvPr id="1" name=""/>
        <p:cNvGrpSpPr/>
        <p:nvPr/>
      </p:nvGrpSpPr>
      <p:grpSpPr>
        <a:xfrm>
          <a:off x="0" y="0"/>
          <a:ext cx="0" cy="0"/>
          <a:chOff x="0" y="0"/>
          <a:chExt cx="0" cy="0"/>
        </a:xfrm>
      </p:grpSpPr>
      <p:sp>
        <p:nvSpPr>
          <p:cNvPr id="9" name="Segnaposto numero diapositiva 1">
            <a:extLst>
              <a:ext uri="{FF2B5EF4-FFF2-40B4-BE49-F238E27FC236}">
                <a16:creationId xmlns:a16="http://schemas.microsoft.com/office/drawing/2014/main" id="{C0021704-E734-490D-BEE6-055AE5265A03}"/>
              </a:ext>
            </a:extLst>
          </p:cNvPr>
          <p:cNvSpPr>
            <a:spLocks noGrp="1"/>
          </p:cNvSpPr>
          <p:nvPr>
            <p:ph type="sldNum" sz="quarter" idx="4"/>
          </p:nvPr>
        </p:nvSpPr>
        <p:spPr>
          <a:xfrm>
            <a:off x="10299123" y="6308724"/>
            <a:ext cx="1700213" cy="549275"/>
          </a:xfrm>
          <a:prstGeom prst="rect">
            <a:avLst/>
          </a:prstGeom>
        </p:spPr>
        <p:txBody>
          <a:bodyPr vert="horz" lIns="91440" tIns="45720" rIns="91440" bIns="45720" rtlCol="0" anchor="ctr"/>
          <a:lstStyle>
            <a:lvl1pPr algn="r">
              <a:defRPr sz="1000">
                <a:solidFill>
                  <a:schemeClr val="tx1">
                    <a:tint val="75000"/>
                  </a:schemeClr>
                </a:solidFill>
                <a:latin typeface="Century Gothic" panose="020B0502020202020204" pitchFamily="34" charset="0"/>
              </a:defRPr>
            </a:lvl1pPr>
          </a:lstStyle>
          <a:p>
            <a:r>
              <a:rPr lang="it-IT" dirty="0">
                <a:latin typeface="Segoe UI" panose="020B0502040204020203" pitchFamily="34" charset="0"/>
              </a:rPr>
              <a:t> </a:t>
            </a:r>
            <a:fld id="{69EFDA8D-BE95-4710-BEE0-4F64E81A0098}" type="slidenum">
              <a:rPr lang="it-IT" smtClean="0">
                <a:latin typeface="Segoe UI" panose="020B0502040204020203" pitchFamily="34" charset="0"/>
              </a:rPr>
              <a:pPr/>
              <a:t>‹N›</a:t>
            </a:fld>
            <a:endParaRPr lang="it-IT" dirty="0">
              <a:latin typeface="Segoe UI" panose="020B0502040204020203" pitchFamily="34" charset="0"/>
            </a:endParaRPr>
          </a:p>
        </p:txBody>
      </p:sp>
      <p:sp>
        <p:nvSpPr>
          <p:cNvPr id="10" name="Segnaposto testo 7">
            <a:extLst>
              <a:ext uri="{FF2B5EF4-FFF2-40B4-BE49-F238E27FC236}">
                <a16:creationId xmlns:a16="http://schemas.microsoft.com/office/drawing/2014/main" id="{5FB394C8-8AEA-9668-DCC5-C744C2E93D7D}"/>
              </a:ext>
            </a:extLst>
          </p:cNvPr>
          <p:cNvSpPr>
            <a:spLocks noGrp="1"/>
          </p:cNvSpPr>
          <p:nvPr>
            <p:ph type="body" sz="quarter" idx="10" hasCustomPrompt="1"/>
          </p:nvPr>
        </p:nvSpPr>
        <p:spPr>
          <a:xfrm>
            <a:off x="839788" y="826386"/>
            <a:ext cx="10539412" cy="338554"/>
          </a:xfrm>
          <a:prstGeom prst="rect">
            <a:avLst/>
          </a:prstGeom>
        </p:spPr>
        <p:txBody>
          <a:bodyPr anchor="ctr"/>
          <a:lstStyle>
            <a:lvl1pPr marL="0" indent="0" algn="ctr">
              <a:buNone/>
              <a:defRPr sz="3200" b="1">
                <a:solidFill>
                  <a:schemeClr val="tx1"/>
                </a:solidFill>
                <a:latin typeface="Segoe UI" panose="020B0502040204020203" pitchFamily="34" charset="0"/>
              </a:defRPr>
            </a:lvl1pPr>
          </a:lstStyle>
          <a:p>
            <a:pPr lvl="0"/>
            <a:r>
              <a:rPr lang="it-IT" dirty="0"/>
              <a:t>TITOLO</a:t>
            </a:r>
          </a:p>
        </p:txBody>
      </p:sp>
      <p:sp>
        <p:nvSpPr>
          <p:cNvPr id="13" name="Segnaposto testo 9">
            <a:extLst>
              <a:ext uri="{FF2B5EF4-FFF2-40B4-BE49-F238E27FC236}">
                <a16:creationId xmlns:a16="http://schemas.microsoft.com/office/drawing/2014/main" id="{2D23E187-8DE6-D846-B6B7-BAA2E4B59305}"/>
              </a:ext>
            </a:extLst>
          </p:cNvPr>
          <p:cNvSpPr>
            <a:spLocks noGrp="1"/>
          </p:cNvSpPr>
          <p:nvPr>
            <p:ph type="body" sz="quarter" idx="11" hasCustomPrompt="1"/>
          </p:nvPr>
        </p:nvSpPr>
        <p:spPr>
          <a:xfrm>
            <a:off x="839788" y="1401510"/>
            <a:ext cx="10548648" cy="4907215"/>
          </a:xfrm>
          <a:prstGeom prst="rect">
            <a:avLst/>
          </a:prstGeom>
        </p:spPr>
        <p:txBody>
          <a:bodyPr/>
          <a:lstStyle>
            <a:lvl1pPr marL="0" indent="0" algn="just">
              <a:buNone/>
              <a:defRPr sz="1600" b="0">
                <a:solidFill>
                  <a:schemeClr val="tx1"/>
                </a:solidFill>
                <a:latin typeface="Segoe UI" panose="020B0502040204020203" pitchFamily="34" charset="0"/>
              </a:defRPr>
            </a:lvl1pPr>
          </a:lstStyle>
          <a:p>
            <a:pPr lvl="0"/>
            <a:r>
              <a:rPr lang="it-IT" dirty="0"/>
              <a:t>Clicca qui per inserire un testo </a:t>
            </a:r>
          </a:p>
        </p:txBody>
      </p:sp>
    </p:spTree>
    <p:extLst>
      <p:ext uri="{BB962C8B-B14F-4D97-AF65-F5344CB8AC3E}">
        <p14:creationId xmlns:p14="http://schemas.microsoft.com/office/powerpoint/2010/main" val="26537625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cSld name="1_Vuota">
    <p:spTree>
      <p:nvGrpSpPr>
        <p:cNvPr id="1" name=""/>
        <p:cNvGrpSpPr/>
        <p:nvPr/>
      </p:nvGrpSpPr>
      <p:grpSpPr>
        <a:xfrm>
          <a:off x="0" y="0"/>
          <a:ext cx="0" cy="0"/>
          <a:chOff x="0" y="0"/>
          <a:chExt cx="0" cy="0"/>
        </a:xfrm>
      </p:grpSpPr>
    </p:spTree>
    <p:extLst>
      <p:ext uri="{BB962C8B-B14F-4D97-AF65-F5344CB8AC3E}">
        <p14:creationId xmlns:p14="http://schemas.microsoft.com/office/powerpoint/2010/main" val="41369902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esto in due colonne">
    <p:spTree>
      <p:nvGrpSpPr>
        <p:cNvPr id="1" name=""/>
        <p:cNvGrpSpPr/>
        <p:nvPr/>
      </p:nvGrpSpPr>
      <p:grpSpPr>
        <a:xfrm>
          <a:off x="0" y="0"/>
          <a:ext cx="0" cy="0"/>
          <a:chOff x="0" y="0"/>
          <a:chExt cx="0" cy="0"/>
        </a:xfrm>
      </p:grpSpPr>
      <p:sp>
        <p:nvSpPr>
          <p:cNvPr id="9" name="Segnaposto numero diapositiva 1">
            <a:extLst>
              <a:ext uri="{FF2B5EF4-FFF2-40B4-BE49-F238E27FC236}">
                <a16:creationId xmlns:a16="http://schemas.microsoft.com/office/drawing/2014/main" id="{C0021704-E734-490D-BEE6-055AE5265A03}"/>
              </a:ext>
            </a:extLst>
          </p:cNvPr>
          <p:cNvSpPr>
            <a:spLocks noGrp="1"/>
          </p:cNvSpPr>
          <p:nvPr>
            <p:ph type="sldNum" sz="quarter" idx="4"/>
          </p:nvPr>
        </p:nvSpPr>
        <p:spPr>
          <a:xfrm>
            <a:off x="10299123" y="6308724"/>
            <a:ext cx="1700213" cy="549275"/>
          </a:xfrm>
          <a:prstGeom prst="rect">
            <a:avLst/>
          </a:prstGeom>
        </p:spPr>
        <p:txBody>
          <a:bodyPr vert="horz" lIns="91440" tIns="45720" rIns="91440" bIns="45720" rtlCol="0" anchor="ctr"/>
          <a:lstStyle>
            <a:lvl1pPr algn="r">
              <a:defRPr sz="1000">
                <a:solidFill>
                  <a:schemeClr val="tx1">
                    <a:tint val="75000"/>
                  </a:schemeClr>
                </a:solidFill>
                <a:latin typeface="Century Gothic" panose="020B0502020202020204" pitchFamily="34" charset="0"/>
              </a:defRPr>
            </a:lvl1pPr>
          </a:lstStyle>
          <a:p>
            <a:r>
              <a:rPr lang="it-IT" dirty="0">
                <a:latin typeface="Segoe UI" panose="020B0502040204020203" pitchFamily="34" charset="0"/>
              </a:rPr>
              <a:t> </a:t>
            </a:r>
            <a:fld id="{69EFDA8D-BE95-4710-BEE0-4F64E81A0098}" type="slidenum">
              <a:rPr lang="it-IT" smtClean="0">
                <a:latin typeface="Segoe UI" panose="020B0502040204020203" pitchFamily="34" charset="0"/>
              </a:rPr>
              <a:pPr/>
              <a:t>‹N›</a:t>
            </a:fld>
            <a:endParaRPr lang="it-IT" dirty="0">
              <a:latin typeface="Segoe UI" panose="020B0502040204020203" pitchFamily="34" charset="0"/>
            </a:endParaRPr>
          </a:p>
        </p:txBody>
      </p:sp>
      <p:sp>
        <p:nvSpPr>
          <p:cNvPr id="2" name="Segnaposto testo 7">
            <a:extLst>
              <a:ext uri="{FF2B5EF4-FFF2-40B4-BE49-F238E27FC236}">
                <a16:creationId xmlns:a16="http://schemas.microsoft.com/office/drawing/2014/main" id="{C37B596D-A0E1-3213-FE70-8E5F2A6871BD}"/>
              </a:ext>
            </a:extLst>
          </p:cNvPr>
          <p:cNvSpPr>
            <a:spLocks noGrp="1"/>
          </p:cNvSpPr>
          <p:nvPr>
            <p:ph type="body" sz="quarter" idx="10" hasCustomPrompt="1"/>
          </p:nvPr>
        </p:nvSpPr>
        <p:spPr>
          <a:xfrm>
            <a:off x="839788" y="826386"/>
            <a:ext cx="10539412" cy="338554"/>
          </a:xfrm>
          <a:prstGeom prst="rect">
            <a:avLst/>
          </a:prstGeom>
        </p:spPr>
        <p:txBody>
          <a:bodyPr anchor="ctr"/>
          <a:lstStyle>
            <a:lvl1pPr marL="0" indent="0" algn="ctr">
              <a:buNone/>
              <a:defRPr sz="3200" b="1">
                <a:solidFill>
                  <a:schemeClr val="tx1"/>
                </a:solidFill>
                <a:latin typeface="Segoe UI" panose="020B0502040204020203" pitchFamily="34" charset="0"/>
              </a:defRPr>
            </a:lvl1pPr>
          </a:lstStyle>
          <a:p>
            <a:pPr lvl="0"/>
            <a:r>
              <a:rPr lang="it-IT" dirty="0"/>
              <a:t>TITOLO</a:t>
            </a:r>
          </a:p>
        </p:txBody>
      </p:sp>
      <p:sp>
        <p:nvSpPr>
          <p:cNvPr id="3" name="Segnaposto testo 9">
            <a:extLst>
              <a:ext uri="{FF2B5EF4-FFF2-40B4-BE49-F238E27FC236}">
                <a16:creationId xmlns:a16="http://schemas.microsoft.com/office/drawing/2014/main" id="{BA99CB8D-5DFA-B804-7FC5-EE698EF34917}"/>
              </a:ext>
            </a:extLst>
          </p:cNvPr>
          <p:cNvSpPr>
            <a:spLocks noGrp="1"/>
          </p:cNvSpPr>
          <p:nvPr>
            <p:ph type="body" sz="quarter" idx="11" hasCustomPrompt="1"/>
          </p:nvPr>
        </p:nvSpPr>
        <p:spPr>
          <a:xfrm>
            <a:off x="839788" y="1401510"/>
            <a:ext cx="10548648" cy="4907215"/>
          </a:xfrm>
          <a:prstGeom prst="rect">
            <a:avLst/>
          </a:prstGeom>
        </p:spPr>
        <p:txBody>
          <a:bodyPr numCol="2" spcCol="720000"/>
          <a:lstStyle>
            <a:lvl1pPr marL="0" indent="0" algn="just">
              <a:buNone/>
              <a:defRPr sz="1600" b="0">
                <a:solidFill>
                  <a:schemeClr val="tx1"/>
                </a:solidFill>
                <a:latin typeface="Segoe UI" panose="020B0502040204020203" pitchFamily="34" charset="0"/>
              </a:defRPr>
            </a:lvl1pPr>
          </a:lstStyle>
          <a:p>
            <a:pPr lvl="0"/>
            <a:r>
              <a:rPr lang="it-IT" dirty="0"/>
              <a:t>Clicca qui per inserire un testo su due colonne </a:t>
            </a:r>
          </a:p>
        </p:txBody>
      </p:sp>
    </p:spTree>
    <p:extLst>
      <p:ext uri="{BB962C8B-B14F-4D97-AF65-F5344CB8AC3E}">
        <p14:creationId xmlns:p14="http://schemas.microsoft.com/office/powerpoint/2010/main" val="40286646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sto laterale">
    <p:spTree>
      <p:nvGrpSpPr>
        <p:cNvPr id="1" name=""/>
        <p:cNvGrpSpPr/>
        <p:nvPr/>
      </p:nvGrpSpPr>
      <p:grpSpPr>
        <a:xfrm>
          <a:off x="0" y="0"/>
          <a:ext cx="0" cy="0"/>
          <a:chOff x="0" y="0"/>
          <a:chExt cx="0" cy="0"/>
        </a:xfrm>
      </p:grpSpPr>
      <p:sp>
        <p:nvSpPr>
          <p:cNvPr id="9" name="Segnaposto numero diapositiva 1">
            <a:extLst>
              <a:ext uri="{FF2B5EF4-FFF2-40B4-BE49-F238E27FC236}">
                <a16:creationId xmlns:a16="http://schemas.microsoft.com/office/drawing/2014/main" id="{C0021704-E734-490D-BEE6-055AE5265A03}"/>
              </a:ext>
            </a:extLst>
          </p:cNvPr>
          <p:cNvSpPr>
            <a:spLocks noGrp="1"/>
          </p:cNvSpPr>
          <p:nvPr>
            <p:ph type="sldNum" sz="quarter" idx="4"/>
          </p:nvPr>
        </p:nvSpPr>
        <p:spPr>
          <a:xfrm>
            <a:off x="-655205" y="6308724"/>
            <a:ext cx="1700213" cy="549275"/>
          </a:xfrm>
          <a:prstGeom prst="rect">
            <a:avLst/>
          </a:prstGeom>
        </p:spPr>
        <p:txBody>
          <a:bodyPr vert="horz" lIns="91440" tIns="45720" rIns="91440" bIns="45720" rtlCol="0" anchor="ctr"/>
          <a:lstStyle>
            <a:lvl1pPr algn="r">
              <a:defRPr sz="1000">
                <a:solidFill>
                  <a:schemeClr val="tx1">
                    <a:tint val="75000"/>
                  </a:schemeClr>
                </a:solidFill>
                <a:latin typeface="Century Gothic" panose="020B0502020202020204" pitchFamily="34" charset="0"/>
              </a:defRPr>
            </a:lvl1pPr>
          </a:lstStyle>
          <a:p>
            <a:r>
              <a:rPr lang="it-IT" dirty="0">
                <a:latin typeface="Segoe UI" panose="020B0502040204020203" pitchFamily="34" charset="0"/>
              </a:rPr>
              <a:t> </a:t>
            </a:r>
            <a:fld id="{69EFDA8D-BE95-4710-BEE0-4F64E81A0098}" type="slidenum">
              <a:rPr lang="it-IT" smtClean="0">
                <a:latin typeface="Segoe UI" panose="020B0502040204020203" pitchFamily="34" charset="0"/>
              </a:rPr>
              <a:pPr/>
              <a:t>‹N›</a:t>
            </a:fld>
            <a:endParaRPr lang="it-IT" dirty="0">
              <a:latin typeface="Segoe UI" panose="020B0502040204020203" pitchFamily="34" charset="0"/>
            </a:endParaRPr>
          </a:p>
        </p:txBody>
      </p:sp>
      <p:sp>
        <p:nvSpPr>
          <p:cNvPr id="2" name="Segnaposto testo 7">
            <a:extLst>
              <a:ext uri="{FF2B5EF4-FFF2-40B4-BE49-F238E27FC236}">
                <a16:creationId xmlns:a16="http://schemas.microsoft.com/office/drawing/2014/main" id="{CF06756C-114C-65C3-4C89-3BD6AF61FF14}"/>
              </a:ext>
            </a:extLst>
          </p:cNvPr>
          <p:cNvSpPr>
            <a:spLocks noGrp="1"/>
          </p:cNvSpPr>
          <p:nvPr>
            <p:ph type="body" sz="quarter" idx="10" hasCustomPrompt="1"/>
          </p:nvPr>
        </p:nvSpPr>
        <p:spPr>
          <a:xfrm>
            <a:off x="839788" y="920656"/>
            <a:ext cx="5967412" cy="338554"/>
          </a:xfrm>
          <a:prstGeom prst="rect">
            <a:avLst/>
          </a:prstGeom>
        </p:spPr>
        <p:txBody>
          <a:bodyPr anchor="ctr"/>
          <a:lstStyle>
            <a:lvl1pPr marL="0" indent="0" algn="l">
              <a:buNone/>
              <a:defRPr sz="3200" b="1">
                <a:solidFill>
                  <a:schemeClr val="tx1"/>
                </a:solidFill>
                <a:latin typeface="Segoe UI" panose="020B0502040204020203" pitchFamily="34" charset="0"/>
              </a:defRPr>
            </a:lvl1pPr>
          </a:lstStyle>
          <a:p>
            <a:pPr lvl="0"/>
            <a:r>
              <a:rPr lang="it-IT" dirty="0"/>
              <a:t>TITOLO</a:t>
            </a:r>
          </a:p>
        </p:txBody>
      </p:sp>
      <p:sp>
        <p:nvSpPr>
          <p:cNvPr id="3" name="Segnaposto testo 9">
            <a:extLst>
              <a:ext uri="{FF2B5EF4-FFF2-40B4-BE49-F238E27FC236}">
                <a16:creationId xmlns:a16="http://schemas.microsoft.com/office/drawing/2014/main" id="{2F4EF11E-8128-40E7-C174-57D1684D90AA}"/>
              </a:ext>
            </a:extLst>
          </p:cNvPr>
          <p:cNvSpPr>
            <a:spLocks noGrp="1"/>
          </p:cNvSpPr>
          <p:nvPr>
            <p:ph type="body" sz="quarter" idx="11" hasCustomPrompt="1"/>
          </p:nvPr>
        </p:nvSpPr>
        <p:spPr>
          <a:xfrm>
            <a:off x="839788" y="1401510"/>
            <a:ext cx="5971210" cy="4907215"/>
          </a:xfrm>
          <a:prstGeom prst="rect">
            <a:avLst/>
          </a:prstGeom>
        </p:spPr>
        <p:txBody>
          <a:bodyPr/>
          <a:lstStyle>
            <a:lvl1pPr marL="0" indent="0" algn="just">
              <a:buNone/>
              <a:defRPr sz="1600" b="0">
                <a:solidFill>
                  <a:schemeClr val="tx1"/>
                </a:solidFill>
                <a:latin typeface="Segoe UI" panose="020B0502040204020203" pitchFamily="34" charset="0"/>
              </a:defRPr>
            </a:lvl1pPr>
          </a:lstStyle>
          <a:p>
            <a:pPr lvl="0"/>
            <a:r>
              <a:rPr lang="it-IT" dirty="0"/>
              <a:t>Clicca qui per inserire un testo </a:t>
            </a:r>
          </a:p>
        </p:txBody>
      </p:sp>
      <p:sp>
        <p:nvSpPr>
          <p:cNvPr id="5" name="Rettangolo 4">
            <a:extLst>
              <a:ext uri="{FF2B5EF4-FFF2-40B4-BE49-F238E27FC236}">
                <a16:creationId xmlns:a16="http://schemas.microsoft.com/office/drawing/2014/main" id="{4B69A977-06FB-19B5-31A0-373585F36C98}"/>
              </a:ext>
            </a:extLst>
          </p:cNvPr>
          <p:cNvSpPr/>
          <p:nvPr userDrawn="1"/>
        </p:nvSpPr>
        <p:spPr>
          <a:xfrm>
            <a:off x="5717309" y="267855"/>
            <a:ext cx="5754255" cy="49876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6" name="bg object 17">
            <a:extLst>
              <a:ext uri="{FF2B5EF4-FFF2-40B4-BE49-F238E27FC236}">
                <a16:creationId xmlns:a16="http://schemas.microsoft.com/office/drawing/2014/main" id="{2B8A56C7-9EFA-F35C-A353-FE8671BB944A}"/>
              </a:ext>
            </a:extLst>
          </p:cNvPr>
          <p:cNvPicPr/>
          <p:nvPr userDrawn="1"/>
        </p:nvPicPr>
        <p:blipFill>
          <a:blip r:embed="rId2" cstate="screen">
            <a:extLst>
              <a:ext uri="{28A0092B-C50C-407E-A947-70E740481C1C}">
                <a14:useLocalDpi xmlns:a14="http://schemas.microsoft.com/office/drawing/2010/main"/>
              </a:ext>
            </a:extLst>
          </a:blip>
          <a:stretch>
            <a:fillRect/>
          </a:stretch>
        </p:blipFill>
        <p:spPr>
          <a:xfrm>
            <a:off x="5812443" y="458269"/>
            <a:ext cx="1012188" cy="160019"/>
          </a:xfrm>
          <a:prstGeom prst="rect">
            <a:avLst/>
          </a:prstGeom>
        </p:spPr>
      </p:pic>
    </p:spTree>
    <p:extLst>
      <p:ext uri="{BB962C8B-B14F-4D97-AF65-F5344CB8AC3E}">
        <p14:creationId xmlns:p14="http://schemas.microsoft.com/office/powerpoint/2010/main" val="2605057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esto laterale">
    <p:spTree>
      <p:nvGrpSpPr>
        <p:cNvPr id="1" name=""/>
        <p:cNvGrpSpPr/>
        <p:nvPr/>
      </p:nvGrpSpPr>
      <p:grpSpPr>
        <a:xfrm>
          <a:off x="0" y="0"/>
          <a:ext cx="0" cy="0"/>
          <a:chOff x="0" y="0"/>
          <a:chExt cx="0" cy="0"/>
        </a:xfrm>
      </p:grpSpPr>
      <p:sp>
        <p:nvSpPr>
          <p:cNvPr id="5" name="Rettangolo 4">
            <a:extLst>
              <a:ext uri="{FF2B5EF4-FFF2-40B4-BE49-F238E27FC236}">
                <a16:creationId xmlns:a16="http://schemas.microsoft.com/office/drawing/2014/main" id="{4B69A977-06FB-19B5-31A0-373585F36C98}"/>
              </a:ext>
            </a:extLst>
          </p:cNvPr>
          <p:cNvSpPr/>
          <p:nvPr userDrawn="1"/>
        </p:nvSpPr>
        <p:spPr>
          <a:xfrm>
            <a:off x="5717309" y="267855"/>
            <a:ext cx="5754255" cy="49876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 name="bg object 16">
            <a:extLst>
              <a:ext uri="{FF2B5EF4-FFF2-40B4-BE49-F238E27FC236}">
                <a16:creationId xmlns:a16="http://schemas.microsoft.com/office/drawing/2014/main" id="{CFA6B3F1-6BD8-4E93-B30C-24E44ADA1918}"/>
              </a:ext>
            </a:extLst>
          </p:cNvPr>
          <p:cNvSpPr/>
          <p:nvPr userDrawn="1"/>
        </p:nvSpPr>
        <p:spPr>
          <a:xfrm>
            <a:off x="7007550" y="1"/>
            <a:ext cx="5184449" cy="6858000"/>
          </a:xfrm>
          <a:custGeom>
            <a:avLst/>
            <a:gdLst/>
            <a:ahLst/>
            <a:cxnLst/>
            <a:rect l="l" t="t" r="r" b="b"/>
            <a:pathLst>
              <a:path w="4679950" h="45084">
                <a:moveTo>
                  <a:pt x="4679950" y="0"/>
                </a:moveTo>
                <a:lnTo>
                  <a:pt x="0" y="0"/>
                </a:lnTo>
                <a:lnTo>
                  <a:pt x="0" y="45084"/>
                </a:lnTo>
                <a:lnTo>
                  <a:pt x="4679950" y="45084"/>
                </a:lnTo>
                <a:lnTo>
                  <a:pt x="4679950" y="0"/>
                </a:lnTo>
                <a:close/>
              </a:path>
            </a:pathLst>
          </a:custGeom>
          <a:solidFill>
            <a:schemeClr val="accent3"/>
          </a:solidFill>
        </p:spPr>
        <p:txBody>
          <a:bodyPr wrap="square" lIns="0" tIns="0" rIns="0" bIns="0" rtlCol="0"/>
          <a:lstStyle/>
          <a:p>
            <a:endParaRPr/>
          </a:p>
        </p:txBody>
      </p:sp>
      <p:sp>
        <p:nvSpPr>
          <p:cNvPr id="9" name="Segnaposto numero diapositiva 1">
            <a:extLst>
              <a:ext uri="{FF2B5EF4-FFF2-40B4-BE49-F238E27FC236}">
                <a16:creationId xmlns:a16="http://schemas.microsoft.com/office/drawing/2014/main" id="{C0021704-E734-490D-BEE6-055AE5265A03}"/>
              </a:ext>
            </a:extLst>
          </p:cNvPr>
          <p:cNvSpPr>
            <a:spLocks noGrp="1"/>
          </p:cNvSpPr>
          <p:nvPr>
            <p:ph type="sldNum" sz="quarter" idx="4"/>
          </p:nvPr>
        </p:nvSpPr>
        <p:spPr>
          <a:xfrm>
            <a:off x="-655205" y="6308724"/>
            <a:ext cx="1700213" cy="549275"/>
          </a:xfrm>
          <a:prstGeom prst="rect">
            <a:avLst/>
          </a:prstGeom>
        </p:spPr>
        <p:txBody>
          <a:bodyPr vert="horz" lIns="91440" tIns="45720" rIns="91440" bIns="45720" rtlCol="0" anchor="ctr"/>
          <a:lstStyle>
            <a:lvl1pPr algn="r">
              <a:defRPr sz="1000">
                <a:solidFill>
                  <a:schemeClr val="tx1">
                    <a:tint val="75000"/>
                  </a:schemeClr>
                </a:solidFill>
                <a:latin typeface="Century Gothic" panose="020B0502020202020204" pitchFamily="34" charset="0"/>
              </a:defRPr>
            </a:lvl1pPr>
          </a:lstStyle>
          <a:p>
            <a:r>
              <a:rPr lang="it-IT" dirty="0">
                <a:latin typeface="Segoe UI" panose="020B0502040204020203" pitchFamily="34" charset="0"/>
              </a:rPr>
              <a:t> </a:t>
            </a:r>
            <a:fld id="{69EFDA8D-BE95-4710-BEE0-4F64E81A0098}" type="slidenum">
              <a:rPr lang="it-IT" smtClean="0">
                <a:latin typeface="Segoe UI" panose="020B0502040204020203" pitchFamily="34" charset="0"/>
              </a:rPr>
              <a:pPr/>
              <a:t>‹N›</a:t>
            </a:fld>
            <a:endParaRPr lang="it-IT" dirty="0">
              <a:latin typeface="Segoe UI" panose="020B0502040204020203" pitchFamily="34" charset="0"/>
            </a:endParaRPr>
          </a:p>
        </p:txBody>
      </p:sp>
      <p:sp>
        <p:nvSpPr>
          <p:cNvPr id="2" name="Segnaposto testo 7">
            <a:extLst>
              <a:ext uri="{FF2B5EF4-FFF2-40B4-BE49-F238E27FC236}">
                <a16:creationId xmlns:a16="http://schemas.microsoft.com/office/drawing/2014/main" id="{CF06756C-114C-65C3-4C89-3BD6AF61FF14}"/>
              </a:ext>
            </a:extLst>
          </p:cNvPr>
          <p:cNvSpPr>
            <a:spLocks noGrp="1"/>
          </p:cNvSpPr>
          <p:nvPr>
            <p:ph type="body" sz="quarter" idx="10" hasCustomPrompt="1"/>
          </p:nvPr>
        </p:nvSpPr>
        <p:spPr>
          <a:xfrm>
            <a:off x="839788" y="920656"/>
            <a:ext cx="5967412" cy="338554"/>
          </a:xfrm>
          <a:prstGeom prst="rect">
            <a:avLst/>
          </a:prstGeom>
        </p:spPr>
        <p:txBody>
          <a:bodyPr anchor="ctr"/>
          <a:lstStyle>
            <a:lvl1pPr marL="0" indent="0" algn="l">
              <a:buNone/>
              <a:defRPr sz="3200" b="1">
                <a:solidFill>
                  <a:schemeClr val="tx1"/>
                </a:solidFill>
                <a:latin typeface="Segoe UI" panose="020B0502040204020203" pitchFamily="34" charset="0"/>
              </a:defRPr>
            </a:lvl1pPr>
          </a:lstStyle>
          <a:p>
            <a:pPr lvl="0"/>
            <a:r>
              <a:rPr lang="it-IT" dirty="0"/>
              <a:t>TITOLO</a:t>
            </a:r>
          </a:p>
        </p:txBody>
      </p:sp>
      <p:sp>
        <p:nvSpPr>
          <p:cNvPr id="3" name="Segnaposto testo 9">
            <a:extLst>
              <a:ext uri="{FF2B5EF4-FFF2-40B4-BE49-F238E27FC236}">
                <a16:creationId xmlns:a16="http://schemas.microsoft.com/office/drawing/2014/main" id="{2F4EF11E-8128-40E7-C174-57D1684D90AA}"/>
              </a:ext>
            </a:extLst>
          </p:cNvPr>
          <p:cNvSpPr>
            <a:spLocks noGrp="1"/>
          </p:cNvSpPr>
          <p:nvPr>
            <p:ph type="body" sz="quarter" idx="11" hasCustomPrompt="1"/>
          </p:nvPr>
        </p:nvSpPr>
        <p:spPr>
          <a:xfrm>
            <a:off x="839788" y="1401510"/>
            <a:ext cx="5971210" cy="4907215"/>
          </a:xfrm>
          <a:prstGeom prst="rect">
            <a:avLst/>
          </a:prstGeom>
        </p:spPr>
        <p:txBody>
          <a:bodyPr/>
          <a:lstStyle>
            <a:lvl1pPr marL="0" indent="0" algn="just">
              <a:buNone/>
              <a:defRPr sz="1600" b="0">
                <a:solidFill>
                  <a:schemeClr val="tx1"/>
                </a:solidFill>
                <a:latin typeface="Segoe UI" panose="020B0502040204020203" pitchFamily="34" charset="0"/>
              </a:defRPr>
            </a:lvl1pPr>
          </a:lstStyle>
          <a:p>
            <a:pPr lvl="0"/>
            <a:r>
              <a:rPr lang="it-IT" dirty="0"/>
              <a:t>Clicca qui per inserire un testo </a:t>
            </a:r>
          </a:p>
        </p:txBody>
      </p:sp>
      <p:pic>
        <p:nvPicPr>
          <p:cNvPr id="6" name="bg object 17">
            <a:extLst>
              <a:ext uri="{FF2B5EF4-FFF2-40B4-BE49-F238E27FC236}">
                <a16:creationId xmlns:a16="http://schemas.microsoft.com/office/drawing/2014/main" id="{2B8A56C7-9EFA-F35C-A353-FE8671BB944A}"/>
              </a:ext>
            </a:extLst>
          </p:cNvPr>
          <p:cNvPicPr/>
          <p:nvPr userDrawn="1"/>
        </p:nvPicPr>
        <p:blipFill>
          <a:blip r:embed="rId2" cstate="screen">
            <a:extLst>
              <a:ext uri="{28A0092B-C50C-407E-A947-70E740481C1C}">
                <a14:useLocalDpi xmlns:a14="http://schemas.microsoft.com/office/drawing/2010/main"/>
              </a:ext>
            </a:extLst>
          </a:blip>
          <a:stretch>
            <a:fillRect/>
          </a:stretch>
        </p:blipFill>
        <p:spPr>
          <a:xfrm>
            <a:off x="5812443" y="458269"/>
            <a:ext cx="1012188" cy="160019"/>
          </a:xfrm>
          <a:prstGeom prst="rect">
            <a:avLst/>
          </a:prstGeom>
        </p:spPr>
      </p:pic>
      <p:sp>
        <p:nvSpPr>
          <p:cNvPr id="7" name="Segnaposto testo 7">
            <a:extLst>
              <a:ext uri="{FF2B5EF4-FFF2-40B4-BE49-F238E27FC236}">
                <a16:creationId xmlns:a16="http://schemas.microsoft.com/office/drawing/2014/main" id="{0D427DC9-3F81-058C-4761-872C5F6B9C3D}"/>
              </a:ext>
            </a:extLst>
          </p:cNvPr>
          <p:cNvSpPr>
            <a:spLocks noGrp="1"/>
          </p:cNvSpPr>
          <p:nvPr>
            <p:ph type="body" sz="quarter" idx="12" hasCustomPrompt="1"/>
          </p:nvPr>
        </p:nvSpPr>
        <p:spPr>
          <a:xfrm>
            <a:off x="7187889" y="886041"/>
            <a:ext cx="4211631" cy="338554"/>
          </a:xfrm>
          <a:prstGeom prst="rect">
            <a:avLst/>
          </a:prstGeom>
        </p:spPr>
        <p:txBody>
          <a:bodyPr anchor="ctr"/>
          <a:lstStyle>
            <a:lvl1pPr marL="0" indent="0" algn="l">
              <a:buNone/>
              <a:defRPr sz="3200" b="1">
                <a:solidFill>
                  <a:schemeClr val="bg1"/>
                </a:solidFill>
                <a:effectLst/>
                <a:latin typeface="Segoe UI" panose="020B0502040204020203" pitchFamily="34" charset="0"/>
              </a:defRPr>
            </a:lvl1pPr>
          </a:lstStyle>
          <a:p>
            <a:pPr lvl="0"/>
            <a:r>
              <a:rPr lang="it-IT" dirty="0"/>
              <a:t>DATI INTERESSANTI</a:t>
            </a:r>
          </a:p>
        </p:txBody>
      </p:sp>
      <p:sp>
        <p:nvSpPr>
          <p:cNvPr id="8" name="Segnaposto testo 9">
            <a:extLst>
              <a:ext uri="{FF2B5EF4-FFF2-40B4-BE49-F238E27FC236}">
                <a16:creationId xmlns:a16="http://schemas.microsoft.com/office/drawing/2014/main" id="{6F64F4FB-027F-8148-FEA7-A347D6EE617C}"/>
              </a:ext>
            </a:extLst>
          </p:cNvPr>
          <p:cNvSpPr>
            <a:spLocks noGrp="1"/>
          </p:cNvSpPr>
          <p:nvPr>
            <p:ph type="body" sz="quarter" idx="13" hasCustomPrompt="1"/>
          </p:nvPr>
        </p:nvSpPr>
        <p:spPr>
          <a:xfrm>
            <a:off x="7210108" y="1401510"/>
            <a:ext cx="4178617" cy="4907215"/>
          </a:xfrm>
          <a:prstGeom prst="rect">
            <a:avLst/>
          </a:prstGeom>
        </p:spPr>
        <p:txBody>
          <a:bodyPr/>
          <a:lstStyle>
            <a:lvl1pPr marL="285750" indent="-285750">
              <a:buFont typeface="Wingdings" panose="05000000000000000000" pitchFamily="2" charset="2"/>
              <a:buChar char="§"/>
              <a:defRPr sz="1600" b="0">
                <a:solidFill>
                  <a:schemeClr val="bg1"/>
                </a:solidFill>
                <a:effectLst/>
                <a:latin typeface="Segoe UI" panose="020B0502040204020203" pitchFamily="34" charset="0"/>
              </a:defRPr>
            </a:lvl1pPr>
          </a:lstStyle>
          <a:p>
            <a:pPr lvl="0"/>
            <a:r>
              <a:rPr lang="it-IT" dirty="0"/>
              <a:t>Clicca qui per inserire un testo </a:t>
            </a:r>
          </a:p>
        </p:txBody>
      </p:sp>
    </p:spTree>
    <p:extLst>
      <p:ext uri="{BB962C8B-B14F-4D97-AF65-F5344CB8AC3E}">
        <p14:creationId xmlns:p14="http://schemas.microsoft.com/office/powerpoint/2010/main" val="3457068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Titolo intermedio">
    <p:spTree>
      <p:nvGrpSpPr>
        <p:cNvPr id="1" name=""/>
        <p:cNvGrpSpPr/>
        <p:nvPr/>
      </p:nvGrpSpPr>
      <p:grpSpPr>
        <a:xfrm>
          <a:off x="0" y="0"/>
          <a:ext cx="0" cy="0"/>
          <a:chOff x="0" y="0"/>
          <a:chExt cx="0" cy="0"/>
        </a:xfrm>
      </p:grpSpPr>
      <p:pic>
        <p:nvPicPr>
          <p:cNvPr id="2" name="Segnaposto immagine 26">
            <a:extLst>
              <a:ext uri="{FF2B5EF4-FFF2-40B4-BE49-F238E27FC236}">
                <a16:creationId xmlns:a16="http://schemas.microsoft.com/office/drawing/2014/main" id="{C08D0911-31B4-F9C7-A935-98885CD77933}"/>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 y="1"/>
            <a:ext cx="12192000" cy="6858000"/>
          </a:xfrm>
          <a:prstGeom prst="rect">
            <a:avLst/>
          </a:prstGeom>
        </p:spPr>
      </p:pic>
      <p:sp>
        <p:nvSpPr>
          <p:cNvPr id="5" name="bg object 16">
            <a:extLst>
              <a:ext uri="{FF2B5EF4-FFF2-40B4-BE49-F238E27FC236}">
                <a16:creationId xmlns:a16="http://schemas.microsoft.com/office/drawing/2014/main" id="{E656A55A-30C3-EB14-06D9-B6EA37E9AACA}"/>
              </a:ext>
            </a:extLst>
          </p:cNvPr>
          <p:cNvSpPr/>
          <p:nvPr userDrawn="1"/>
        </p:nvSpPr>
        <p:spPr>
          <a:xfrm>
            <a:off x="2485402" y="0"/>
            <a:ext cx="7221196" cy="6858000"/>
          </a:xfrm>
          <a:custGeom>
            <a:avLst/>
            <a:gdLst/>
            <a:ahLst/>
            <a:cxnLst/>
            <a:rect l="l" t="t" r="r" b="b"/>
            <a:pathLst>
              <a:path w="4679950" h="45084">
                <a:moveTo>
                  <a:pt x="4679950" y="0"/>
                </a:moveTo>
                <a:lnTo>
                  <a:pt x="0" y="0"/>
                </a:lnTo>
                <a:lnTo>
                  <a:pt x="0" y="45084"/>
                </a:lnTo>
                <a:lnTo>
                  <a:pt x="4679950" y="45084"/>
                </a:lnTo>
                <a:lnTo>
                  <a:pt x="4679950" y="0"/>
                </a:lnTo>
                <a:close/>
              </a:path>
            </a:pathLst>
          </a:custGeom>
          <a:solidFill>
            <a:schemeClr val="accent3">
              <a:alpha val="82000"/>
            </a:schemeClr>
          </a:solidFill>
          <a:ln>
            <a:noFill/>
          </a:ln>
        </p:spPr>
        <p:style>
          <a:lnRef idx="0">
            <a:scrgbClr r="0" g="0" b="0"/>
          </a:lnRef>
          <a:fillRef idx="0">
            <a:scrgbClr r="0" g="0" b="0"/>
          </a:fillRef>
          <a:effectRef idx="0">
            <a:scrgbClr r="0" g="0" b="0"/>
          </a:effectRef>
          <a:fontRef idx="minor">
            <a:schemeClr val="lt1"/>
          </a:fontRef>
        </p:style>
        <p:txBody>
          <a:bodyPr wrap="square" lIns="0" tIns="0" rIns="0" bIns="0" rtlCol="0"/>
          <a:lstStyle/>
          <a:p>
            <a:endParaRPr dirty="0"/>
          </a:p>
        </p:txBody>
      </p:sp>
      <p:sp>
        <p:nvSpPr>
          <p:cNvPr id="9" name="Segnaposto numero diapositiva 1">
            <a:extLst>
              <a:ext uri="{FF2B5EF4-FFF2-40B4-BE49-F238E27FC236}">
                <a16:creationId xmlns:a16="http://schemas.microsoft.com/office/drawing/2014/main" id="{C0021704-E734-490D-BEE6-055AE5265A03}"/>
              </a:ext>
            </a:extLst>
          </p:cNvPr>
          <p:cNvSpPr>
            <a:spLocks noGrp="1"/>
          </p:cNvSpPr>
          <p:nvPr>
            <p:ph type="sldNum" sz="quarter" idx="4"/>
          </p:nvPr>
        </p:nvSpPr>
        <p:spPr>
          <a:xfrm>
            <a:off x="10299123" y="6288088"/>
            <a:ext cx="1700213" cy="569912"/>
          </a:xfrm>
          <a:prstGeom prst="rect">
            <a:avLst/>
          </a:prstGeom>
        </p:spPr>
        <p:txBody>
          <a:bodyPr vert="horz" lIns="91440" tIns="45720" rIns="91440" bIns="45720" rtlCol="0" anchor="ctr"/>
          <a:lstStyle>
            <a:lvl1pPr algn="r">
              <a:defRPr sz="1000">
                <a:solidFill>
                  <a:schemeClr val="tx1">
                    <a:tint val="75000"/>
                  </a:schemeClr>
                </a:solidFill>
                <a:latin typeface="Century Gothic" panose="020B0502020202020204" pitchFamily="34" charset="0"/>
              </a:defRPr>
            </a:lvl1pPr>
          </a:lstStyle>
          <a:p>
            <a:r>
              <a:rPr lang="it-IT" dirty="0">
                <a:latin typeface="Segoe UI" panose="020B0502040204020203" pitchFamily="34" charset="0"/>
              </a:rPr>
              <a:t> </a:t>
            </a:r>
            <a:fld id="{69EFDA8D-BE95-4710-BEE0-4F64E81A0098}" type="slidenum">
              <a:rPr lang="it-IT" smtClean="0">
                <a:latin typeface="Segoe UI" panose="020B0502040204020203" pitchFamily="34" charset="0"/>
              </a:rPr>
              <a:pPr/>
              <a:t>‹N›</a:t>
            </a:fld>
            <a:endParaRPr lang="it-IT" dirty="0">
              <a:latin typeface="Segoe UI" panose="020B0502040204020203" pitchFamily="34" charset="0"/>
            </a:endParaRPr>
          </a:p>
        </p:txBody>
      </p:sp>
      <p:sp>
        <p:nvSpPr>
          <p:cNvPr id="13" name="Holder 2">
            <a:extLst>
              <a:ext uri="{FF2B5EF4-FFF2-40B4-BE49-F238E27FC236}">
                <a16:creationId xmlns:a16="http://schemas.microsoft.com/office/drawing/2014/main" id="{B48B267D-5D4A-5094-3E37-5B9F06718329}"/>
              </a:ext>
            </a:extLst>
          </p:cNvPr>
          <p:cNvSpPr>
            <a:spLocks noGrp="1"/>
          </p:cNvSpPr>
          <p:nvPr>
            <p:ph type="title" hasCustomPrompt="1"/>
          </p:nvPr>
        </p:nvSpPr>
        <p:spPr>
          <a:xfrm>
            <a:off x="2701637" y="84222"/>
            <a:ext cx="6788727" cy="6773778"/>
          </a:xfrm>
          <a:prstGeom prst="rect">
            <a:avLst/>
          </a:prstGeom>
        </p:spPr>
        <p:txBody>
          <a:bodyPr lIns="0" tIns="0" rIns="0" bIns="0" anchor="ctr"/>
          <a:lstStyle>
            <a:lvl1pPr algn="ctr">
              <a:defRPr sz="4400" b="1" i="0">
                <a:solidFill>
                  <a:schemeClr val="bg1"/>
                </a:solidFill>
                <a:effectLst/>
                <a:latin typeface="Segoe UI" panose="020B0502040204020203" pitchFamily="34" charset="0"/>
                <a:cs typeface="Segoe UI" panose="020B0502040204020203" pitchFamily="34" charset="0"/>
              </a:defRPr>
            </a:lvl1pPr>
          </a:lstStyle>
          <a:p>
            <a:r>
              <a:rPr lang="it-IT" dirty="0"/>
              <a:t>INSERISCI QUI IL TITOLO</a:t>
            </a:r>
          </a:p>
        </p:txBody>
      </p:sp>
      <p:pic>
        <p:nvPicPr>
          <p:cNvPr id="7" name="bg object 17">
            <a:extLst>
              <a:ext uri="{FF2B5EF4-FFF2-40B4-BE49-F238E27FC236}">
                <a16:creationId xmlns:a16="http://schemas.microsoft.com/office/drawing/2014/main" id="{BEA8ECA6-B1C9-3FE3-6F22-FB9FCEC9554D}"/>
              </a:ext>
            </a:extLst>
          </p:cNvPr>
          <p:cNvPicPr/>
          <p:nvPr userDrawn="1"/>
        </p:nvPicPr>
        <p:blipFill>
          <a:blip r:embed="rId4" cstate="screen">
            <a:extLst>
              <a:ext uri="{BEBA8EAE-BF5A-486C-A8C5-ECC9F3942E4B}">
                <a14:imgProps xmlns:a14="http://schemas.microsoft.com/office/drawing/2010/main">
                  <a14:imgLayer r:embed="rId5">
                    <a14:imgEffect>
                      <a14:brightnessContrast bright="100000" contrast="100000"/>
                    </a14:imgEffect>
                  </a14:imgLayer>
                </a14:imgProps>
              </a:ext>
              <a:ext uri="{28A0092B-C50C-407E-A947-70E740481C1C}">
                <a14:useLocalDpi xmlns:a14="http://schemas.microsoft.com/office/drawing/2010/main"/>
              </a:ext>
            </a:extLst>
          </a:blip>
          <a:stretch>
            <a:fillRect/>
          </a:stretch>
        </p:blipFill>
        <p:spPr>
          <a:xfrm>
            <a:off x="10376537" y="458269"/>
            <a:ext cx="1012188" cy="160019"/>
          </a:xfrm>
          <a:prstGeom prst="rect">
            <a:avLst/>
          </a:prstGeom>
        </p:spPr>
      </p:pic>
    </p:spTree>
    <p:extLst>
      <p:ext uri="{BB962C8B-B14F-4D97-AF65-F5344CB8AC3E}">
        <p14:creationId xmlns:p14="http://schemas.microsoft.com/office/powerpoint/2010/main" val="22483941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Titolo intermedio">
    <p:spTree>
      <p:nvGrpSpPr>
        <p:cNvPr id="1" name=""/>
        <p:cNvGrpSpPr/>
        <p:nvPr/>
      </p:nvGrpSpPr>
      <p:grpSpPr>
        <a:xfrm>
          <a:off x="0" y="0"/>
          <a:ext cx="0" cy="0"/>
          <a:chOff x="0" y="0"/>
          <a:chExt cx="0" cy="0"/>
        </a:xfrm>
      </p:grpSpPr>
      <p:pic>
        <p:nvPicPr>
          <p:cNvPr id="2" name="Segnaposto immagine 26">
            <a:extLst>
              <a:ext uri="{FF2B5EF4-FFF2-40B4-BE49-F238E27FC236}">
                <a16:creationId xmlns:a16="http://schemas.microsoft.com/office/drawing/2014/main" id="{C08D0911-31B4-F9C7-A935-98885CD7793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1"/>
            <a:ext cx="12192000" cy="6858000"/>
          </a:xfrm>
          <a:prstGeom prst="rect">
            <a:avLst/>
          </a:prstGeom>
        </p:spPr>
      </p:pic>
      <p:sp>
        <p:nvSpPr>
          <p:cNvPr id="5" name="bg object 16">
            <a:extLst>
              <a:ext uri="{FF2B5EF4-FFF2-40B4-BE49-F238E27FC236}">
                <a16:creationId xmlns:a16="http://schemas.microsoft.com/office/drawing/2014/main" id="{E656A55A-30C3-EB14-06D9-B6EA37E9AACA}"/>
              </a:ext>
            </a:extLst>
          </p:cNvPr>
          <p:cNvSpPr/>
          <p:nvPr userDrawn="1"/>
        </p:nvSpPr>
        <p:spPr>
          <a:xfrm>
            <a:off x="2485402" y="0"/>
            <a:ext cx="7221196" cy="6858000"/>
          </a:xfrm>
          <a:custGeom>
            <a:avLst/>
            <a:gdLst/>
            <a:ahLst/>
            <a:cxnLst/>
            <a:rect l="l" t="t" r="r" b="b"/>
            <a:pathLst>
              <a:path w="4679950" h="45084">
                <a:moveTo>
                  <a:pt x="4679950" y="0"/>
                </a:moveTo>
                <a:lnTo>
                  <a:pt x="0" y="0"/>
                </a:lnTo>
                <a:lnTo>
                  <a:pt x="0" y="45084"/>
                </a:lnTo>
                <a:lnTo>
                  <a:pt x="4679950" y="45084"/>
                </a:lnTo>
                <a:lnTo>
                  <a:pt x="4679950" y="0"/>
                </a:lnTo>
                <a:close/>
              </a:path>
            </a:pathLst>
          </a:custGeom>
          <a:solidFill>
            <a:schemeClr val="accent3">
              <a:alpha val="82000"/>
            </a:schemeClr>
          </a:solidFill>
          <a:ln>
            <a:noFill/>
          </a:ln>
        </p:spPr>
        <p:style>
          <a:lnRef idx="0">
            <a:scrgbClr r="0" g="0" b="0"/>
          </a:lnRef>
          <a:fillRef idx="0">
            <a:scrgbClr r="0" g="0" b="0"/>
          </a:fillRef>
          <a:effectRef idx="0">
            <a:scrgbClr r="0" g="0" b="0"/>
          </a:effectRef>
          <a:fontRef idx="minor">
            <a:schemeClr val="lt1"/>
          </a:fontRef>
        </p:style>
        <p:txBody>
          <a:bodyPr wrap="square" lIns="0" tIns="0" rIns="0" bIns="0" rtlCol="0"/>
          <a:lstStyle/>
          <a:p>
            <a:endParaRPr dirty="0"/>
          </a:p>
        </p:txBody>
      </p:sp>
      <p:sp>
        <p:nvSpPr>
          <p:cNvPr id="9" name="Segnaposto numero diapositiva 1">
            <a:extLst>
              <a:ext uri="{FF2B5EF4-FFF2-40B4-BE49-F238E27FC236}">
                <a16:creationId xmlns:a16="http://schemas.microsoft.com/office/drawing/2014/main" id="{C0021704-E734-490D-BEE6-055AE5265A03}"/>
              </a:ext>
            </a:extLst>
          </p:cNvPr>
          <p:cNvSpPr>
            <a:spLocks noGrp="1"/>
          </p:cNvSpPr>
          <p:nvPr>
            <p:ph type="sldNum" sz="quarter" idx="4"/>
          </p:nvPr>
        </p:nvSpPr>
        <p:spPr>
          <a:xfrm>
            <a:off x="10299123" y="6288088"/>
            <a:ext cx="1700213" cy="569912"/>
          </a:xfrm>
          <a:prstGeom prst="rect">
            <a:avLst/>
          </a:prstGeom>
        </p:spPr>
        <p:txBody>
          <a:bodyPr vert="horz" lIns="91440" tIns="45720" rIns="91440" bIns="45720" rtlCol="0" anchor="ctr"/>
          <a:lstStyle>
            <a:lvl1pPr algn="r">
              <a:defRPr sz="1000">
                <a:solidFill>
                  <a:schemeClr val="tx1">
                    <a:tint val="75000"/>
                  </a:schemeClr>
                </a:solidFill>
                <a:latin typeface="Century Gothic" panose="020B0502020202020204" pitchFamily="34" charset="0"/>
              </a:defRPr>
            </a:lvl1pPr>
          </a:lstStyle>
          <a:p>
            <a:r>
              <a:rPr lang="it-IT" dirty="0">
                <a:latin typeface="Segoe UI" panose="020B0502040204020203" pitchFamily="34" charset="0"/>
              </a:rPr>
              <a:t> </a:t>
            </a:r>
            <a:fld id="{69EFDA8D-BE95-4710-BEE0-4F64E81A0098}" type="slidenum">
              <a:rPr lang="it-IT" smtClean="0">
                <a:latin typeface="Segoe UI" panose="020B0502040204020203" pitchFamily="34" charset="0"/>
              </a:rPr>
              <a:pPr/>
              <a:t>‹N›</a:t>
            </a:fld>
            <a:endParaRPr lang="it-IT" dirty="0">
              <a:latin typeface="Segoe UI" panose="020B0502040204020203" pitchFamily="34" charset="0"/>
            </a:endParaRPr>
          </a:p>
        </p:txBody>
      </p:sp>
      <p:pic>
        <p:nvPicPr>
          <p:cNvPr id="7" name="bg object 17">
            <a:extLst>
              <a:ext uri="{FF2B5EF4-FFF2-40B4-BE49-F238E27FC236}">
                <a16:creationId xmlns:a16="http://schemas.microsoft.com/office/drawing/2014/main" id="{BEA8ECA6-B1C9-3FE3-6F22-FB9FCEC9554D}"/>
              </a:ext>
            </a:extLst>
          </p:cNvPr>
          <p:cNvPicPr/>
          <p:nvPr userDrawn="1"/>
        </p:nvPicPr>
        <p:blipFill>
          <a:blip r:embed="rId3" cstate="screen">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10376537" y="458269"/>
            <a:ext cx="1012188" cy="160019"/>
          </a:xfrm>
          <a:prstGeom prst="rect">
            <a:avLst/>
          </a:prstGeom>
        </p:spPr>
      </p:pic>
      <p:sp>
        <p:nvSpPr>
          <p:cNvPr id="8" name="Holder 2">
            <a:extLst>
              <a:ext uri="{FF2B5EF4-FFF2-40B4-BE49-F238E27FC236}">
                <a16:creationId xmlns:a16="http://schemas.microsoft.com/office/drawing/2014/main" id="{45354ECB-70D2-42F3-562F-1FBFD545314A}"/>
              </a:ext>
            </a:extLst>
          </p:cNvPr>
          <p:cNvSpPr>
            <a:spLocks noGrp="1"/>
          </p:cNvSpPr>
          <p:nvPr>
            <p:ph type="title" hasCustomPrompt="1"/>
          </p:nvPr>
        </p:nvSpPr>
        <p:spPr>
          <a:xfrm>
            <a:off x="2701637" y="84222"/>
            <a:ext cx="6788727" cy="6773778"/>
          </a:xfrm>
          <a:prstGeom prst="rect">
            <a:avLst/>
          </a:prstGeom>
        </p:spPr>
        <p:txBody>
          <a:bodyPr lIns="0" tIns="0" rIns="0" bIns="0" anchor="ctr"/>
          <a:lstStyle>
            <a:lvl1pPr algn="ctr">
              <a:defRPr sz="4400" b="1" i="0">
                <a:solidFill>
                  <a:schemeClr val="bg1"/>
                </a:solidFill>
                <a:effectLst/>
                <a:latin typeface="Segoe UI" panose="020B0502040204020203" pitchFamily="34" charset="0"/>
                <a:cs typeface="Segoe UI" panose="020B0502040204020203" pitchFamily="34" charset="0"/>
              </a:defRPr>
            </a:lvl1pPr>
          </a:lstStyle>
          <a:p>
            <a:r>
              <a:rPr lang="it-IT" dirty="0"/>
              <a:t>INSERISCI QUI IL TITOLO</a:t>
            </a:r>
          </a:p>
        </p:txBody>
      </p:sp>
    </p:spTree>
    <p:extLst>
      <p:ext uri="{BB962C8B-B14F-4D97-AF65-F5344CB8AC3E}">
        <p14:creationId xmlns:p14="http://schemas.microsoft.com/office/powerpoint/2010/main" val="37661044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olo intermedio">
    <p:spTree>
      <p:nvGrpSpPr>
        <p:cNvPr id="1" name=""/>
        <p:cNvGrpSpPr/>
        <p:nvPr/>
      </p:nvGrpSpPr>
      <p:grpSpPr>
        <a:xfrm>
          <a:off x="0" y="0"/>
          <a:ext cx="0" cy="0"/>
          <a:chOff x="0" y="0"/>
          <a:chExt cx="0" cy="0"/>
        </a:xfrm>
      </p:grpSpPr>
      <p:pic>
        <p:nvPicPr>
          <p:cNvPr id="2" name="Segnaposto immagine 26" descr="Esterno di un edificio di uffici con finestre di vetro e linee curve">
            <a:extLst>
              <a:ext uri="{FF2B5EF4-FFF2-40B4-BE49-F238E27FC236}">
                <a16:creationId xmlns:a16="http://schemas.microsoft.com/office/drawing/2014/main" id="{C08D0911-31B4-F9C7-A935-98885CD77933}"/>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saturation sat="200000"/>
                    </a14:imgEffect>
                    <a14:imgEffect>
                      <a14:brightnessContrast bright="8000"/>
                    </a14:imgEffect>
                  </a14:imgLayer>
                </a14:imgProps>
              </a:ext>
              <a:ext uri="{28A0092B-C50C-407E-A947-70E740481C1C}">
                <a14:useLocalDpi xmlns:a14="http://schemas.microsoft.com/office/drawing/2010/main"/>
              </a:ext>
            </a:extLst>
          </a:blip>
          <a:srcRect/>
          <a:stretch/>
        </p:blipFill>
        <p:spPr>
          <a:xfrm>
            <a:off x="0" y="1"/>
            <a:ext cx="12192000" cy="6858000"/>
          </a:xfrm>
          <a:prstGeom prst="rect">
            <a:avLst/>
          </a:prstGeom>
        </p:spPr>
      </p:pic>
      <p:sp>
        <p:nvSpPr>
          <p:cNvPr id="5" name="bg object 16">
            <a:extLst>
              <a:ext uri="{FF2B5EF4-FFF2-40B4-BE49-F238E27FC236}">
                <a16:creationId xmlns:a16="http://schemas.microsoft.com/office/drawing/2014/main" id="{E656A55A-30C3-EB14-06D9-B6EA37E9AACA}"/>
              </a:ext>
            </a:extLst>
          </p:cNvPr>
          <p:cNvSpPr/>
          <p:nvPr userDrawn="1"/>
        </p:nvSpPr>
        <p:spPr>
          <a:xfrm>
            <a:off x="2485401" y="0"/>
            <a:ext cx="7221196" cy="6858000"/>
          </a:xfrm>
          <a:custGeom>
            <a:avLst/>
            <a:gdLst/>
            <a:ahLst/>
            <a:cxnLst/>
            <a:rect l="l" t="t" r="r" b="b"/>
            <a:pathLst>
              <a:path w="4679950" h="45084">
                <a:moveTo>
                  <a:pt x="4679950" y="0"/>
                </a:moveTo>
                <a:lnTo>
                  <a:pt x="0" y="0"/>
                </a:lnTo>
                <a:lnTo>
                  <a:pt x="0" y="45084"/>
                </a:lnTo>
                <a:lnTo>
                  <a:pt x="4679950" y="45084"/>
                </a:lnTo>
                <a:lnTo>
                  <a:pt x="4679950" y="0"/>
                </a:lnTo>
                <a:close/>
              </a:path>
            </a:pathLst>
          </a:custGeom>
          <a:solidFill>
            <a:schemeClr val="accent3">
              <a:alpha val="82000"/>
            </a:schemeClr>
          </a:solidFill>
          <a:ln>
            <a:noFill/>
          </a:ln>
        </p:spPr>
        <p:style>
          <a:lnRef idx="0">
            <a:scrgbClr r="0" g="0" b="0"/>
          </a:lnRef>
          <a:fillRef idx="0">
            <a:scrgbClr r="0" g="0" b="0"/>
          </a:fillRef>
          <a:effectRef idx="0">
            <a:scrgbClr r="0" g="0" b="0"/>
          </a:effectRef>
          <a:fontRef idx="minor">
            <a:schemeClr val="lt1"/>
          </a:fontRef>
        </p:style>
        <p:txBody>
          <a:bodyPr wrap="square" lIns="0" tIns="0" rIns="0" bIns="0" rtlCol="0"/>
          <a:lstStyle/>
          <a:p>
            <a:endParaRPr dirty="0"/>
          </a:p>
        </p:txBody>
      </p:sp>
      <p:sp>
        <p:nvSpPr>
          <p:cNvPr id="9" name="Segnaposto numero diapositiva 1">
            <a:extLst>
              <a:ext uri="{FF2B5EF4-FFF2-40B4-BE49-F238E27FC236}">
                <a16:creationId xmlns:a16="http://schemas.microsoft.com/office/drawing/2014/main" id="{C0021704-E734-490D-BEE6-055AE5265A03}"/>
              </a:ext>
            </a:extLst>
          </p:cNvPr>
          <p:cNvSpPr>
            <a:spLocks noGrp="1"/>
          </p:cNvSpPr>
          <p:nvPr>
            <p:ph type="sldNum" sz="quarter" idx="4"/>
          </p:nvPr>
        </p:nvSpPr>
        <p:spPr>
          <a:xfrm>
            <a:off x="10299123" y="6288088"/>
            <a:ext cx="1700213" cy="569912"/>
          </a:xfrm>
          <a:prstGeom prst="rect">
            <a:avLst/>
          </a:prstGeom>
        </p:spPr>
        <p:txBody>
          <a:bodyPr vert="horz" lIns="91440" tIns="45720" rIns="91440" bIns="45720" rtlCol="0" anchor="ctr"/>
          <a:lstStyle>
            <a:lvl1pPr algn="r">
              <a:defRPr sz="1000">
                <a:solidFill>
                  <a:schemeClr val="tx1">
                    <a:tint val="75000"/>
                  </a:schemeClr>
                </a:solidFill>
                <a:latin typeface="Century Gothic" panose="020B0502020202020204" pitchFamily="34" charset="0"/>
              </a:defRPr>
            </a:lvl1pPr>
          </a:lstStyle>
          <a:p>
            <a:r>
              <a:rPr lang="it-IT" dirty="0">
                <a:latin typeface="Segoe UI" panose="020B0502040204020203" pitchFamily="34" charset="0"/>
              </a:rPr>
              <a:t> </a:t>
            </a:r>
            <a:fld id="{69EFDA8D-BE95-4710-BEE0-4F64E81A0098}" type="slidenum">
              <a:rPr lang="it-IT" smtClean="0">
                <a:latin typeface="Segoe UI" panose="020B0502040204020203" pitchFamily="34" charset="0"/>
              </a:rPr>
              <a:pPr/>
              <a:t>‹N›</a:t>
            </a:fld>
            <a:endParaRPr lang="it-IT" dirty="0">
              <a:latin typeface="Segoe UI" panose="020B0502040204020203" pitchFamily="34" charset="0"/>
            </a:endParaRPr>
          </a:p>
        </p:txBody>
      </p:sp>
      <p:pic>
        <p:nvPicPr>
          <p:cNvPr id="7" name="bg object 17">
            <a:extLst>
              <a:ext uri="{FF2B5EF4-FFF2-40B4-BE49-F238E27FC236}">
                <a16:creationId xmlns:a16="http://schemas.microsoft.com/office/drawing/2014/main" id="{BEA8ECA6-B1C9-3FE3-6F22-FB9FCEC9554D}"/>
              </a:ext>
            </a:extLst>
          </p:cNvPr>
          <p:cNvPicPr/>
          <p:nvPr userDrawn="1"/>
        </p:nvPicPr>
        <p:blipFill>
          <a:blip r:embed="rId4" cstate="screen">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10376537" y="458269"/>
            <a:ext cx="1012188" cy="160019"/>
          </a:xfrm>
          <a:prstGeom prst="rect">
            <a:avLst/>
          </a:prstGeom>
        </p:spPr>
      </p:pic>
      <p:sp>
        <p:nvSpPr>
          <p:cNvPr id="4" name="Holder 2">
            <a:extLst>
              <a:ext uri="{FF2B5EF4-FFF2-40B4-BE49-F238E27FC236}">
                <a16:creationId xmlns:a16="http://schemas.microsoft.com/office/drawing/2014/main" id="{A1754D02-EAB7-E6CC-3096-B00D31A96179}"/>
              </a:ext>
            </a:extLst>
          </p:cNvPr>
          <p:cNvSpPr>
            <a:spLocks noGrp="1"/>
          </p:cNvSpPr>
          <p:nvPr>
            <p:ph type="title" hasCustomPrompt="1"/>
          </p:nvPr>
        </p:nvSpPr>
        <p:spPr>
          <a:xfrm>
            <a:off x="2701637" y="84222"/>
            <a:ext cx="6788727" cy="6773778"/>
          </a:xfrm>
          <a:prstGeom prst="rect">
            <a:avLst/>
          </a:prstGeom>
        </p:spPr>
        <p:txBody>
          <a:bodyPr lIns="0" tIns="0" rIns="0" bIns="0" anchor="ctr"/>
          <a:lstStyle>
            <a:lvl1pPr algn="ctr">
              <a:defRPr sz="4400" b="1" i="0">
                <a:solidFill>
                  <a:schemeClr val="bg1"/>
                </a:solidFill>
                <a:effectLst/>
                <a:latin typeface="Segoe UI" panose="020B0502040204020203" pitchFamily="34" charset="0"/>
                <a:cs typeface="Segoe UI" panose="020B0502040204020203" pitchFamily="34" charset="0"/>
              </a:defRPr>
            </a:lvl1pPr>
          </a:lstStyle>
          <a:p>
            <a:r>
              <a:rPr lang="it-IT" dirty="0"/>
              <a:t>INSERISCI QUI IL TITOLO</a:t>
            </a:r>
          </a:p>
        </p:txBody>
      </p:sp>
    </p:spTree>
    <p:extLst>
      <p:ext uri="{BB962C8B-B14F-4D97-AF65-F5344CB8AC3E}">
        <p14:creationId xmlns:p14="http://schemas.microsoft.com/office/powerpoint/2010/main" val="5889672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Titolo intermedio">
    <p:spTree>
      <p:nvGrpSpPr>
        <p:cNvPr id="1" name=""/>
        <p:cNvGrpSpPr/>
        <p:nvPr/>
      </p:nvGrpSpPr>
      <p:grpSpPr>
        <a:xfrm>
          <a:off x="0" y="0"/>
          <a:ext cx="0" cy="0"/>
          <a:chOff x="0" y="0"/>
          <a:chExt cx="0" cy="0"/>
        </a:xfrm>
      </p:grpSpPr>
      <p:pic>
        <p:nvPicPr>
          <p:cNvPr id="2" name="Segnaposto immagine 26">
            <a:extLst>
              <a:ext uri="{FF2B5EF4-FFF2-40B4-BE49-F238E27FC236}">
                <a16:creationId xmlns:a16="http://schemas.microsoft.com/office/drawing/2014/main" id="{C08D0911-31B4-F9C7-A935-98885CD7793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1"/>
            <a:ext cx="12192000" cy="6858000"/>
          </a:xfrm>
          <a:prstGeom prst="rect">
            <a:avLst/>
          </a:prstGeom>
        </p:spPr>
      </p:pic>
      <p:sp>
        <p:nvSpPr>
          <p:cNvPr id="5" name="bg object 16">
            <a:extLst>
              <a:ext uri="{FF2B5EF4-FFF2-40B4-BE49-F238E27FC236}">
                <a16:creationId xmlns:a16="http://schemas.microsoft.com/office/drawing/2014/main" id="{E656A55A-30C3-EB14-06D9-B6EA37E9AACA}"/>
              </a:ext>
            </a:extLst>
          </p:cNvPr>
          <p:cNvSpPr/>
          <p:nvPr userDrawn="1"/>
        </p:nvSpPr>
        <p:spPr>
          <a:xfrm>
            <a:off x="2485402" y="0"/>
            <a:ext cx="7221196" cy="6858000"/>
          </a:xfrm>
          <a:custGeom>
            <a:avLst/>
            <a:gdLst/>
            <a:ahLst/>
            <a:cxnLst/>
            <a:rect l="l" t="t" r="r" b="b"/>
            <a:pathLst>
              <a:path w="4679950" h="45084">
                <a:moveTo>
                  <a:pt x="4679950" y="0"/>
                </a:moveTo>
                <a:lnTo>
                  <a:pt x="0" y="0"/>
                </a:lnTo>
                <a:lnTo>
                  <a:pt x="0" y="45084"/>
                </a:lnTo>
                <a:lnTo>
                  <a:pt x="4679950" y="45084"/>
                </a:lnTo>
                <a:lnTo>
                  <a:pt x="4679950" y="0"/>
                </a:lnTo>
                <a:close/>
              </a:path>
            </a:pathLst>
          </a:custGeom>
          <a:solidFill>
            <a:schemeClr val="accent3">
              <a:alpha val="82000"/>
            </a:schemeClr>
          </a:solidFill>
          <a:ln>
            <a:noFill/>
          </a:ln>
        </p:spPr>
        <p:style>
          <a:lnRef idx="0">
            <a:scrgbClr r="0" g="0" b="0"/>
          </a:lnRef>
          <a:fillRef idx="0">
            <a:scrgbClr r="0" g="0" b="0"/>
          </a:fillRef>
          <a:effectRef idx="0">
            <a:scrgbClr r="0" g="0" b="0"/>
          </a:effectRef>
          <a:fontRef idx="minor">
            <a:schemeClr val="lt1"/>
          </a:fontRef>
        </p:style>
        <p:txBody>
          <a:bodyPr wrap="square" lIns="0" tIns="0" rIns="0" bIns="0" rtlCol="0"/>
          <a:lstStyle/>
          <a:p>
            <a:endParaRPr dirty="0"/>
          </a:p>
        </p:txBody>
      </p:sp>
      <p:sp>
        <p:nvSpPr>
          <p:cNvPr id="9" name="Segnaposto numero diapositiva 1">
            <a:extLst>
              <a:ext uri="{FF2B5EF4-FFF2-40B4-BE49-F238E27FC236}">
                <a16:creationId xmlns:a16="http://schemas.microsoft.com/office/drawing/2014/main" id="{C0021704-E734-490D-BEE6-055AE5265A03}"/>
              </a:ext>
            </a:extLst>
          </p:cNvPr>
          <p:cNvSpPr>
            <a:spLocks noGrp="1"/>
          </p:cNvSpPr>
          <p:nvPr>
            <p:ph type="sldNum" sz="quarter" idx="4"/>
          </p:nvPr>
        </p:nvSpPr>
        <p:spPr>
          <a:xfrm>
            <a:off x="10299123" y="6288088"/>
            <a:ext cx="1700213" cy="569912"/>
          </a:xfrm>
          <a:prstGeom prst="rect">
            <a:avLst/>
          </a:prstGeom>
        </p:spPr>
        <p:txBody>
          <a:bodyPr vert="horz" lIns="91440" tIns="45720" rIns="91440" bIns="45720" rtlCol="0" anchor="ctr"/>
          <a:lstStyle>
            <a:lvl1pPr algn="r">
              <a:defRPr sz="1000">
                <a:solidFill>
                  <a:schemeClr val="tx1">
                    <a:tint val="75000"/>
                  </a:schemeClr>
                </a:solidFill>
                <a:latin typeface="Century Gothic" panose="020B0502020202020204" pitchFamily="34" charset="0"/>
              </a:defRPr>
            </a:lvl1pPr>
          </a:lstStyle>
          <a:p>
            <a:r>
              <a:rPr lang="it-IT" dirty="0">
                <a:latin typeface="Segoe UI" panose="020B0502040204020203" pitchFamily="34" charset="0"/>
              </a:rPr>
              <a:t> </a:t>
            </a:r>
            <a:fld id="{69EFDA8D-BE95-4710-BEE0-4F64E81A0098}" type="slidenum">
              <a:rPr lang="it-IT" smtClean="0">
                <a:latin typeface="Segoe UI" panose="020B0502040204020203" pitchFamily="34" charset="0"/>
              </a:rPr>
              <a:pPr/>
              <a:t>‹N›</a:t>
            </a:fld>
            <a:endParaRPr lang="it-IT" dirty="0">
              <a:latin typeface="Segoe UI" panose="020B0502040204020203" pitchFamily="34" charset="0"/>
            </a:endParaRPr>
          </a:p>
        </p:txBody>
      </p:sp>
      <p:pic>
        <p:nvPicPr>
          <p:cNvPr id="7" name="bg object 17">
            <a:extLst>
              <a:ext uri="{FF2B5EF4-FFF2-40B4-BE49-F238E27FC236}">
                <a16:creationId xmlns:a16="http://schemas.microsoft.com/office/drawing/2014/main" id="{BEA8ECA6-B1C9-3FE3-6F22-FB9FCEC9554D}"/>
              </a:ext>
            </a:extLst>
          </p:cNvPr>
          <p:cNvPicPr/>
          <p:nvPr userDrawn="1"/>
        </p:nvPicPr>
        <p:blipFill>
          <a:blip r:embed="rId3" cstate="screen">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10376537" y="458269"/>
            <a:ext cx="1012188" cy="160019"/>
          </a:xfrm>
          <a:prstGeom prst="rect">
            <a:avLst/>
          </a:prstGeom>
        </p:spPr>
      </p:pic>
      <p:sp>
        <p:nvSpPr>
          <p:cNvPr id="4" name="Holder 2">
            <a:extLst>
              <a:ext uri="{FF2B5EF4-FFF2-40B4-BE49-F238E27FC236}">
                <a16:creationId xmlns:a16="http://schemas.microsoft.com/office/drawing/2014/main" id="{505F99C7-97D3-BC9D-0732-29BB9560EE46}"/>
              </a:ext>
            </a:extLst>
          </p:cNvPr>
          <p:cNvSpPr>
            <a:spLocks noGrp="1"/>
          </p:cNvSpPr>
          <p:nvPr>
            <p:ph type="title" hasCustomPrompt="1"/>
          </p:nvPr>
        </p:nvSpPr>
        <p:spPr>
          <a:xfrm>
            <a:off x="2701637" y="84222"/>
            <a:ext cx="6788727" cy="6773778"/>
          </a:xfrm>
          <a:prstGeom prst="rect">
            <a:avLst/>
          </a:prstGeom>
        </p:spPr>
        <p:txBody>
          <a:bodyPr lIns="0" tIns="0" rIns="0" bIns="0" anchor="ctr"/>
          <a:lstStyle>
            <a:lvl1pPr algn="ctr">
              <a:defRPr sz="4400" b="1" i="0">
                <a:solidFill>
                  <a:schemeClr val="bg1"/>
                </a:solidFill>
                <a:effectLst/>
                <a:latin typeface="Segoe UI" panose="020B0502040204020203" pitchFamily="34" charset="0"/>
                <a:cs typeface="Segoe UI" panose="020B0502040204020203" pitchFamily="34" charset="0"/>
              </a:defRPr>
            </a:lvl1pPr>
          </a:lstStyle>
          <a:p>
            <a:r>
              <a:rPr lang="it-IT" dirty="0"/>
              <a:t>INSERISCI QUI IL TITOLO</a:t>
            </a:r>
          </a:p>
        </p:txBody>
      </p:sp>
    </p:spTree>
    <p:extLst>
      <p:ext uri="{BB962C8B-B14F-4D97-AF65-F5344CB8AC3E}">
        <p14:creationId xmlns:p14="http://schemas.microsoft.com/office/powerpoint/2010/main" val="10484541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Layout personalizzato">
    <p:spTree>
      <p:nvGrpSpPr>
        <p:cNvPr id="1" name=""/>
        <p:cNvGrpSpPr/>
        <p:nvPr/>
      </p:nvGrpSpPr>
      <p:grpSpPr>
        <a:xfrm>
          <a:off x="0" y="0"/>
          <a:ext cx="0" cy="0"/>
          <a:chOff x="0" y="0"/>
          <a:chExt cx="0" cy="0"/>
        </a:xfrm>
      </p:grpSpPr>
      <p:pic>
        <p:nvPicPr>
          <p:cNvPr id="4" name="Segnaposto immagine 21">
            <a:extLst>
              <a:ext uri="{FF2B5EF4-FFF2-40B4-BE49-F238E27FC236}">
                <a16:creationId xmlns:a16="http://schemas.microsoft.com/office/drawing/2014/main" id="{AEF2CCB6-53A1-A918-95C3-2C671A267F16}"/>
              </a:ext>
            </a:extLst>
          </p:cNvPr>
          <p:cNvPicPr>
            <a:picLocks noChangeAspect="1"/>
          </p:cNvPicPr>
          <p:nvPr userDrawn="1"/>
        </p:nvPicPr>
        <p:blipFill rotWithShape="1">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0" y="0"/>
            <a:ext cx="12192000" cy="6858000"/>
          </a:xfrm>
          <a:prstGeom prst="rect">
            <a:avLst/>
          </a:prstGeom>
        </p:spPr>
      </p:pic>
      <p:sp>
        <p:nvSpPr>
          <p:cNvPr id="3" name="Ovale 2">
            <a:extLst>
              <a:ext uri="{FF2B5EF4-FFF2-40B4-BE49-F238E27FC236}">
                <a16:creationId xmlns:a16="http://schemas.microsoft.com/office/drawing/2014/main" id="{CB47E74E-CB72-DC24-963E-4CC5EEEC0D32}"/>
              </a:ext>
            </a:extLst>
          </p:cNvPr>
          <p:cNvSpPr/>
          <p:nvPr userDrawn="1"/>
        </p:nvSpPr>
        <p:spPr>
          <a:xfrm>
            <a:off x="6304546" y="6220326"/>
            <a:ext cx="7062538" cy="517358"/>
          </a:xfrm>
          <a:prstGeom prst="ellipse">
            <a:avLst/>
          </a:prstGeom>
          <a:effectLst>
            <a:glow rad="889000">
              <a:schemeClr val="tx1">
                <a:alpha val="27000"/>
              </a:schemeClr>
            </a:glow>
            <a:softEdge rad="228600"/>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it-IT"/>
          </a:p>
        </p:txBody>
      </p:sp>
      <p:sp>
        <p:nvSpPr>
          <p:cNvPr id="5" name="bg object 19">
            <a:extLst>
              <a:ext uri="{FF2B5EF4-FFF2-40B4-BE49-F238E27FC236}">
                <a16:creationId xmlns:a16="http://schemas.microsoft.com/office/drawing/2014/main" id="{E148DDCE-01CB-8724-9A98-E15B80B84D2A}"/>
              </a:ext>
            </a:extLst>
          </p:cNvPr>
          <p:cNvSpPr/>
          <p:nvPr userDrawn="1"/>
        </p:nvSpPr>
        <p:spPr>
          <a:xfrm>
            <a:off x="495301" y="628649"/>
            <a:ext cx="5513614" cy="6229351"/>
          </a:xfrm>
          <a:custGeom>
            <a:avLst/>
            <a:gdLst/>
            <a:ahLst/>
            <a:cxnLst/>
            <a:rect l="l" t="t" r="r" b="b"/>
            <a:pathLst>
              <a:path w="4081145" h="9355455">
                <a:moveTo>
                  <a:pt x="4081145" y="0"/>
                </a:moveTo>
                <a:lnTo>
                  <a:pt x="0" y="0"/>
                </a:lnTo>
                <a:lnTo>
                  <a:pt x="0" y="9355455"/>
                </a:lnTo>
                <a:lnTo>
                  <a:pt x="4081145" y="9355455"/>
                </a:lnTo>
                <a:lnTo>
                  <a:pt x="4081145" y="0"/>
                </a:lnTo>
                <a:close/>
              </a:path>
            </a:pathLst>
          </a:custGeom>
          <a:solidFill>
            <a:srgbClr val="FFFFFF"/>
          </a:solidFill>
        </p:spPr>
        <p:txBody>
          <a:bodyPr wrap="square" lIns="0" tIns="0" rIns="0" bIns="0" rtlCol="0"/>
          <a:lstStyle/>
          <a:p>
            <a:endParaRPr/>
          </a:p>
        </p:txBody>
      </p:sp>
      <p:pic>
        <p:nvPicPr>
          <p:cNvPr id="6" name="object 5">
            <a:extLst>
              <a:ext uri="{FF2B5EF4-FFF2-40B4-BE49-F238E27FC236}">
                <a16:creationId xmlns:a16="http://schemas.microsoft.com/office/drawing/2014/main" id="{14502C9D-4434-B3BF-A94B-24599CD2BFA7}"/>
              </a:ext>
            </a:extLst>
          </p:cNvPr>
          <p:cNvPicPr/>
          <p:nvPr userDrawn="1"/>
        </p:nvPicPr>
        <p:blipFill>
          <a:blip r:embed="rId4" cstate="screen">
            <a:extLst>
              <a:ext uri="{28A0092B-C50C-407E-A947-70E740481C1C}">
                <a14:useLocalDpi xmlns:a14="http://schemas.microsoft.com/office/drawing/2010/main"/>
              </a:ext>
            </a:extLst>
          </a:blip>
          <a:stretch>
            <a:fillRect/>
          </a:stretch>
        </p:blipFill>
        <p:spPr>
          <a:xfrm>
            <a:off x="1165717" y="1247925"/>
            <a:ext cx="1683372" cy="266064"/>
          </a:xfrm>
          <a:prstGeom prst="rect">
            <a:avLst/>
          </a:prstGeom>
        </p:spPr>
      </p:pic>
      <p:sp>
        <p:nvSpPr>
          <p:cNvPr id="8" name="object 7">
            <a:extLst>
              <a:ext uri="{FF2B5EF4-FFF2-40B4-BE49-F238E27FC236}">
                <a16:creationId xmlns:a16="http://schemas.microsoft.com/office/drawing/2014/main" id="{4AF817BF-4E43-A6A1-7B76-2B1C5FF8BB7F}"/>
              </a:ext>
            </a:extLst>
          </p:cNvPr>
          <p:cNvSpPr/>
          <p:nvPr userDrawn="1"/>
        </p:nvSpPr>
        <p:spPr>
          <a:xfrm>
            <a:off x="3082145" y="1124736"/>
            <a:ext cx="0" cy="457200"/>
          </a:xfrm>
          <a:custGeom>
            <a:avLst/>
            <a:gdLst/>
            <a:ahLst/>
            <a:cxnLst/>
            <a:rect l="l" t="t" r="r" b="b"/>
            <a:pathLst>
              <a:path h="457200">
                <a:moveTo>
                  <a:pt x="0" y="0"/>
                </a:moveTo>
                <a:lnTo>
                  <a:pt x="0" y="457200"/>
                </a:lnTo>
              </a:path>
            </a:pathLst>
          </a:custGeom>
          <a:ln w="6350">
            <a:solidFill>
              <a:srgbClr val="868789"/>
            </a:solidFill>
          </a:ln>
        </p:spPr>
        <p:txBody>
          <a:bodyPr wrap="square" lIns="0" tIns="0" rIns="0" bIns="0" rtlCol="0"/>
          <a:lstStyle/>
          <a:p>
            <a:endParaRPr/>
          </a:p>
        </p:txBody>
      </p:sp>
      <p:sp>
        <p:nvSpPr>
          <p:cNvPr id="13" name="object 5">
            <a:extLst>
              <a:ext uri="{FF2B5EF4-FFF2-40B4-BE49-F238E27FC236}">
                <a16:creationId xmlns:a16="http://schemas.microsoft.com/office/drawing/2014/main" id="{9EB18D9B-14CF-FE8C-73B6-F7844EADDC2D}"/>
              </a:ext>
            </a:extLst>
          </p:cNvPr>
          <p:cNvSpPr/>
          <p:nvPr userDrawn="1"/>
        </p:nvSpPr>
        <p:spPr>
          <a:xfrm>
            <a:off x="495838" y="6574665"/>
            <a:ext cx="5518596" cy="283336"/>
          </a:xfrm>
          <a:custGeom>
            <a:avLst/>
            <a:gdLst/>
            <a:ahLst/>
            <a:cxnLst/>
            <a:rect l="l" t="t" r="r" b="b"/>
            <a:pathLst>
              <a:path w="7559675" h="10554335">
                <a:moveTo>
                  <a:pt x="7559675" y="0"/>
                </a:moveTo>
                <a:lnTo>
                  <a:pt x="0" y="0"/>
                </a:lnTo>
                <a:lnTo>
                  <a:pt x="0" y="10553954"/>
                </a:lnTo>
                <a:lnTo>
                  <a:pt x="7559675" y="10553954"/>
                </a:lnTo>
                <a:lnTo>
                  <a:pt x="7559675" y="0"/>
                </a:lnTo>
                <a:close/>
              </a:path>
            </a:pathLst>
          </a:custGeom>
          <a:solidFill>
            <a:schemeClr val="accent3"/>
          </a:solidFill>
        </p:spPr>
        <p:txBody>
          <a:bodyPr wrap="square" lIns="0" tIns="0" rIns="0" bIns="0" rtlCol="0"/>
          <a:lstStyle/>
          <a:p>
            <a:endParaRPr/>
          </a:p>
        </p:txBody>
      </p:sp>
      <p:sp>
        <p:nvSpPr>
          <p:cNvPr id="14" name="object 22">
            <a:extLst>
              <a:ext uri="{FF2B5EF4-FFF2-40B4-BE49-F238E27FC236}">
                <a16:creationId xmlns:a16="http://schemas.microsoft.com/office/drawing/2014/main" id="{8731D991-06F3-8767-7671-EAB0A15D09D7}"/>
              </a:ext>
            </a:extLst>
          </p:cNvPr>
          <p:cNvSpPr txBox="1"/>
          <p:nvPr userDrawn="1"/>
        </p:nvSpPr>
        <p:spPr>
          <a:xfrm>
            <a:off x="6242538" y="6336441"/>
            <a:ext cx="5742634" cy="289823"/>
          </a:xfrm>
          <a:prstGeom prst="rect">
            <a:avLst/>
          </a:prstGeom>
        </p:spPr>
        <p:txBody>
          <a:bodyPr vert="horz" wrap="square" lIns="0" tIns="12700" rIns="0" bIns="0" rtlCol="0">
            <a:spAutoFit/>
          </a:bodyPr>
          <a:lstStyle/>
          <a:p>
            <a:pPr marL="12700" marR="5080" algn="ctr">
              <a:lnSpc>
                <a:spcPct val="100000"/>
              </a:lnSpc>
              <a:spcBef>
                <a:spcPts val="100"/>
              </a:spcBef>
            </a:pPr>
            <a:r>
              <a:rPr sz="900" i="1" dirty="0">
                <a:solidFill>
                  <a:schemeClr val="bg1"/>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a:t>
            </a:r>
            <a:r>
              <a:rPr sz="900" i="1" spc="-10" dirty="0">
                <a:solidFill>
                  <a:schemeClr val="bg1"/>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 Key-</a:t>
            </a:r>
            <a:r>
              <a:rPr sz="900" i="1" dirty="0">
                <a:solidFill>
                  <a:schemeClr val="bg1"/>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Stone</a:t>
            </a:r>
            <a:r>
              <a:rPr sz="900" i="1" spc="-10" dirty="0">
                <a:solidFill>
                  <a:schemeClr val="bg1"/>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 </a:t>
            </a:r>
            <a:r>
              <a:rPr sz="900" i="1" dirty="0">
                <a:solidFill>
                  <a:schemeClr val="bg1"/>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Srl–</a:t>
            </a:r>
            <a:r>
              <a:rPr sz="900" i="1" spc="-15" dirty="0">
                <a:solidFill>
                  <a:schemeClr val="bg1"/>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 </a:t>
            </a:r>
            <a:r>
              <a:rPr sz="900" i="1" dirty="0">
                <a:solidFill>
                  <a:schemeClr val="bg1"/>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All</a:t>
            </a:r>
            <a:r>
              <a:rPr sz="900" i="1" spc="-10" dirty="0">
                <a:solidFill>
                  <a:schemeClr val="bg1"/>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 </a:t>
            </a:r>
            <a:r>
              <a:rPr sz="900" i="1" dirty="0">
                <a:solidFill>
                  <a:schemeClr val="bg1"/>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rights</a:t>
            </a:r>
            <a:r>
              <a:rPr sz="900" i="1" spc="-10" dirty="0">
                <a:solidFill>
                  <a:schemeClr val="bg1"/>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 </a:t>
            </a:r>
            <a:r>
              <a:rPr sz="900" i="1" dirty="0">
                <a:solidFill>
                  <a:schemeClr val="bg1"/>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reserved.</a:t>
            </a:r>
            <a:r>
              <a:rPr sz="900" i="1" spc="-15" dirty="0">
                <a:solidFill>
                  <a:schemeClr val="bg1"/>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 </a:t>
            </a:r>
            <a:r>
              <a:rPr sz="900" i="1" dirty="0">
                <a:solidFill>
                  <a:schemeClr val="bg1"/>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This document</a:t>
            </a:r>
            <a:r>
              <a:rPr sz="900" i="1" spc="-10" dirty="0">
                <a:solidFill>
                  <a:schemeClr val="bg1"/>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 </a:t>
            </a:r>
            <a:r>
              <a:rPr sz="900" i="1" spc="-25" dirty="0">
                <a:solidFill>
                  <a:schemeClr val="bg1"/>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is </a:t>
            </a:r>
            <a:r>
              <a:rPr sz="900" i="1" dirty="0">
                <a:solidFill>
                  <a:schemeClr val="bg1"/>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protected</a:t>
            </a:r>
            <a:r>
              <a:rPr sz="900" i="1" spc="-10" dirty="0">
                <a:solidFill>
                  <a:schemeClr val="bg1"/>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 </a:t>
            </a:r>
            <a:r>
              <a:rPr sz="900" i="1" dirty="0">
                <a:solidFill>
                  <a:schemeClr val="bg1"/>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by</a:t>
            </a:r>
            <a:r>
              <a:rPr sz="900" i="1" spc="-5" dirty="0">
                <a:solidFill>
                  <a:schemeClr val="bg1"/>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 </a:t>
            </a:r>
            <a:r>
              <a:rPr sz="900" i="1" dirty="0">
                <a:solidFill>
                  <a:schemeClr val="bg1"/>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copyright.</a:t>
            </a:r>
            <a:r>
              <a:rPr sz="900" i="1" spc="-5" dirty="0">
                <a:solidFill>
                  <a:schemeClr val="bg1"/>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 </a:t>
            </a:r>
            <a:r>
              <a:rPr sz="900" i="1" dirty="0">
                <a:solidFill>
                  <a:schemeClr val="bg1"/>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No</a:t>
            </a:r>
            <a:r>
              <a:rPr sz="900" i="1" spc="-15" dirty="0">
                <a:solidFill>
                  <a:schemeClr val="bg1"/>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 </a:t>
            </a:r>
            <a:r>
              <a:rPr sz="900" i="1" dirty="0">
                <a:solidFill>
                  <a:schemeClr val="bg1"/>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part</a:t>
            </a:r>
            <a:r>
              <a:rPr sz="900" i="1" spc="-20" dirty="0">
                <a:solidFill>
                  <a:schemeClr val="bg1"/>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 </a:t>
            </a:r>
            <a:r>
              <a:rPr sz="900" i="1" dirty="0">
                <a:solidFill>
                  <a:schemeClr val="bg1"/>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of</a:t>
            </a:r>
            <a:r>
              <a:rPr sz="900" i="1" spc="-15" dirty="0">
                <a:solidFill>
                  <a:schemeClr val="bg1"/>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 </a:t>
            </a:r>
            <a:r>
              <a:rPr sz="900" i="1" dirty="0">
                <a:solidFill>
                  <a:schemeClr val="bg1"/>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it may</a:t>
            </a:r>
            <a:r>
              <a:rPr sz="900" i="1" spc="-5" dirty="0">
                <a:solidFill>
                  <a:schemeClr val="bg1"/>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 </a:t>
            </a:r>
            <a:r>
              <a:rPr sz="900" i="1" dirty="0">
                <a:solidFill>
                  <a:schemeClr val="bg1"/>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be</a:t>
            </a:r>
            <a:r>
              <a:rPr sz="900" i="1" spc="-10" dirty="0">
                <a:solidFill>
                  <a:schemeClr val="bg1"/>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 modified, </a:t>
            </a:r>
            <a:r>
              <a:rPr sz="900" i="1" dirty="0">
                <a:solidFill>
                  <a:schemeClr val="bg1"/>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reproduced</a:t>
            </a:r>
            <a:r>
              <a:rPr sz="900" i="1" spc="-10" dirty="0">
                <a:solidFill>
                  <a:schemeClr val="bg1"/>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 </a:t>
            </a:r>
            <a:r>
              <a:rPr sz="900" i="1" dirty="0">
                <a:solidFill>
                  <a:schemeClr val="bg1"/>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or</a:t>
            </a:r>
            <a:r>
              <a:rPr sz="900" i="1" spc="-10" dirty="0">
                <a:solidFill>
                  <a:schemeClr val="bg1"/>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 </a:t>
            </a:r>
            <a:r>
              <a:rPr sz="900" i="1" dirty="0">
                <a:solidFill>
                  <a:schemeClr val="bg1"/>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distributed</a:t>
            </a:r>
            <a:r>
              <a:rPr sz="900" i="1" spc="-10" dirty="0">
                <a:solidFill>
                  <a:schemeClr val="bg1"/>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 </a:t>
            </a:r>
            <a:r>
              <a:rPr sz="900" i="1" dirty="0">
                <a:solidFill>
                  <a:schemeClr val="bg1"/>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in</a:t>
            </a:r>
            <a:r>
              <a:rPr sz="900" i="1" spc="-5" dirty="0">
                <a:solidFill>
                  <a:schemeClr val="bg1"/>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 </a:t>
            </a:r>
            <a:r>
              <a:rPr sz="900" i="1" dirty="0">
                <a:solidFill>
                  <a:schemeClr val="bg1"/>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any</a:t>
            </a:r>
            <a:r>
              <a:rPr sz="900" i="1" spc="-5" dirty="0">
                <a:solidFill>
                  <a:schemeClr val="bg1"/>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 </a:t>
            </a:r>
            <a:r>
              <a:rPr sz="900" i="1" dirty="0">
                <a:solidFill>
                  <a:schemeClr val="bg1"/>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form</a:t>
            </a:r>
            <a:r>
              <a:rPr sz="900" i="1" spc="-20" dirty="0">
                <a:solidFill>
                  <a:schemeClr val="bg1"/>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 </a:t>
            </a:r>
            <a:r>
              <a:rPr sz="900" i="1" dirty="0">
                <a:solidFill>
                  <a:schemeClr val="bg1"/>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by</a:t>
            </a:r>
            <a:r>
              <a:rPr sz="900" i="1" spc="-5" dirty="0">
                <a:solidFill>
                  <a:schemeClr val="bg1"/>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 </a:t>
            </a:r>
            <a:r>
              <a:rPr sz="900" i="1" dirty="0">
                <a:solidFill>
                  <a:schemeClr val="bg1"/>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any</a:t>
            </a:r>
            <a:r>
              <a:rPr sz="900" i="1" spc="-5" dirty="0">
                <a:solidFill>
                  <a:schemeClr val="bg1"/>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 </a:t>
            </a:r>
            <a:r>
              <a:rPr sz="900" i="1" spc="-20" dirty="0">
                <a:solidFill>
                  <a:schemeClr val="bg1"/>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means </a:t>
            </a:r>
            <a:r>
              <a:rPr sz="900" i="1" dirty="0">
                <a:solidFill>
                  <a:schemeClr val="bg1"/>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without</a:t>
            </a:r>
            <a:r>
              <a:rPr sz="900" i="1" spc="-30" dirty="0">
                <a:solidFill>
                  <a:schemeClr val="bg1"/>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 </a:t>
            </a:r>
            <a:r>
              <a:rPr sz="900" i="1" dirty="0">
                <a:solidFill>
                  <a:schemeClr val="bg1"/>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prior</a:t>
            </a:r>
            <a:r>
              <a:rPr sz="900" i="1" spc="-5" dirty="0">
                <a:solidFill>
                  <a:schemeClr val="bg1"/>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 </a:t>
            </a:r>
            <a:r>
              <a:rPr sz="900" i="1" dirty="0">
                <a:solidFill>
                  <a:schemeClr val="bg1"/>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written</a:t>
            </a:r>
            <a:r>
              <a:rPr sz="900" i="1" spc="-5" dirty="0">
                <a:solidFill>
                  <a:schemeClr val="bg1"/>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 </a:t>
            </a:r>
            <a:r>
              <a:rPr sz="900" i="1" dirty="0">
                <a:solidFill>
                  <a:schemeClr val="bg1"/>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authorization</a:t>
            </a:r>
            <a:r>
              <a:rPr sz="900" i="1" spc="-10" dirty="0">
                <a:solidFill>
                  <a:schemeClr val="bg1"/>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 </a:t>
            </a:r>
            <a:r>
              <a:rPr sz="900" i="1" dirty="0">
                <a:solidFill>
                  <a:schemeClr val="bg1"/>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of</a:t>
            </a:r>
            <a:r>
              <a:rPr sz="900" i="1" spc="-5" dirty="0">
                <a:solidFill>
                  <a:schemeClr val="bg1"/>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 </a:t>
            </a:r>
            <a:r>
              <a:rPr sz="900" i="1" spc="-10" dirty="0">
                <a:solidFill>
                  <a:schemeClr val="bg1"/>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Key-</a:t>
            </a:r>
            <a:r>
              <a:rPr sz="900" i="1" dirty="0">
                <a:solidFill>
                  <a:schemeClr val="bg1"/>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Stone </a:t>
            </a:r>
            <a:r>
              <a:rPr sz="900" i="1" spc="-20" dirty="0">
                <a:solidFill>
                  <a:schemeClr val="bg1"/>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Srl.</a:t>
            </a:r>
            <a:endParaRPr sz="900" dirty="0">
              <a:solidFill>
                <a:schemeClr val="bg1"/>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endParaRPr>
          </a:p>
        </p:txBody>
      </p:sp>
      <p:sp>
        <p:nvSpPr>
          <p:cNvPr id="15" name="object 9">
            <a:extLst>
              <a:ext uri="{FF2B5EF4-FFF2-40B4-BE49-F238E27FC236}">
                <a16:creationId xmlns:a16="http://schemas.microsoft.com/office/drawing/2014/main" id="{8F4EFCA4-06A7-F644-4BF3-A80C9CB33008}"/>
              </a:ext>
            </a:extLst>
          </p:cNvPr>
          <p:cNvSpPr/>
          <p:nvPr userDrawn="1"/>
        </p:nvSpPr>
        <p:spPr>
          <a:xfrm>
            <a:off x="1709763" y="4259739"/>
            <a:ext cx="310515" cy="1701164"/>
          </a:xfrm>
          <a:custGeom>
            <a:avLst/>
            <a:gdLst/>
            <a:ahLst/>
            <a:cxnLst/>
            <a:rect l="l" t="t" r="r" b="b"/>
            <a:pathLst>
              <a:path w="310515" h="1701164">
                <a:moveTo>
                  <a:pt x="300837" y="143433"/>
                </a:moveTo>
                <a:lnTo>
                  <a:pt x="150418" y="0"/>
                </a:lnTo>
                <a:lnTo>
                  <a:pt x="0" y="143433"/>
                </a:lnTo>
                <a:lnTo>
                  <a:pt x="16116" y="157060"/>
                </a:lnTo>
                <a:lnTo>
                  <a:pt x="150418" y="29400"/>
                </a:lnTo>
                <a:lnTo>
                  <a:pt x="284721" y="157060"/>
                </a:lnTo>
                <a:lnTo>
                  <a:pt x="300837" y="143433"/>
                </a:lnTo>
                <a:close/>
              </a:path>
              <a:path w="310515" h="1701164">
                <a:moveTo>
                  <a:pt x="310083" y="1658708"/>
                </a:moveTo>
                <a:lnTo>
                  <a:pt x="215163" y="1563725"/>
                </a:lnTo>
                <a:lnTo>
                  <a:pt x="298805" y="1533563"/>
                </a:lnTo>
                <a:lnTo>
                  <a:pt x="303098" y="1532089"/>
                </a:lnTo>
                <a:lnTo>
                  <a:pt x="305384" y="1527403"/>
                </a:lnTo>
                <a:lnTo>
                  <a:pt x="303085" y="1520698"/>
                </a:lnTo>
                <a:lnTo>
                  <a:pt x="301205" y="1518818"/>
                </a:lnTo>
                <a:lnTo>
                  <a:pt x="56921" y="1437259"/>
                </a:lnTo>
                <a:lnTo>
                  <a:pt x="56019" y="1437119"/>
                </a:lnTo>
                <a:lnTo>
                  <a:pt x="50596" y="1437220"/>
                </a:lnTo>
                <a:lnTo>
                  <a:pt x="47015" y="1440954"/>
                </a:lnTo>
                <a:lnTo>
                  <a:pt x="47129" y="1446314"/>
                </a:lnTo>
                <a:lnTo>
                  <a:pt x="47282" y="1447139"/>
                </a:lnTo>
                <a:lnTo>
                  <a:pt x="127711" y="1689481"/>
                </a:lnTo>
                <a:lnTo>
                  <a:pt x="129222" y="1693773"/>
                </a:lnTo>
                <a:lnTo>
                  <a:pt x="133921" y="1696021"/>
                </a:lnTo>
                <a:lnTo>
                  <a:pt x="140550" y="1693672"/>
                </a:lnTo>
                <a:lnTo>
                  <a:pt x="142392" y="1691830"/>
                </a:lnTo>
                <a:lnTo>
                  <a:pt x="173393" y="1605648"/>
                </a:lnTo>
                <a:lnTo>
                  <a:pt x="268211" y="1700580"/>
                </a:lnTo>
                <a:lnTo>
                  <a:pt x="310083" y="1658708"/>
                </a:lnTo>
                <a:close/>
              </a:path>
            </a:pathLst>
          </a:custGeom>
          <a:solidFill>
            <a:srgbClr val="858688"/>
          </a:solidFill>
        </p:spPr>
        <p:txBody>
          <a:bodyPr wrap="square" lIns="0" tIns="0" rIns="0" bIns="0" rtlCol="0"/>
          <a:lstStyle/>
          <a:p>
            <a:endParaRPr/>
          </a:p>
        </p:txBody>
      </p:sp>
      <p:pic>
        <p:nvPicPr>
          <p:cNvPr id="16" name="object 10">
            <a:extLst>
              <a:ext uri="{FF2B5EF4-FFF2-40B4-BE49-F238E27FC236}">
                <a16:creationId xmlns:a16="http://schemas.microsoft.com/office/drawing/2014/main" id="{1AE6A027-E7EC-12B8-EE62-0F1EDA882408}"/>
              </a:ext>
            </a:extLst>
          </p:cNvPr>
          <p:cNvPicPr/>
          <p:nvPr userDrawn="1"/>
        </p:nvPicPr>
        <p:blipFill>
          <a:blip r:embed="rId5" cstate="screen">
            <a:extLst>
              <a:ext uri="{28A0092B-C50C-407E-A947-70E740481C1C}">
                <a14:useLocalDpi xmlns:a14="http://schemas.microsoft.com/office/drawing/2010/main"/>
              </a:ext>
            </a:extLst>
          </a:blip>
          <a:stretch>
            <a:fillRect/>
          </a:stretch>
        </p:blipFill>
        <p:spPr>
          <a:xfrm>
            <a:off x="1752743" y="4309217"/>
            <a:ext cx="214887" cy="208694"/>
          </a:xfrm>
          <a:prstGeom prst="rect">
            <a:avLst/>
          </a:prstGeom>
        </p:spPr>
      </p:pic>
      <p:pic>
        <p:nvPicPr>
          <p:cNvPr id="17" name="object 11">
            <a:extLst>
              <a:ext uri="{FF2B5EF4-FFF2-40B4-BE49-F238E27FC236}">
                <a16:creationId xmlns:a16="http://schemas.microsoft.com/office/drawing/2014/main" id="{A46720E5-AB55-9814-EABA-349D714E6266}"/>
              </a:ext>
            </a:extLst>
          </p:cNvPr>
          <p:cNvPicPr/>
          <p:nvPr userDrawn="1"/>
        </p:nvPicPr>
        <p:blipFill>
          <a:blip r:embed="rId6" cstate="screen">
            <a:extLst>
              <a:ext uri="{28A0092B-C50C-407E-A947-70E740481C1C}">
                <a14:useLocalDpi xmlns:a14="http://schemas.microsoft.com/office/drawing/2010/main"/>
              </a:ext>
            </a:extLst>
          </a:blip>
          <a:stretch>
            <a:fillRect/>
          </a:stretch>
        </p:blipFill>
        <p:spPr>
          <a:xfrm>
            <a:off x="1754276" y="5031488"/>
            <a:ext cx="82715" cy="82810"/>
          </a:xfrm>
          <a:prstGeom prst="rect">
            <a:avLst/>
          </a:prstGeom>
        </p:spPr>
      </p:pic>
      <p:sp>
        <p:nvSpPr>
          <p:cNvPr id="18" name="object 12">
            <a:extLst>
              <a:ext uri="{FF2B5EF4-FFF2-40B4-BE49-F238E27FC236}">
                <a16:creationId xmlns:a16="http://schemas.microsoft.com/office/drawing/2014/main" id="{7F3A5996-CA2E-20E4-E984-4AB78A60D907}"/>
              </a:ext>
            </a:extLst>
          </p:cNvPr>
          <p:cNvSpPr/>
          <p:nvPr userDrawn="1"/>
        </p:nvSpPr>
        <p:spPr>
          <a:xfrm>
            <a:off x="1722169" y="5053850"/>
            <a:ext cx="258445" cy="259079"/>
          </a:xfrm>
          <a:custGeom>
            <a:avLst/>
            <a:gdLst/>
            <a:ahLst/>
            <a:cxnLst/>
            <a:rect l="l" t="t" r="r" b="b"/>
            <a:pathLst>
              <a:path w="258444" h="259079">
                <a:moveTo>
                  <a:pt x="213239" y="258920"/>
                </a:moveTo>
                <a:lnTo>
                  <a:pt x="170689" y="248552"/>
                </a:lnTo>
                <a:lnTo>
                  <a:pt x="135412" y="228520"/>
                </a:lnTo>
                <a:lnTo>
                  <a:pt x="105136" y="204836"/>
                </a:lnTo>
                <a:lnTo>
                  <a:pt x="77216" y="178466"/>
                </a:lnTo>
                <a:lnTo>
                  <a:pt x="51783" y="149606"/>
                </a:lnTo>
                <a:lnTo>
                  <a:pt x="28967" y="118453"/>
                </a:lnTo>
                <a:lnTo>
                  <a:pt x="8027" y="81764"/>
                </a:lnTo>
                <a:lnTo>
                  <a:pt x="0" y="36339"/>
                </a:lnTo>
                <a:lnTo>
                  <a:pt x="965" y="29416"/>
                </a:lnTo>
                <a:lnTo>
                  <a:pt x="3271" y="22887"/>
                </a:lnTo>
                <a:lnTo>
                  <a:pt x="6821" y="16881"/>
                </a:lnTo>
                <a:lnTo>
                  <a:pt x="11517" y="11530"/>
                </a:lnTo>
                <a:lnTo>
                  <a:pt x="23034" y="0"/>
                </a:lnTo>
                <a:lnTo>
                  <a:pt x="92485" y="69534"/>
                </a:lnTo>
                <a:lnTo>
                  <a:pt x="80270" y="81414"/>
                </a:lnTo>
                <a:lnTo>
                  <a:pt x="79572" y="83511"/>
                </a:lnTo>
                <a:lnTo>
                  <a:pt x="79572" y="87005"/>
                </a:lnTo>
                <a:lnTo>
                  <a:pt x="80270" y="89102"/>
                </a:lnTo>
                <a:lnTo>
                  <a:pt x="169614" y="178204"/>
                </a:lnTo>
                <a:lnTo>
                  <a:pt x="171708" y="178903"/>
                </a:lnTo>
                <a:lnTo>
                  <a:pt x="175198" y="178903"/>
                </a:lnTo>
                <a:lnTo>
                  <a:pt x="177292" y="178204"/>
                </a:lnTo>
                <a:lnTo>
                  <a:pt x="178688" y="176806"/>
                </a:lnTo>
                <a:lnTo>
                  <a:pt x="189158" y="165974"/>
                </a:lnTo>
                <a:lnTo>
                  <a:pt x="258261" y="235509"/>
                </a:lnTo>
                <a:lnTo>
                  <a:pt x="248838" y="244943"/>
                </a:lnTo>
                <a:lnTo>
                  <a:pt x="241312" y="251402"/>
                </a:lnTo>
                <a:lnTo>
                  <a:pt x="232609" y="255993"/>
                </a:lnTo>
                <a:lnTo>
                  <a:pt x="223121" y="258554"/>
                </a:lnTo>
                <a:lnTo>
                  <a:pt x="213239" y="258920"/>
                </a:lnTo>
                <a:close/>
              </a:path>
            </a:pathLst>
          </a:custGeom>
          <a:solidFill>
            <a:srgbClr val="868789"/>
          </a:solidFill>
        </p:spPr>
        <p:txBody>
          <a:bodyPr wrap="square" lIns="0" tIns="0" rIns="0" bIns="0" rtlCol="0"/>
          <a:lstStyle/>
          <a:p>
            <a:endParaRPr/>
          </a:p>
        </p:txBody>
      </p:sp>
      <p:sp>
        <p:nvSpPr>
          <p:cNvPr id="19" name="object 13">
            <a:extLst>
              <a:ext uri="{FF2B5EF4-FFF2-40B4-BE49-F238E27FC236}">
                <a16:creationId xmlns:a16="http://schemas.microsoft.com/office/drawing/2014/main" id="{D7FAED7E-61F8-964D-0B12-CB79468D4D98}"/>
              </a:ext>
            </a:extLst>
          </p:cNvPr>
          <p:cNvSpPr/>
          <p:nvPr userDrawn="1"/>
        </p:nvSpPr>
        <p:spPr>
          <a:xfrm>
            <a:off x="1722169" y="5053850"/>
            <a:ext cx="258445" cy="259079"/>
          </a:xfrm>
          <a:custGeom>
            <a:avLst/>
            <a:gdLst/>
            <a:ahLst/>
            <a:cxnLst/>
            <a:rect l="l" t="t" r="r" b="b"/>
            <a:pathLst>
              <a:path w="258444" h="259079">
                <a:moveTo>
                  <a:pt x="178688" y="176806"/>
                </a:moveTo>
                <a:lnTo>
                  <a:pt x="177292" y="178204"/>
                </a:lnTo>
                <a:lnTo>
                  <a:pt x="175198" y="178903"/>
                </a:lnTo>
                <a:lnTo>
                  <a:pt x="173453" y="178903"/>
                </a:lnTo>
                <a:lnTo>
                  <a:pt x="171708" y="178903"/>
                </a:lnTo>
                <a:lnTo>
                  <a:pt x="169614" y="178204"/>
                </a:lnTo>
                <a:lnTo>
                  <a:pt x="168218" y="176806"/>
                </a:lnTo>
                <a:lnTo>
                  <a:pt x="81666" y="90499"/>
                </a:lnTo>
                <a:lnTo>
                  <a:pt x="80270" y="89102"/>
                </a:lnTo>
                <a:lnTo>
                  <a:pt x="79572" y="87005"/>
                </a:lnTo>
                <a:lnTo>
                  <a:pt x="79572" y="85258"/>
                </a:lnTo>
                <a:lnTo>
                  <a:pt x="79572" y="83511"/>
                </a:lnTo>
                <a:lnTo>
                  <a:pt x="80270" y="81414"/>
                </a:lnTo>
                <a:lnTo>
                  <a:pt x="81666" y="80017"/>
                </a:lnTo>
                <a:lnTo>
                  <a:pt x="92485" y="69534"/>
                </a:lnTo>
                <a:lnTo>
                  <a:pt x="23034" y="0"/>
                </a:lnTo>
                <a:lnTo>
                  <a:pt x="18497" y="4542"/>
                </a:lnTo>
                <a:lnTo>
                  <a:pt x="14309" y="8735"/>
                </a:lnTo>
                <a:lnTo>
                  <a:pt x="11517" y="11530"/>
                </a:lnTo>
                <a:lnTo>
                  <a:pt x="6821" y="16881"/>
                </a:lnTo>
                <a:lnTo>
                  <a:pt x="3271" y="22887"/>
                </a:lnTo>
                <a:lnTo>
                  <a:pt x="965" y="29416"/>
                </a:lnTo>
                <a:lnTo>
                  <a:pt x="0" y="36339"/>
                </a:lnTo>
                <a:lnTo>
                  <a:pt x="76" y="48007"/>
                </a:lnTo>
                <a:lnTo>
                  <a:pt x="12525" y="91329"/>
                </a:lnTo>
                <a:lnTo>
                  <a:pt x="51783" y="149606"/>
                </a:lnTo>
                <a:lnTo>
                  <a:pt x="77216" y="178466"/>
                </a:lnTo>
                <a:lnTo>
                  <a:pt x="105136" y="204836"/>
                </a:lnTo>
                <a:lnTo>
                  <a:pt x="135412" y="228520"/>
                </a:lnTo>
                <a:lnTo>
                  <a:pt x="170689" y="248552"/>
                </a:lnTo>
                <a:lnTo>
                  <a:pt x="213239" y="258920"/>
                </a:lnTo>
                <a:lnTo>
                  <a:pt x="223121" y="258554"/>
                </a:lnTo>
                <a:lnTo>
                  <a:pt x="232609" y="255993"/>
                </a:lnTo>
                <a:lnTo>
                  <a:pt x="241312" y="251402"/>
                </a:lnTo>
                <a:lnTo>
                  <a:pt x="248838" y="244943"/>
                </a:lnTo>
                <a:lnTo>
                  <a:pt x="258261" y="235509"/>
                </a:lnTo>
                <a:lnTo>
                  <a:pt x="189158" y="165974"/>
                </a:lnTo>
                <a:lnTo>
                  <a:pt x="178688" y="176806"/>
                </a:lnTo>
                <a:close/>
              </a:path>
            </a:pathLst>
          </a:custGeom>
          <a:ln w="3492">
            <a:solidFill>
              <a:srgbClr val="858688"/>
            </a:solidFill>
          </a:ln>
        </p:spPr>
        <p:txBody>
          <a:bodyPr wrap="square" lIns="0" tIns="0" rIns="0" bIns="0" rtlCol="0"/>
          <a:lstStyle/>
          <a:p>
            <a:endParaRPr/>
          </a:p>
        </p:txBody>
      </p:sp>
      <p:pic>
        <p:nvPicPr>
          <p:cNvPr id="20" name="object 14">
            <a:extLst>
              <a:ext uri="{FF2B5EF4-FFF2-40B4-BE49-F238E27FC236}">
                <a16:creationId xmlns:a16="http://schemas.microsoft.com/office/drawing/2014/main" id="{6CFBF497-05B7-7AFD-B182-F0BDA80685F2}"/>
              </a:ext>
            </a:extLst>
          </p:cNvPr>
          <p:cNvPicPr/>
          <p:nvPr userDrawn="1"/>
        </p:nvPicPr>
        <p:blipFill>
          <a:blip r:embed="rId7" cstate="screen">
            <a:extLst>
              <a:ext uri="{28A0092B-C50C-407E-A947-70E740481C1C}">
                <a14:useLocalDpi xmlns:a14="http://schemas.microsoft.com/office/drawing/2010/main"/>
              </a:ext>
            </a:extLst>
          </a:blip>
          <a:stretch>
            <a:fillRect/>
          </a:stretch>
        </p:blipFill>
        <p:spPr>
          <a:xfrm>
            <a:off x="1919703" y="5197463"/>
            <a:ext cx="82715" cy="83159"/>
          </a:xfrm>
          <a:prstGeom prst="rect">
            <a:avLst/>
          </a:prstGeom>
        </p:spPr>
      </p:pic>
      <p:sp>
        <p:nvSpPr>
          <p:cNvPr id="2" name="bg object 16">
            <a:extLst>
              <a:ext uri="{FF2B5EF4-FFF2-40B4-BE49-F238E27FC236}">
                <a16:creationId xmlns:a16="http://schemas.microsoft.com/office/drawing/2014/main" id="{B8A9EA5F-7DE9-71D3-B5BD-DF952479FA33}"/>
              </a:ext>
            </a:extLst>
          </p:cNvPr>
          <p:cNvSpPr/>
          <p:nvPr userDrawn="1"/>
        </p:nvSpPr>
        <p:spPr>
          <a:xfrm>
            <a:off x="1173838" y="2207488"/>
            <a:ext cx="4210962" cy="1288473"/>
          </a:xfrm>
          <a:custGeom>
            <a:avLst/>
            <a:gdLst/>
            <a:ahLst/>
            <a:cxnLst/>
            <a:rect l="l" t="t" r="r" b="b"/>
            <a:pathLst>
              <a:path w="4679950" h="45084">
                <a:moveTo>
                  <a:pt x="4679950" y="0"/>
                </a:moveTo>
                <a:lnTo>
                  <a:pt x="0" y="0"/>
                </a:lnTo>
                <a:lnTo>
                  <a:pt x="0" y="45084"/>
                </a:lnTo>
                <a:lnTo>
                  <a:pt x="4679950" y="45084"/>
                </a:lnTo>
                <a:lnTo>
                  <a:pt x="4679950" y="0"/>
                </a:lnTo>
                <a:close/>
              </a:path>
            </a:pathLst>
          </a:custGeom>
          <a:solidFill>
            <a:schemeClr val="accent3"/>
          </a:solidFill>
          <a:ln>
            <a:noFill/>
          </a:ln>
        </p:spPr>
        <p:style>
          <a:lnRef idx="0">
            <a:scrgbClr r="0" g="0" b="0"/>
          </a:lnRef>
          <a:fillRef idx="0">
            <a:scrgbClr r="0" g="0" b="0"/>
          </a:fillRef>
          <a:effectRef idx="0">
            <a:scrgbClr r="0" g="0" b="0"/>
          </a:effectRef>
          <a:fontRef idx="minor">
            <a:schemeClr val="lt1"/>
          </a:fontRef>
        </p:style>
        <p:txBody>
          <a:bodyPr wrap="square" lIns="0" tIns="0" rIns="0" bIns="0" rtlCol="0"/>
          <a:lstStyle/>
          <a:p>
            <a:endParaRPr dirty="0"/>
          </a:p>
        </p:txBody>
      </p:sp>
      <p:sp>
        <p:nvSpPr>
          <p:cNvPr id="22" name="object 16">
            <a:extLst>
              <a:ext uri="{FF2B5EF4-FFF2-40B4-BE49-F238E27FC236}">
                <a16:creationId xmlns:a16="http://schemas.microsoft.com/office/drawing/2014/main" id="{83283234-4973-7201-66ED-C0721BCC9656}"/>
              </a:ext>
            </a:extLst>
          </p:cNvPr>
          <p:cNvSpPr txBox="1"/>
          <p:nvPr userDrawn="1"/>
        </p:nvSpPr>
        <p:spPr>
          <a:xfrm>
            <a:off x="2192973" y="4194956"/>
            <a:ext cx="2914736" cy="1721625"/>
          </a:xfrm>
          <a:prstGeom prst="rect">
            <a:avLst/>
          </a:prstGeom>
        </p:spPr>
        <p:txBody>
          <a:bodyPr vert="horz" wrap="square" lIns="0" tIns="10795" rIns="0" bIns="0" rtlCol="0">
            <a:spAutoFit/>
          </a:bodyPr>
          <a:lstStyle/>
          <a:p>
            <a:pPr marL="12700" marR="5080">
              <a:lnSpc>
                <a:spcPts val="2270"/>
              </a:lnSpc>
              <a:spcBef>
                <a:spcPts val="85"/>
              </a:spcBef>
            </a:pPr>
            <a:r>
              <a:rPr sz="1800" dirty="0">
                <a:latin typeface="Segoe UI" panose="020B0502040204020203" pitchFamily="34" charset="0"/>
                <a:cs typeface="Eurostile"/>
              </a:rPr>
              <a:t>Via</a:t>
            </a:r>
            <a:r>
              <a:rPr sz="1800" spc="-15" dirty="0">
                <a:latin typeface="Segoe UI" panose="020B0502040204020203" pitchFamily="34" charset="0"/>
                <a:cs typeface="Eurostile"/>
              </a:rPr>
              <a:t> </a:t>
            </a:r>
            <a:r>
              <a:rPr sz="1800" dirty="0">
                <a:latin typeface="Segoe UI" panose="020B0502040204020203" pitchFamily="34" charset="0"/>
                <a:cs typeface="Eurostile"/>
              </a:rPr>
              <a:t>Severino</a:t>
            </a:r>
            <a:r>
              <a:rPr sz="1800" spc="-10" dirty="0">
                <a:latin typeface="Segoe UI" panose="020B0502040204020203" pitchFamily="34" charset="0"/>
                <a:cs typeface="Eurostile"/>
              </a:rPr>
              <a:t> </a:t>
            </a:r>
            <a:r>
              <a:rPr sz="1800" dirty="0">
                <a:latin typeface="Segoe UI" panose="020B0502040204020203" pitchFamily="34" charset="0"/>
                <a:cs typeface="Eurostile"/>
              </a:rPr>
              <a:t>Doppi</a:t>
            </a:r>
            <a:r>
              <a:rPr sz="1800" spc="-5" dirty="0">
                <a:latin typeface="Segoe UI" panose="020B0502040204020203" pitchFamily="34" charset="0"/>
                <a:cs typeface="Eurostile"/>
              </a:rPr>
              <a:t> </a:t>
            </a:r>
            <a:r>
              <a:rPr sz="1800" spc="-10" dirty="0">
                <a:latin typeface="Segoe UI" panose="020B0502040204020203" pitchFamily="34" charset="0"/>
                <a:cs typeface="Eurostile"/>
              </a:rPr>
              <a:t>20/bis, </a:t>
            </a:r>
            <a:r>
              <a:rPr sz="1800" dirty="0">
                <a:latin typeface="Segoe UI" panose="020B0502040204020203" pitchFamily="34" charset="0"/>
                <a:cs typeface="Eurostile"/>
              </a:rPr>
              <a:t>10095</a:t>
            </a:r>
            <a:r>
              <a:rPr sz="1800" spc="-10" dirty="0">
                <a:latin typeface="Segoe UI" panose="020B0502040204020203" pitchFamily="34" charset="0"/>
                <a:cs typeface="Eurostile"/>
              </a:rPr>
              <a:t> </a:t>
            </a:r>
            <a:r>
              <a:rPr sz="1800" dirty="0">
                <a:latin typeface="Segoe UI" panose="020B0502040204020203" pitchFamily="34" charset="0"/>
                <a:cs typeface="Eurostile"/>
              </a:rPr>
              <a:t>Grugliasco</a:t>
            </a:r>
            <a:r>
              <a:rPr sz="1800" spc="434" dirty="0">
                <a:latin typeface="Segoe UI" panose="020B0502040204020203" pitchFamily="34" charset="0"/>
                <a:cs typeface="Eurostile"/>
              </a:rPr>
              <a:t> </a:t>
            </a:r>
            <a:r>
              <a:rPr sz="1800" spc="-20" dirty="0">
                <a:latin typeface="Segoe UI" panose="020B0502040204020203" pitchFamily="34" charset="0"/>
                <a:cs typeface="Eurostile"/>
              </a:rPr>
              <a:t>(TO)</a:t>
            </a:r>
            <a:endParaRPr sz="1800" dirty="0">
              <a:latin typeface="Segoe UI" panose="020B0502040204020203" pitchFamily="34" charset="0"/>
              <a:cs typeface="Eurostile"/>
            </a:endParaRPr>
          </a:p>
          <a:p>
            <a:pPr>
              <a:lnSpc>
                <a:spcPct val="100000"/>
              </a:lnSpc>
            </a:pPr>
            <a:endParaRPr sz="1800" dirty="0">
              <a:latin typeface="Segoe UI" panose="020B0502040204020203" pitchFamily="34" charset="0"/>
              <a:cs typeface="Eurostile"/>
            </a:endParaRPr>
          </a:p>
          <a:p>
            <a:pPr marL="12700">
              <a:lnSpc>
                <a:spcPct val="100000"/>
              </a:lnSpc>
            </a:pPr>
            <a:r>
              <a:rPr sz="1800" dirty="0">
                <a:latin typeface="Segoe UI" panose="020B0502040204020203" pitchFamily="34" charset="0"/>
                <a:cs typeface="Eurostile"/>
              </a:rPr>
              <a:t>+39</a:t>
            </a:r>
            <a:r>
              <a:rPr sz="1800" spc="-5" dirty="0">
                <a:latin typeface="Segoe UI" panose="020B0502040204020203" pitchFamily="34" charset="0"/>
                <a:cs typeface="Eurostile"/>
              </a:rPr>
              <a:t> </a:t>
            </a:r>
            <a:r>
              <a:rPr lang="it-IT" sz="1800" spc="-10" dirty="0">
                <a:latin typeface="Segoe UI" panose="020B0502040204020203" pitchFamily="34" charset="0"/>
                <a:cs typeface="Eurostile"/>
              </a:rPr>
              <a:t>3666831477</a:t>
            </a:r>
          </a:p>
          <a:p>
            <a:pPr marL="12700">
              <a:lnSpc>
                <a:spcPct val="100000"/>
              </a:lnSpc>
            </a:pPr>
            <a:endParaRPr lang="it-IT" sz="1800" dirty="0">
              <a:solidFill>
                <a:schemeClr val="accent3"/>
              </a:solidFill>
              <a:latin typeface="Segoe UI" panose="020B0502040204020203" pitchFamily="34" charset="0"/>
              <a:cs typeface="Eurostile"/>
            </a:endParaRPr>
          </a:p>
          <a:p>
            <a:pPr>
              <a:lnSpc>
                <a:spcPct val="100000"/>
              </a:lnSpc>
              <a:spcBef>
                <a:spcPts val="55"/>
              </a:spcBef>
            </a:pPr>
            <a:r>
              <a:rPr lang="it-IT" sz="1800" b="1" dirty="0">
                <a:solidFill>
                  <a:schemeClr val="accent3"/>
                </a:solidFill>
                <a:latin typeface="Segoe UI" panose="020B0502040204020203" pitchFamily="34" charset="0"/>
                <a:cs typeface="Eurostile"/>
              </a:rPr>
              <a:t>www.key-stone.it</a:t>
            </a:r>
            <a:endParaRPr sz="1900" b="1" dirty="0">
              <a:latin typeface="Segoe UI" panose="020B0502040204020203" pitchFamily="34" charset="0"/>
              <a:cs typeface="Eurostile"/>
            </a:endParaRPr>
          </a:p>
        </p:txBody>
      </p:sp>
      <p:sp>
        <p:nvSpPr>
          <p:cNvPr id="21" name="object 15">
            <a:extLst>
              <a:ext uri="{FF2B5EF4-FFF2-40B4-BE49-F238E27FC236}">
                <a16:creationId xmlns:a16="http://schemas.microsoft.com/office/drawing/2014/main" id="{FC2803A7-1E33-543F-D22A-A901C0128443}"/>
              </a:ext>
            </a:extLst>
          </p:cNvPr>
          <p:cNvSpPr txBox="1"/>
          <p:nvPr userDrawn="1"/>
        </p:nvSpPr>
        <p:spPr>
          <a:xfrm>
            <a:off x="1622464" y="2464302"/>
            <a:ext cx="3200400" cy="640560"/>
          </a:xfrm>
          <a:prstGeom prst="rect">
            <a:avLst/>
          </a:prstGeom>
        </p:spPr>
        <p:txBody>
          <a:bodyPr vert="horz" wrap="square" lIns="0" tIns="12065" rIns="0" bIns="0" rtlCol="0">
            <a:spAutoFit/>
          </a:bodyPr>
          <a:lstStyle/>
          <a:p>
            <a:pPr marL="635" algn="ctr">
              <a:lnSpc>
                <a:spcPct val="100000"/>
              </a:lnSpc>
              <a:spcBef>
                <a:spcPts val="95"/>
              </a:spcBef>
            </a:pPr>
            <a:r>
              <a:rPr lang="it-IT" sz="2200" b="1" dirty="0">
                <a:latin typeface="Segoe UI" panose="020B0502040204020203" pitchFamily="34" charset="0"/>
                <a:cs typeface="Eurostile"/>
              </a:rPr>
              <a:t>Per informazioni</a:t>
            </a:r>
            <a:r>
              <a:rPr sz="2200" b="1" spc="-10" dirty="0">
                <a:latin typeface="Segoe UI" panose="020B0502040204020203" pitchFamily="34" charset="0"/>
                <a:cs typeface="Eurostile"/>
              </a:rPr>
              <a:t>:</a:t>
            </a:r>
            <a:endParaRPr sz="2200" b="1" u="none" dirty="0">
              <a:solidFill>
                <a:schemeClr val="accent3"/>
              </a:solidFill>
              <a:latin typeface="Segoe UI" panose="020B0502040204020203" pitchFamily="34" charset="0"/>
              <a:cs typeface="Eurostile"/>
            </a:endParaRPr>
          </a:p>
          <a:p>
            <a:pPr algn="ctr">
              <a:lnSpc>
                <a:spcPct val="100000"/>
              </a:lnSpc>
              <a:spcBef>
                <a:spcPts val="85"/>
              </a:spcBef>
            </a:pPr>
            <a:r>
              <a:rPr lang="it-IT" sz="1800" b="1" u="none" spc="-10" dirty="0">
                <a:solidFill>
                  <a:schemeClr val="tx1"/>
                </a:solidFill>
                <a:uFill>
                  <a:solidFill>
                    <a:srgbClr val="F4C91E"/>
                  </a:solidFill>
                </a:uFill>
                <a:latin typeface="Segoe UI" panose="020B0502040204020203" pitchFamily="34" charset="0"/>
                <a:cs typeface="Segoe UI" panose="020B0502040204020203" pitchFamily="34" charset="0"/>
              </a:rPr>
              <a:t>simona.grieco@key-stone.it</a:t>
            </a:r>
            <a:endParaRPr sz="1800" b="1" u="none" dirty="0">
              <a:solidFill>
                <a:schemeClr val="tx1"/>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24183976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bg object 16">
            <a:extLst>
              <a:ext uri="{FF2B5EF4-FFF2-40B4-BE49-F238E27FC236}">
                <a16:creationId xmlns:a16="http://schemas.microsoft.com/office/drawing/2014/main" id="{815892FC-78D2-C83F-AEC8-299962FD328F}"/>
              </a:ext>
            </a:extLst>
          </p:cNvPr>
          <p:cNvSpPr/>
          <p:nvPr userDrawn="1"/>
        </p:nvSpPr>
        <p:spPr>
          <a:xfrm>
            <a:off x="1956000" y="503353"/>
            <a:ext cx="8280000" cy="45085"/>
          </a:xfrm>
          <a:custGeom>
            <a:avLst/>
            <a:gdLst/>
            <a:ahLst/>
            <a:cxnLst/>
            <a:rect l="l" t="t" r="r" b="b"/>
            <a:pathLst>
              <a:path w="4679950" h="45084">
                <a:moveTo>
                  <a:pt x="4679950" y="0"/>
                </a:moveTo>
                <a:lnTo>
                  <a:pt x="0" y="0"/>
                </a:lnTo>
                <a:lnTo>
                  <a:pt x="0" y="45084"/>
                </a:lnTo>
                <a:lnTo>
                  <a:pt x="4679950" y="45084"/>
                </a:lnTo>
                <a:lnTo>
                  <a:pt x="4679950" y="0"/>
                </a:lnTo>
                <a:close/>
              </a:path>
            </a:pathLst>
          </a:custGeom>
          <a:solidFill>
            <a:schemeClr val="accent3"/>
          </a:solidFill>
        </p:spPr>
        <p:txBody>
          <a:bodyPr wrap="square" lIns="0" tIns="0" rIns="0" bIns="0" rtlCol="0"/>
          <a:lstStyle/>
          <a:p>
            <a:endParaRPr/>
          </a:p>
        </p:txBody>
      </p:sp>
      <p:pic>
        <p:nvPicPr>
          <p:cNvPr id="8" name="bg object 17">
            <a:extLst>
              <a:ext uri="{FF2B5EF4-FFF2-40B4-BE49-F238E27FC236}">
                <a16:creationId xmlns:a16="http://schemas.microsoft.com/office/drawing/2014/main" id="{D7873CE5-D6A2-1E50-4685-98D61AC50F13}"/>
              </a:ext>
            </a:extLst>
          </p:cNvPr>
          <p:cNvPicPr/>
          <p:nvPr userDrawn="1"/>
        </p:nvPicPr>
        <p:blipFill>
          <a:blip r:embed="rId12" cstate="screen">
            <a:extLst>
              <a:ext uri="{28A0092B-C50C-407E-A947-70E740481C1C}">
                <a14:useLocalDpi xmlns:a14="http://schemas.microsoft.com/office/drawing/2010/main"/>
              </a:ext>
            </a:extLst>
          </a:blip>
          <a:stretch>
            <a:fillRect/>
          </a:stretch>
        </p:blipFill>
        <p:spPr>
          <a:xfrm>
            <a:off x="10365970" y="458269"/>
            <a:ext cx="1012188" cy="160019"/>
          </a:xfrm>
          <a:prstGeom prst="rect">
            <a:avLst/>
          </a:prstGeom>
        </p:spPr>
      </p:pic>
      <p:sp>
        <p:nvSpPr>
          <p:cNvPr id="3" name="Segnaposto numero diapositiva 1">
            <a:extLst>
              <a:ext uri="{FF2B5EF4-FFF2-40B4-BE49-F238E27FC236}">
                <a16:creationId xmlns:a16="http://schemas.microsoft.com/office/drawing/2014/main" id="{113F565F-0A2B-E0E0-87EE-765936EF70CA}"/>
              </a:ext>
            </a:extLst>
          </p:cNvPr>
          <p:cNvSpPr>
            <a:spLocks noGrp="1"/>
          </p:cNvSpPr>
          <p:nvPr>
            <p:ph type="sldNum" sz="quarter" idx="4"/>
          </p:nvPr>
        </p:nvSpPr>
        <p:spPr>
          <a:xfrm>
            <a:off x="10299123" y="6308724"/>
            <a:ext cx="1700213" cy="549275"/>
          </a:xfrm>
          <a:prstGeom prst="rect">
            <a:avLst/>
          </a:prstGeom>
        </p:spPr>
        <p:txBody>
          <a:bodyPr vert="horz" lIns="91440" tIns="45720" rIns="91440" bIns="45720" rtlCol="0" anchor="ctr"/>
          <a:lstStyle>
            <a:lvl1pPr algn="r">
              <a:defRPr sz="1000">
                <a:solidFill>
                  <a:schemeClr val="tx1">
                    <a:tint val="75000"/>
                  </a:schemeClr>
                </a:solidFill>
                <a:latin typeface="Century Gothic" panose="020B0502020202020204" pitchFamily="34" charset="0"/>
              </a:defRPr>
            </a:lvl1pPr>
          </a:lstStyle>
          <a:p>
            <a:r>
              <a:rPr lang="it-IT" dirty="0">
                <a:latin typeface="Segoe UI" panose="020B0502040204020203" pitchFamily="34" charset="0"/>
              </a:rPr>
              <a:t> </a:t>
            </a:r>
            <a:fld id="{69EFDA8D-BE95-4710-BEE0-4F64E81A0098}" type="slidenum">
              <a:rPr lang="it-IT" smtClean="0">
                <a:latin typeface="Segoe UI" panose="020B0502040204020203" pitchFamily="34" charset="0"/>
              </a:rPr>
              <a:pPr/>
              <a:t>‹N›</a:t>
            </a:fld>
            <a:endParaRPr lang="it-IT" dirty="0">
              <a:latin typeface="Segoe UI" panose="020B0502040204020203" pitchFamily="34" charset="0"/>
            </a:endParaRPr>
          </a:p>
        </p:txBody>
      </p:sp>
    </p:spTree>
    <p:extLst>
      <p:ext uri="{BB962C8B-B14F-4D97-AF65-F5344CB8AC3E}">
        <p14:creationId xmlns:p14="http://schemas.microsoft.com/office/powerpoint/2010/main" val="2500129799"/>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58" r:id="rId3"/>
    <p:sldLayoutId id="2147483659" r:id="rId4"/>
    <p:sldLayoutId id="2147483661" r:id="rId5"/>
    <p:sldLayoutId id="2147483662" r:id="rId6"/>
    <p:sldLayoutId id="2147483652" r:id="rId7"/>
    <p:sldLayoutId id="2147483660" r:id="rId8"/>
    <p:sldLayoutId id="2147483655" r:id="rId9"/>
    <p:sldLayoutId id="2147483665" r:id="rId10"/>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29" userDrawn="1">
          <p15:clr>
            <a:srgbClr val="F26B43"/>
          </p15:clr>
        </p15:guide>
        <p15:guide id="2" pos="7174" userDrawn="1">
          <p15:clr>
            <a:srgbClr val="F26B43"/>
          </p15:clr>
        </p15:guide>
        <p15:guide id="3" orient="horz" pos="3974"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7.svg"/><Relationship Id="rId3" Type="http://schemas.openxmlformats.org/officeDocument/2006/relationships/image" Target="../media/image27.svg"/><Relationship Id="rId7" Type="http://schemas.openxmlformats.org/officeDocument/2006/relationships/image" Target="../media/image31.svg"/><Relationship Id="rId12" Type="http://schemas.openxmlformats.org/officeDocument/2006/relationships/image" Target="../media/image36.png"/><Relationship Id="rId2" Type="http://schemas.openxmlformats.org/officeDocument/2006/relationships/image" Target="../media/image26.png"/><Relationship Id="rId1" Type="http://schemas.openxmlformats.org/officeDocument/2006/relationships/slideLayout" Target="../slideLayouts/slideLayout3.xml"/><Relationship Id="rId6" Type="http://schemas.openxmlformats.org/officeDocument/2006/relationships/image" Target="../media/image30.png"/><Relationship Id="rId11" Type="http://schemas.openxmlformats.org/officeDocument/2006/relationships/image" Target="../media/image35.svg"/><Relationship Id="rId5" Type="http://schemas.openxmlformats.org/officeDocument/2006/relationships/image" Target="../media/image29.svg"/><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sv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15.svg"/></Relationships>
</file>

<file path=ppt/slides/_rels/slide20.xml.rels><?xml version="1.0" encoding="UTF-8" standalone="yes"?>
<Relationships xmlns="http://schemas.openxmlformats.org/package/2006/relationships"><Relationship Id="rId3" Type="http://schemas.microsoft.com/office/2018/10/relationships/comments" Target="../comments/modernComment_978_223399A.xml"/><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17.svg"/></Relationships>
</file>

<file path=ppt/slides/_rels/slide3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hemeOverride" Target="../theme/themeOverride1.xml"/><Relationship Id="rId5" Type="http://schemas.openxmlformats.org/officeDocument/2006/relationships/image" Target="../media/image46.png"/><Relationship Id="rId4" Type="http://schemas.openxmlformats.org/officeDocument/2006/relationships/image" Target="../media/image45.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3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4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10.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9.sv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uppo 13">
            <a:extLst>
              <a:ext uri="{FF2B5EF4-FFF2-40B4-BE49-F238E27FC236}">
                <a16:creationId xmlns:a16="http://schemas.microsoft.com/office/drawing/2014/main" id="{93BF5A19-2241-538A-026B-6D7232749BAD}"/>
              </a:ext>
            </a:extLst>
          </p:cNvPr>
          <p:cNvGrpSpPr/>
          <p:nvPr/>
        </p:nvGrpSpPr>
        <p:grpSpPr>
          <a:xfrm>
            <a:off x="-1" y="8626"/>
            <a:ext cx="12192001" cy="6875252"/>
            <a:chOff x="-1" y="0"/>
            <a:chExt cx="12192001" cy="6875252"/>
          </a:xfrm>
        </p:grpSpPr>
        <p:pic>
          <p:nvPicPr>
            <p:cNvPr id="4" name="Segnaposto immagine 21">
              <a:extLst>
                <a:ext uri="{FF2B5EF4-FFF2-40B4-BE49-F238E27FC236}">
                  <a16:creationId xmlns:a16="http://schemas.microsoft.com/office/drawing/2014/main" id="{16954DCD-5B8D-D6E9-6A27-0F6DD02577D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17252"/>
              <a:ext cx="12191999" cy="6858000"/>
            </a:xfrm>
            <a:prstGeom prst="rect">
              <a:avLst/>
            </a:prstGeom>
          </p:spPr>
        </p:pic>
        <p:sp>
          <p:nvSpPr>
            <p:cNvPr id="3" name="Rettangolo 2">
              <a:extLst>
                <a:ext uri="{FF2B5EF4-FFF2-40B4-BE49-F238E27FC236}">
                  <a16:creationId xmlns:a16="http://schemas.microsoft.com/office/drawing/2014/main" id="{406D734C-C9FA-0074-C203-2E938E62A17E}"/>
                </a:ext>
              </a:extLst>
            </p:cNvPr>
            <p:cNvSpPr/>
            <p:nvPr/>
          </p:nvSpPr>
          <p:spPr>
            <a:xfrm>
              <a:off x="10378440" y="0"/>
              <a:ext cx="1813560" cy="1158240"/>
            </a:xfrm>
            <a:prstGeom prst="rect">
              <a:avLst/>
            </a:prstGeom>
            <a:solidFill>
              <a:srgbClr val="131A28"/>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it-IT"/>
            </a:p>
          </p:txBody>
        </p:sp>
      </p:grpSp>
      <p:sp>
        <p:nvSpPr>
          <p:cNvPr id="5" name="bg object 19">
            <a:extLst>
              <a:ext uri="{FF2B5EF4-FFF2-40B4-BE49-F238E27FC236}">
                <a16:creationId xmlns:a16="http://schemas.microsoft.com/office/drawing/2014/main" id="{8F169691-E4F1-831A-710B-5C188B52F388}"/>
              </a:ext>
            </a:extLst>
          </p:cNvPr>
          <p:cNvSpPr/>
          <p:nvPr/>
        </p:nvSpPr>
        <p:spPr>
          <a:xfrm>
            <a:off x="495301" y="628649"/>
            <a:ext cx="5513614" cy="6229351"/>
          </a:xfrm>
          <a:custGeom>
            <a:avLst/>
            <a:gdLst/>
            <a:ahLst/>
            <a:cxnLst/>
            <a:rect l="l" t="t" r="r" b="b"/>
            <a:pathLst>
              <a:path w="4081145" h="9355455">
                <a:moveTo>
                  <a:pt x="4081145" y="0"/>
                </a:moveTo>
                <a:lnTo>
                  <a:pt x="0" y="0"/>
                </a:lnTo>
                <a:lnTo>
                  <a:pt x="0" y="9355455"/>
                </a:lnTo>
                <a:lnTo>
                  <a:pt x="4081145" y="9355455"/>
                </a:lnTo>
                <a:lnTo>
                  <a:pt x="4081145" y="0"/>
                </a:lnTo>
                <a:close/>
              </a:path>
            </a:pathLst>
          </a:custGeom>
          <a:solidFill>
            <a:srgbClr val="FFFFFF"/>
          </a:solidFill>
        </p:spPr>
        <p:txBody>
          <a:bodyPr wrap="square" lIns="0" tIns="0" rIns="0" bIns="0" rtlCol="0"/>
          <a:lstStyle/>
          <a:p>
            <a:endParaRPr/>
          </a:p>
        </p:txBody>
      </p:sp>
      <p:sp>
        <p:nvSpPr>
          <p:cNvPr id="12" name="CasellaDiTesto 11">
            <a:extLst>
              <a:ext uri="{FF2B5EF4-FFF2-40B4-BE49-F238E27FC236}">
                <a16:creationId xmlns:a16="http://schemas.microsoft.com/office/drawing/2014/main" id="{FA40E980-A004-0A26-D46C-141E40342DDC}"/>
              </a:ext>
            </a:extLst>
          </p:cNvPr>
          <p:cNvSpPr txBox="1"/>
          <p:nvPr/>
        </p:nvSpPr>
        <p:spPr>
          <a:xfrm>
            <a:off x="907139" y="2965450"/>
            <a:ext cx="4627390" cy="1569660"/>
          </a:xfrm>
          <a:prstGeom prst="rect">
            <a:avLst/>
          </a:prstGeom>
          <a:noFill/>
        </p:spPr>
        <p:txBody>
          <a:bodyPr wrap="square">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lang="it-IT" sz="3200" b="1" dirty="0">
                <a:solidFill>
                  <a:srgbClr val="F5CA1F"/>
                </a:solidFill>
                <a:latin typeface="Segoe UI" panose="020B0502040204020203" pitchFamily="34" charset="0"/>
                <a:cs typeface="Arial" charset="0"/>
              </a:rPr>
              <a:t>Una panoramica sulle ricerche di mercato </a:t>
            </a:r>
            <a:endParaRPr kumimoji="0" lang="it-IT" sz="3200" b="0" i="0" u="none" strike="noStrike" kern="1200" cap="none" spc="0" normalizeH="0" baseline="0" noProof="0" dirty="0">
              <a:ln>
                <a:noFill/>
              </a:ln>
              <a:solidFill>
                <a:srgbClr val="F5CA1F"/>
              </a:solidFill>
              <a:effectLst/>
              <a:uLnTx/>
              <a:uFillTx/>
              <a:latin typeface="Segoe UI"/>
              <a:ea typeface="+mn-ea"/>
              <a:cs typeface="Arial" charset="0"/>
            </a:endParaRPr>
          </a:p>
          <a:p>
            <a:pPr algn="ctr"/>
            <a:endParaRPr lang="it-IT" sz="3200" b="1" i="0" u="none" strike="noStrike" baseline="0" dirty="0">
              <a:solidFill>
                <a:schemeClr val="accent1"/>
              </a:solidFill>
              <a:latin typeface="Segoe UI" panose="020B0502040204020203" pitchFamily="34" charset="0"/>
            </a:endParaRPr>
          </a:p>
        </p:txBody>
      </p:sp>
      <p:pic>
        <p:nvPicPr>
          <p:cNvPr id="6" name="object 5">
            <a:extLst>
              <a:ext uri="{FF2B5EF4-FFF2-40B4-BE49-F238E27FC236}">
                <a16:creationId xmlns:a16="http://schemas.microsoft.com/office/drawing/2014/main" id="{C08576E5-A398-FF53-8101-308D4EE79EE6}"/>
              </a:ext>
            </a:extLst>
          </p:cNvPr>
          <p:cNvPicPr/>
          <p:nvPr/>
        </p:nvPicPr>
        <p:blipFill>
          <a:blip r:embed="rId4" cstate="screen">
            <a:extLst>
              <a:ext uri="{28A0092B-C50C-407E-A947-70E740481C1C}">
                <a14:useLocalDpi xmlns:a14="http://schemas.microsoft.com/office/drawing/2010/main"/>
              </a:ext>
            </a:extLst>
          </a:blip>
          <a:stretch>
            <a:fillRect/>
          </a:stretch>
        </p:blipFill>
        <p:spPr>
          <a:xfrm>
            <a:off x="958120" y="1089660"/>
            <a:ext cx="1683372" cy="266064"/>
          </a:xfrm>
          <a:prstGeom prst="rect">
            <a:avLst/>
          </a:prstGeom>
        </p:spPr>
      </p:pic>
      <p:sp>
        <p:nvSpPr>
          <p:cNvPr id="8" name="object 7">
            <a:extLst>
              <a:ext uri="{FF2B5EF4-FFF2-40B4-BE49-F238E27FC236}">
                <a16:creationId xmlns:a16="http://schemas.microsoft.com/office/drawing/2014/main" id="{903D7249-DC5B-06BE-D66D-4F540867843E}"/>
              </a:ext>
            </a:extLst>
          </p:cNvPr>
          <p:cNvSpPr/>
          <p:nvPr/>
        </p:nvSpPr>
        <p:spPr>
          <a:xfrm>
            <a:off x="2874548" y="966471"/>
            <a:ext cx="0" cy="457200"/>
          </a:xfrm>
          <a:custGeom>
            <a:avLst/>
            <a:gdLst/>
            <a:ahLst/>
            <a:cxnLst/>
            <a:rect l="l" t="t" r="r" b="b"/>
            <a:pathLst>
              <a:path h="457200">
                <a:moveTo>
                  <a:pt x="0" y="0"/>
                </a:moveTo>
                <a:lnTo>
                  <a:pt x="0" y="457200"/>
                </a:lnTo>
              </a:path>
            </a:pathLst>
          </a:custGeom>
          <a:ln w="6350">
            <a:solidFill>
              <a:srgbClr val="868789"/>
            </a:solidFill>
          </a:ln>
        </p:spPr>
        <p:txBody>
          <a:bodyPr wrap="square" lIns="0" tIns="0" rIns="0" bIns="0" rtlCol="0"/>
          <a:lstStyle/>
          <a:p>
            <a:endParaRPr/>
          </a:p>
        </p:txBody>
      </p:sp>
      <p:sp>
        <p:nvSpPr>
          <p:cNvPr id="13" name="object 5">
            <a:extLst>
              <a:ext uri="{FF2B5EF4-FFF2-40B4-BE49-F238E27FC236}">
                <a16:creationId xmlns:a16="http://schemas.microsoft.com/office/drawing/2014/main" id="{5AFF6132-3892-A18E-C585-5B62582EC65F}"/>
              </a:ext>
            </a:extLst>
          </p:cNvPr>
          <p:cNvSpPr/>
          <p:nvPr/>
        </p:nvSpPr>
        <p:spPr>
          <a:xfrm>
            <a:off x="495838" y="6574665"/>
            <a:ext cx="5511855" cy="283336"/>
          </a:xfrm>
          <a:custGeom>
            <a:avLst/>
            <a:gdLst/>
            <a:ahLst/>
            <a:cxnLst/>
            <a:rect l="l" t="t" r="r" b="b"/>
            <a:pathLst>
              <a:path w="7559675" h="10554335">
                <a:moveTo>
                  <a:pt x="7559675" y="0"/>
                </a:moveTo>
                <a:lnTo>
                  <a:pt x="0" y="0"/>
                </a:lnTo>
                <a:lnTo>
                  <a:pt x="0" y="10553954"/>
                </a:lnTo>
                <a:lnTo>
                  <a:pt x="7559675" y="10553954"/>
                </a:lnTo>
                <a:lnTo>
                  <a:pt x="7559675" y="0"/>
                </a:lnTo>
                <a:close/>
              </a:path>
            </a:pathLst>
          </a:custGeom>
          <a:solidFill>
            <a:schemeClr val="accent3"/>
          </a:solidFill>
        </p:spPr>
        <p:txBody>
          <a:bodyPr wrap="square" lIns="0" tIns="0" rIns="0" bIns="0" rtlCol="0"/>
          <a:lstStyle/>
          <a:p>
            <a:endParaRPr/>
          </a:p>
        </p:txBody>
      </p:sp>
    </p:spTree>
    <p:extLst>
      <p:ext uri="{BB962C8B-B14F-4D97-AF65-F5344CB8AC3E}">
        <p14:creationId xmlns:p14="http://schemas.microsoft.com/office/powerpoint/2010/main" val="327432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egnaposto numero diapositiva 1">
            <a:extLst>
              <a:ext uri="{FF2B5EF4-FFF2-40B4-BE49-F238E27FC236}">
                <a16:creationId xmlns:a16="http://schemas.microsoft.com/office/drawing/2014/main" id="{F0D91ED5-F2FA-76B4-09A7-43ECF5B474D8}"/>
              </a:ext>
            </a:extLst>
          </p:cNvPr>
          <p:cNvSpPr>
            <a:spLocks noGrp="1"/>
          </p:cNvSpPr>
          <p:nvPr>
            <p:ph type="sldNum" sz="quarter" idx="4"/>
          </p:nvPr>
        </p:nvSpPr>
        <p:spPr/>
        <p:txBody>
          <a:bodyPr/>
          <a:lstStyle/>
          <a:p>
            <a:r>
              <a:rPr lang="it-IT">
                <a:latin typeface="Segoe UI" panose="020B0502040204020203" pitchFamily="34" charset="0"/>
              </a:rPr>
              <a:t> </a:t>
            </a:r>
            <a:fld id="{69EFDA8D-BE95-4710-BEE0-4F64E81A0098}" type="slidenum">
              <a:rPr lang="it-IT" smtClean="0">
                <a:latin typeface="Segoe UI" panose="020B0502040204020203" pitchFamily="34" charset="0"/>
              </a:rPr>
              <a:pPr/>
              <a:t>10</a:t>
            </a:fld>
            <a:endParaRPr lang="it-IT" dirty="0">
              <a:latin typeface="Segoe UI" panose="020B0502040204020203" pitchFamily="34" charset="0"/>
            </a:endParaRPr>
          </a:p>
        </p:txBody>
      </p:sp>
      <p:sp>
        <p:nvSpPr>
          <p:cNvPr id="3" name="Segnaposto testo 2">
            <a:extLst>
              <a:ext uri="{FF2B5EF4-FFF2-40B4-BE49-F238E27FC236}">
                <a16:creationId xmlns:a16="http://schemas.microsoft.com/office/drawing/2014/main" id="{1CBDD0E1-8043-B74D-37D7-C2315D2E2AC9}"/>
              </a:ext>
            </a:extLst>
          </p:cNvPr>
          <p:cNvSpPr>
            <a:spLocks noGrp="1"/>
          </p:cNvSpPr>
          <p:nvPr>
            <p:ph type="body" sz="quarter" idx="10"/>
          </p:nvPr>
        </p:nvSpPr>
        <p:spPr/>
        <p:txBody>
          <a:bodyPr/>
          <a:lstStyle/>
          <a:p>
            <a:r>
              <a:rPr lang="it-IT" dirty="0"/>
              <a:t>LE FASI STORICHE DEL MARKETING/4</a:t>
            </a:r>
          </a:p>
        </p:txBody>
      </p:sp>
      <p:sp>
        <p:nvSpPr>
          <p:cNvPr id="4" name="Segnaposto testo 3">
            <a:extLst>
              <a:ext uri="{FF2B5EF4-FFF2-40B4-BE49-F238E27FC236}">
                <a16:creationId xmlns:a16="http://schemas.microsoft.com/office/drawing/2014/main" id="{E9B9A6BF-9E6D-7216-94B7-D835295C9C43}"/>
              </a:ext>
            </a:extLst>
          </p:cNvPr>
          <p:cNvSpPr>
            <a:spLocks noGrp="1"/>
          </p:cNvSpPr>
          <p:nvPr>
            <p:ph type="body" sz="quarter" idx="11"/>
          </p:nvPr>
        </p:nvSpPr>
        <p:spPr>
          <a:xfrm>
            <a:off x="647700" y="1401510"/>
            <a:ext cx="10906124" cy="4907215"/>
          </a:xfrm>
        </p:spPr>
        <p:txBody>
          <a:bodyPr/>
          <a:lstStyle/>
          <a:p>
            <a:r>
              <a:rPr lang="it-IT" b="1" dirty="0"/>
              <a:t>ORIENTAMENTO AL CLIENTE</a:t>
            </a:r>
          </a:p>
          <a:p>
            <a:endParaRPr lang="it-IT" dirty="0"/>
          </a:p>
          <a:p>
            <a:r>
              <a:rPr lang="it-IT" b="1" dirty="0"/>
              <a:t>Subentra quando i mercati sono saturi e le aziende si rendono conto di avere l'esigenza di capire i bisogni dei consumatori (sia espressi che inespressi) per realizzare prodotti adatti a soddisfarli.</a:t>
            </a:r>
          </a:p>
          <a:p>
            <a:r>
              <a:rPr lang="it-IT" dirty="0"/>
              <a:t>Ciò significa che il mercato e i suoi attori devono essere capiti e la funzione marketing assume un ruolo fondamentale all’interno dell’impresa perché </a:t>
            </a:r>
            <a:r>
              <a:rPr lang="it-IT" b="1" dirty="0"/>
              <a:t>è necessario adattare la produzione e la commercializzazione in funzione all’evoluzione della domanda.</a:t>
            </a:r>
          </a:p>
          <a:p>
            <a:r>
              <a:rPr lang="it-IT" dirty="0"/>
              <a:t>Per ottenere queste informazioni, </a:t>
            </a:r>
            <a:r>
              <a:rPr lang="it-IT" b="1" dirty="0"/>
              <a:t>le aziende cambiano l'oggetto dei loro investimenti iniziando a eseguire ricerche di mercato per raccogliere informazioni e a utilizzare il marketing per realizzare efficaci strategie di segmentazione, </a:t>
            </a:r>
            <a:r>
              <a:rPr lang="it-IT" b="1" dirty="0" err="1"/>
              <a:t>targetizzazione</a:t>
            </a:r>
            <a:r>
              <a:rPr lang="it-IT" b="1" dirty="0"/>
              <a:t> e posizionamento.</a:t>
            </a:r>
          </a:p>
          <a:p>
            <a:r>
              <a:rPr lang="it-IT" dirty="0"/>
              <a:t>I </a:t>
            </a:r>
            <a:r>
              <a:rPr lang="it-IT" b="1" dirty="0"/>
              <a:t>clienti non sono più passivi</a:t>
            </a:r>
            <a:r>
              <a:rPr lang="it-IT" dirty="0"/>
              <a:t>, hanno una maggior disponibilità di spesa, utilizzano la tecnologia, viaggiano, scoprono il mondo </a:t>
            </a:r>
            <a:r>
              <a:rPr lang="it-IT" b="1" dirty="0"/>
              <a:t>e hanno una consapevolezza crescente delle alternative a disposizione.</a:t>
            </a:r>
          </a:p>
          <a:p>
            <a:r>
              <a:rPr lang="it-IT" dirty="0"/>
              <a:t>Inoltre, sempre attraverso il marketing </a:t>
            </a:r>
            <a:r>
              <a:rPr lang="it-IT" b="1" dirty="0"/>
              <a:t>le aziende iniziano ad instaurare una relazione e un dialogo continuo con il cliente</a:t>
            </a:r>
            <a:r>
              <a:rPr lang="it-IT" dirty="0"/>
              <a:t>.</a:t>
            </a:r>
            <a:endParaRPr lang="it-IT" b="1" dirty="0"/>
          </a:p>
        </p:txBody>
      </p:sp>
    </p:spTree>
    <p:extLst>
      <p:ext uri="{BB962C8B-B14F-4D97-AF65-F5344CB8AC3E}">
        <p14:creationId xmlns:p14="http://schemas.microsoft.com/office/powerpoint/2010/main" val="31205376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testo 2">
            <a:extLst>
              <a:ext uri="{FF2B5EF4-FFF2-40B4-BE49-F238E27FC236}">
                <a16:creationId xmlns:a16="http://schemas.microsoft.com/office/drawing/2014/main" id="{1CBDD0E1-8043-B74D-37D7-C2315D2E2AC9}"/>
              </a:ext>
            </a:extLst>
          </p:cNvPr>
          <p:cNvSpPr>
            <a:spLocks noGrp="1"/>
          </p:cNvSpPr>
          <p:nvPr>
            <p:ph type="body" sz="quarter" idx="10"/>
          </p:nvPr>
        </p:nvSpPr>
        <p:spPr/>
        <p:txBody>
          <a:bodyPr/>
          <a:lstStyle/>
          <a:p>
            <a:r>
              <a:rPr lang="it-IT" dirty="0"/>
              <a:t>WHAT’S NEXT?</a:t>
            </a:r>
          </a:p>
        </p:txBody>
      </p:sp>
      <p:sp>
        <p:nvSpPr>
          <p:cNvPr id="4" name="Segnaposto testo 3">
            <a:extLst>
              <a:ext uri="{FF2B5EF4-FFF2-40B4-BE49-F238E27FC236}">
                <a16:creationId xmlns:a16="http://schemas.microsoft.com/office/drawing/2014/main" id="{E9B9A6BF-9E6D-7216-94B7-D835295C9C43}"/>
              </a:ext>
            </a:extLst>
          </p:cNvPr>
          <p:cNvSpPr>
            <a:spLocks noGrp="1"/>
          </p:cNvSpPr>
          <p:nvPr>
            <p:ph type="body" sz="quarter" idx="11"/>
          </p:nvPr>
        </p:nvSpPr>
        <p:spPr>
          <a:xfrm>
            <a:off x="647700" y="1401510"/>
            <a:ext cx="10906124" cy="5285040"/>
          </a:xfrm>
        </p:spPr>
        <p:txBody>
          <a:bodyPr/>
          <a:lstStyle/>
          <a:p>
            <a:r>
              <a:rPr lang="it-IT" b="1" dirty="0"/>
              <a:t>IL MARKETING OGGI (E DOMANI), IN UN CONTESTO IPERCOMPLESSO</a:t>
            </a:r>
          </a:p>
          <a:p>
            <a:endParaRPr lang="it-IT" dirty="0"/>
          </a:p>
          <a:p>
            <a:r>
              <a:rPr lang="it-IT" dirty="0"/>
              <a:t>L'evoluzione del marketing è tutt'altro che terminata ma non è facile dare un nome all'orientamento di marketing contemporaneo e, dati i cambiamenti in corso, etichettarlo come orientamento al cliente ci sembra limitativo.</a:t>
            </a:r>
          </a:p>
          <a:p>
            <a:r>
              <a:rPr lang="it-IT" dirty="0"/>
              <a:t>Oggi, </a:t>
            </a:r>
            <a:r>
              <a:rPr lang="it-IT" b="1" dirty="0"/>
              <a:t>parlare solamente di mercati può essere riduttivo, è probabilmente più adeguato parlare di società </a:t>
            </a:r>
            <a:r>
              <a:rPr lang="it-IT" dirty="0"/>
              <a:t>intesa come </a:t>
            </a:r>
            <a:r>
              <a:rPr lang="it-IT" b="1" dirty="0"/>
              <a:t>l’ambiente che ingloba al suo interno mercati, domanda e offerta, ma non solo.</a:t>
            </a:r>
          </a:p>
          <a:p>
            <a:r>
              <a:rPr lang="it-IT" dirty="0"/>
              <a:t>Le imprese, infatti, non possono trascurare i </a:t>
            </a:r>
            <a:r>
              <a:rPr lang="it-IT" b="1" dirty="0"/>
              <a:t>cambiamenti in atto all’interno della società </a:t>
            </a:r>
            <a:r>
              <a:rPr lang="it-IT" dirty="0"/>
              <a:t>(che ne influenzano gli equilibri), </a:t>
            </a:r>
            <a:r>
              <a:rPr lang="it-IT" b="1" dirty="0"/>
              <a:t>in continuo divenire e davvero vari</a:t>
            </a:r>
            <a:r>
              <a:rPr lang="it-IT" dirty="0"/>
              <a:t> dato che si parla delle cose più diverse come, ad esempio, smartworking, cambiamento climatico, sostenibilità, criptovalute, invecchiamento della popolazione e </a:t>
            </a:r>
            <a:r>
              <a:rPr lang="it-IT" dirty="0" err="1"/>
              <a:t>healthspan</a:t>
            </a:r>
            <a:r>
              <a:rPr lang="it-IT" dirty="0"/>
              <a:t>, flussi migratori.</a:t>
            </a:r>
          </a:p>
          <a:p>
            <a:r>
              <a:rPr lang="it-IT" dirty="0"/>
              <a:t>Non possono nemmeno trascurare il </a:t>
            </a:r>
            <a:r>
              <a:rPr lang="it-IT" b="1" dirty="0"/>
              <a:t>consumatore, sempre più digitale, interconnesso, informato e attivo, e i suoi bisogni e desideri sempre più complessi e mutevoli </a:t>
            </a:r>
            <a:r>
              <a:rPr lang="it-IT" dirty="0"/>
              <a:t>(instabili?).</a:t>
            </a:r>
          </a:p>
          <a:p>
            <a:r>
              <a:rPr lang="it-IT" dirty="0"/>
              <a:t>Altri aspetti da considerare riguardano la </a:t>
            </a:r>
            <a:r>
              <a:rPr lang="it-IT" b="1" dirty="0"/>
              <a:t>tecnologia</a:t>
            </a:r>
            <a:r>
              <a:rPr lang="it-IT" dirty="0"/>
              <a:t>, sempre più diffusa tra la popolazione mondiale, e le innovazioni tecnologiche, come la realtà virtuale e gli NFT per citarne un paio. O la digitalizzazione in ambito dentale.</a:t>
            </a:r>
          </a:p>
          <a:p>
            <a:r>
              <a:rPr lang="it-IT" dirty="0"/>
              <a:t>Infine, le imprese devono fronteggiare </a:t>
            </a:r>
            <a:r>
              <a:rPr lang="it-IT" b="1" dirty="0"/>
              <a:t>un'</a:t>
            </a:r>
            <a:r>
              <a:rPr lang="it-IT" b="1" dirty="0" err="1"/>
              <a:t>ipercompetizione</a:t>
            </a:r>
            <a:r>
              <a:rPr lang="it-IT" dirty="0"/>
              <a:t> davvero agguerrita dove gli strumenti a disposizione (tecnologia e web in primis) accelerano i tempi, creano dei cicli sempre più brevi e amplificano la portata delle scelte, strategiche e operative, in negativo e in positivo.</a:t>
            </a:r>
          </a:p>
          <a:p>
            <a:r>
              <a:rPr lang="it-IT" dirty="0"/>
              <a:t>Ed è per questo che </a:t>
            </a:r>
            <a:r>
              <a:rPr lang="it-IT" b="1" dirty="0"/>
              <a:t>il ruolo del marketing (e delle ricerche di mercato) </a:t>
            </a:r>
            <a:r>
              <a:rPr lang="it-IT" dirty="0"/>
              <a:t>è decisivo, oggi più che mai.</a:t>
            </a:r>
          </a:p>
        </p:txBody>
      </p:sp>
    </p:spTree>
    <p:extLst>
      <p:ext uri="{BB962C8B-B14F-4D97-AF65-F5344CB8AC3E}">
        <p14:creationId xmlns:p14="http://schemas.microsoft.com/office/powerpoint/2010/main" val="32727430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tangolo 5">
            <a:extLst>
              <a:ext uri="{FF2B5EF4-FFF2-40B4-BE49-F238E27FC236}">
                <a16:creationId xmlns:a16="http://schemas.microsoft.com/office/drawing/2014/main" id="{05ADC433-2639-79CD-FF40-9EFCDD2E14CD}"/>
              </a:ext>
            </a:extLst>
          </p:cNvPr>
          <p:cNvSpPr/>
          <p:nvPr/>
        </p:nvSpPr>
        <p:spPr>
          <a:xfrm>
            <a:off x="342900" y="5057776"/>
            <a:ext cx="11515725" cy="833404"/>
          </a:xfrm>
          <a:prstGeom prst="rect">
            <a:avLst/>
          </a:prstGeom>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 name="Segnaposto testo 2">
            <a:extLst>
              <a:ext uri="{FF2B5EF4-FFF2-40B4-BE49-F238E27FC236}">
                <a16:creationId xmlns:a16="http://schemas.microsoft.com/office/drawing/2014/main" id="{1957831A-B818-E542-4DBC-DB43BA50CCAE}"/>
              </a:ext>
            </a:extLst>
          </p:cNvPr>
          <p:cNvSpPr>
            <a:spLocks noGrp="1"/>
          </p:cNvSpPr>
          <p:nvPr>
            <p:ph type="body" sz="quarter" idx="10"/>
          </p:nvPr>
        </p:nvSpPr>
        <p:spPr/>
        <p:txBody>
          <a:bodyPr/>
          <a:lstStyle/>
          <a:p>
            <a:r>
              <a:rPr lang="it-IT" dirty="0"/>
              <a:t>UN (BUON) MARKETING COME LEVA DI SUCCESSO</a:t>
            </a:r>
          </a:p>
        </p:txBody>
      </p:sp>
      <p:sp>
        <p:nvSpPr>
          <p:cNvPr id="4" name="Segnaposto testo 3">
            <a:extLst>
              <a:ext uri="{FF2B5EF4-FFF2-40B4-BE49-F238E27FC236}">
                <a16:creationId xmlns:a16="http://schemas.microsoft.com/office/drawing/2014/main" id="{91C85F8A-E507-CB75-81B0-56A320F5E4B1}"/>
              </a:ext>
            </a:extLst>
          </p:cNvPr>
          <p:cNvSpPr>
            <a:spLocks noGrp="1"/>
          </p:cNvSpPr>
          <p:nvPr>
            <p:ph type="body" sz="quarter" idx="11"/>
          </p:nvPr>
        </p:nvSpPr>
        <p:spPr>
          <a:xfrm>
            <a:off x="675409" y="1582485"/>
            <a:ext cx="11035146" cy="4907215"/>
          </a:xfrm>
        </p:spPr>
        <p:txBody>
          <a:bodyPr/>
          <a:lstStyle/>
          <a:p>
            <a:pPr algn="l"/>
            <a:r>
              <a:rPr lang="it-IT" b="0" i="0" dirty="0">
                <a:effectLst/>
                <a:latin typeface="+mn-lt"/>
              </a:rPr>
              <a:t>Il marketing oggi è una funzione </a:t>
            </a:r>
            <a:r>
              <a:rPr lang="it-IT" b="1" i="0" dirty="0">
                <a:effectLst/>
                <a:latin typeface="+mn-lt"/>
              </a:rPr>
              <a:t>indispensabile per avere successo</a:t>
            </a:r>
            <a:r>
              <a:rPr lang="it-IT" b="0" i="0" dirty="0">
                <a:effectLst/>
                <a:latin typeface="+mn-lt"/>
              </a:rPr>
              <a:t> e per costruire o difendere il proprio </a:t>
            </a:r>
            <a:r>
              <a:rPr lang="it-IT" b="1" i="0" dirty="0">
                <a:effectLst/>
                <a:latin typeface="+mn-lt"/>
              </a:rPr>
              <a:t>vantaggio competitivo</a:t>
            </a:r>
            <a:r>
              <a:rPr lang="it-IT" dirty="0">
                <a:latin typeface="+mn-lt"/>
              </a:rPr>
              <a:t>. E’ la scienza che permette di </a:t>
            </a:r>
            <a:r>
              <a:rPr lang="it-IT" b="1" dirty="0">
                <a:latin typeface="+mn-lt"/>
              </a:rPr>
              <a:t>creare valore e connessioni significative tra le persone e i prodotti, i servizi o le idee che offriamo</a:t>
            </a:r>
            <a:r>
              <a:rPr lang="it-IT" dirty="0">
                <a:latin typeface="+mn-lt"/>
              </a:rPr>
              <a:t>. </a:t>
            </a:r>
          </a:p>
          <a:p>
            <a:pPr algn="l"/>
            <a:endParaRPr lang="it-IT" dirty="0">
              <a:latin typeface="+mn-lt"/>
            </a:endParaRPr>
          </a:p>
          <a:p>
            <a:pPr algn="l"/>
            <a:r>
              <a:rPr lang="it-IT" dirty="0">
                <a:latin typeface="+mn-lt"/>
              </a:rPr>
              <a:t>E per raggiungere i macro obiettivi di marketing:</a:t>
            </a:r>
          </a:p>
          <a:p>
            <a:pPr marL="285750" indent="-285750">
              <a:buFontTx/>
              <a:buChar char="-"/>
            </a:pPr>
            <a:r>
              <a:rPr lang="it-IT" b="1" dirty="0">
                <a:latin typeface="+mn-lt"/>
              </a:rPr>
              <a:t>Identificare il Mercato</a:t>
            </a:r>
            <a:r>
              <a:rPr lang="it-IT" dirty="0">
                <a:latin typeface="+mn-lt"/>
              </a:rPr>
              <a:t>: comprendere chi sono i nostri clienti ideali, cosa desiderano e di cosa hanno bisogno</a:t>
            </a:r>
          </a:p>
          <a:p>
            <a:pPr marL="285750" indent="-285750">
              <a:buFontTx/>
              <a:buChar char="-"/>
            </a:pPr>
            <a:r>
              <a:rPr lang="it-IT" b="1" dirty="0">
                <a:latin typeface="+mn-lt"/>
              </a:rPr>
              <a:t>Differenziarci dalla Concorrenza</a:t>
            </a:r>
            <a:r>
              <a:rPr lang="it-IT" dirty="0">
                <a:latin typeface="+mn-lt"/>
              </a:rPr>
              <a:t>: definire ciò che ci rende unici e comunicarlo in modo convincente</a:t>
            </a:r>
          </a:p>
          <a:p>
            <a:pPr marL="285750" indent="-285750">
              <a:buFontTx/>
              <a:buChar char="-"/>
            </a:pPr>
            <a:r>
              <a:rPr lang="it-IT" b="1" dirty="0">
                <a:latin typeface="+mn-lt"/>
              </a:rPr>
              <a:t>Creare Consapevolezza</a:t>
            </a:r>
            <a:r>
              <a:rPr lang="it-IT" dirty="0">
                <a:latin typeface="+mn-lt"/>
              </a:rPr>
              <a:t>: far conoscere i nostri prodotti, servizi o idee al pubblico di riferimento</a:t>
            </a:r>
          </a:p>
          <a:p>
            <a:pPr marL="285750" indent="-285750">
              <a:buFontTx/>
              <a:buChar char="-"/>
            </a:pPr>
            <a:r>
              <a:rPr lang="it-IT" b="1" dirty="0">
                <a:latin typeface="+mn-lt"/>
              </a:rPr>
              <a:t>Generare Domanda</a:t>
            </a:r>
            <a:r>
              <a:rPr lang="it-IT" dirty="0">
                <a:latin typeface="+mn-lt"/>
              </a:rPr>
              <a:t>: stimolare l'interesse e la richiesta per ciò che offriamo</a:t>
            </a:r>
          </a:p>
          <a:p>
            <a:pPr marL="285750" indent="-285750">
              <a:buFontTx/>
              <a:buChar char="-"/>
            </a:pPr>
            <a:r>
              <a:rPr lang="it-IT" b="1" dirty="0">
                <a:latin typeface="+mn-lt"/>
              </a:rPr>
              <a:t>Costruire Relazioni</a:t>
            </a:r>
            <a:r>
              <a:rPr lang="it-IT" dirty="0">
                <a:latin typeface="+mn-lt"/>
              </a:rPr>
              <a:t>: coltivare rapporti duraturi con i clienti basati sulla fiducia e sulla soddisfazione.</a:t>
            </a:r>
          </a:p>
          <a:p>
            <a:pPr algn="l"/>
            <a:endParaRPr lang="it-IT" dirty="0">
              <a:latin typeface="+mn-lt"/>
            </a:endParaRPr>
          </a:p>
          <a:p>
            <a:r>
              <a:rPr lang="it-IT" dirty="0">
                <a:latin typeface="+mn-lt"/>
              </a:rPr>
              <a:t>… occorre </a:t>
            </a:r>
            <a:r>
              <a:rPr lang="it-IT" b="1" dirty="0">
                <a:latin typeface="+mn-lt"/>
              </a:rPr>
              <a:t>comprendere profondamente il pubblico di riferimento, soddisfarne i bisogni e i desideri, e influenzarne positivamente il comportamento attraverso un processo circolare ed efficace di marketing, comunicazione, raccolta dei feedback e ottimizzazione dei prodotti/servizi e processi</a:t>
            </a:r>
            <a:r>
              <a:rPr lang="it-IT" dirty="0">
                <a:latin typeface="+mn-lt"/>
              </a:rPr>
              <a:t>. </a:t>
            </a:r>
          </a:p>
          <a:p>
            <a:endParaRPr lang="it-IT" dirty="0">
              <a:latin typeface="+mn-lt"/>
            </a:endParaRPr>
          </a:p>
        </p:txBody>
      </p:sp>
    </p:spTree>
    <p:extLst>
      <p:ext uri="{BB962C8B-B14F-4D97-AF65-F5344CB8AC3E}">
        <p14:creationId xmlns:p14="http://schemas.microsoft.com/office/powerpoint/2010/main" val="733460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9" end="9"/>
                                            </p:txEl>
                                          </p:spTgt>
                                        </p:tgtEl>
                                        <p:attrNameLst>
                                          <p:attrName>style.visibility</p:attrName>
                                        </p:attrNameLst>
                                      </p:cBhvr>
                                      <p:to>
                                        <p:strVal val="visible"/>
                                      </p:to>
                                    </p:set>
                                    <p:animEffect transition="in" filter="fade">
                                      <p:cBhvr>
                                        <p:cTn id="7" dur="500"/>
                                        <p:tgtEl>
                                          <p:spTgt spid="4">
                                            <p:txEl>
                                              <p:pRg st="9" end="9"/>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egnaposto numero diapositiva 1">
            <a:extLst>
              <a:ext uri="{FF2B5EF4-FFF2-40B4-BE49-F238E27FC236}">
                <a16:creationId xmlns:a16="http://schemas.microsoft.com/office/drawing/2014/main" id="{4027BA35-144B-643C-A481-E5DD28BA84ED}"/>
              </a:ext>
            </a:extLst>
          </p:cNvPr>
          <p:cNvSpPr>
            <a:spLocks noGrp="1"/>
          </p:cNvSpPr>
          <p:nvPr>
            <p:ph type="sldNum" sz="quarter" idx="4"/>
          </p:nvPr>
        </p:nvSpPr>
        <p:spPr/>
        <p:txBody>
          <a:bodyPr/>
          <a:lstStyle/>
          <a:p>
            <a:r>
              <a:rPr lang="it-IT">
                <a:latin typeface="Segoe UI" panose="020B0502040204020203" pitchFamily="34" charset="0"/>
              </a:rPr>
              <a:t> </a:t>
            </a:r>
            <a:fld id="{69EFDA8D-BE95-4710-BEE0-4F64E81A0098}" type="slidenum">
              <a:rPr lang="it-IT" smtClean="0">
                <a:latin typeface="Segoe UI" panose="020B0502040204020203" pitchFamily="34" charset="0"/>
              </a:rPr>
              <a:pPr/>
              <a:t>13</a:t>
            </a:fld>
            <a:endParaRPr lang="it-IT" dirty="0">
              <a:latin typeface="Segoe UI" panose="020B0502040204020203" pitchFamily="34" charset="0"/>
            </a:endParaRPr>
          </a:p>
        </p:txBody>
      </p:sp>
      <p:sp>
        <p:nvSpPr>
          <p:cNvPr id="3" name="Segnaposto testo 2">
            <a:extLst>
              <a:ext uri="{FF2B5EF4-FFF2-40B4-BE49-F238E27FC236}">
                <a16:creationId xmlns:a16="http://schemas.microsoft.com/office/drawing/2014/main" id="{F07B1DB1-72AF-49E6-EB54-9C6547D6CF69}"/>
              </a:ext>
            </a:extLst>
          </p:cNvPr>
          <p:cNvSpPr>
            <a:spLocks noGrp="1"/>
          </p:cNvSpPr>
          <p:nvPr>
            <p:ph type="body" sz="quarter" idx="10"/>
          </p:nvPr>
        </p:nvSpPr>
        <p:spPr/>
        <p:txBody>
          <a:bodyPr/>
          <a:lstStyle/>
          <a:p>
            <a:r>
              <a:rPr lang="it-IT" dirty="0"/>
              <a:t>ELEMENTI CHIAVE DEL MARKETING</a:t>
            </a:r>
          </a:p>
        </p:txBody>
      </p:sp>
      <p:sp>
        <p:nvSpPr>
          <p:cNvPr id="4" name="Segnaposto testo 3">
            <a:extLst>
              <a:ext uri="{FF2B5EF4-FFF2-40B4-BE49-F238E27FC236}">
                <a16:creationId xmlns:a16="http://schemas.microsoft.com/office/drawing/2014/main" id="{91C4BA14-2E37-853E-09F3-13C18FA4F3E2}"/>
              </a:ext>
            </a:extLst>
          </p:cNvPr>
          <p:cNvSpPr>
            <a:spLocks noGrp="1"/>
          </p:cNvSpPr>
          <p:nvPr>
            <p:ph type="body" sz="quarter" idx="11"/>
          </p:nvPr>
        </p:nvSpPr>
        <p:spPr/>
        <p:txBody>
          <a:bodyPr/>
          <a:lstStyle/>
          <a:p>
            <a:r>
              <a:rPr lang="it-IT" b="1" dirty="0"/>
              <a:t>Ricerca di Mercato</a:t>
            </a:r>
          </a:p>
          <a:p>
            <a:r>
              <a:rPr lang="it-IT" dirty="0"/>
              <a:t>È fondamentale comprendere il mercato in cui operiamo, i nostri concorrenti e soprattutto i nostri clienti. La ricerca di mercato ci fornisce dati preziosi per prendere decisioni informate e sviluppare strategie efficaci.</a:t>
            </a:r>
          </a:p>
          <a:p>
            <a:r>
              <a:rPr lang="it-IT" b="1" dirty="0"/>
              <a:t>Segmentazione del Mercato</a:t>
            </a:r>
          </a:p>
          <a:p>
            <a:r>
              <a:rPr lang="it-IT" dirty="0"/>
              <a:t>Ogni mercato è composto da diverse tipologie di clienti. La segmentazione del mercato ci consente di identificare e raggruppare i clienti con caratteristiche e bisogni simili, consentendoci di personalizzare le nostre strategie di marketing.</a:t>
            </a:r>
          </a:p>
          <a:p>
            <a:r>
              <a:rPr lang="it-IT" b="1" dirty="0"/>
              <a:t>Posizionamento del Marchio</a:t>
            </a:r>
          </a:p>
          <a:p>
            <a:r>
              <a:rPr lang="it-IT" dirty="0"/>
              <a:t>Il posizionamento del marchio riguarda il modo in cui il nostro marchio è percepite dai consumatori rispetto alla concorrenza. Dobbiamo comunicare chi siamo, cosa facciamo e perché siamo unici in modo chiaro e convincente.</a:t>
            </a:r>
          </a:p>
          <a:p>
            <a:r>
              <a:rPr lang="it-IT" b="1" dirty="0"/>
              <a:t>Marketing Mix (4P)</a:t>
            </a:r>
          </a:p>
          <a:p>
            <a:r>
              <a:rPr lang="it-IT" dirty="0"/>
              <a:t>Prodotto: Definire i nostri prodotti o servizi in modo tale da soddisfare i bisogni del mercato.</a:t>
            </a:r>
          </a:p>
          <a:p>
            <a:r>
              <a:rPr lang="it-IT" dirty="0"/>
              <a:t>Prezzo: Determinare il prezzo che i clienti sono disposti a pagare per il valore che offriamo.</a:t>
            </a:r>
          </a:p>
          <a:p>
            <a:r>
              <a:rPr lang="it-IT" dirty="0"/>
              <a:t>Distribuzione (Place): Decidere come e dove distribuire i nostri prodotti o servizi per renderli facilmente accessibili ai clienti.</a:t>
            </a:r>
          </a:p>
          <a:p>
            <a:r>
              <a:rPr lang="it-IT" dirty="0"/>
              <a:t>Promozione: Utilizzare una varietà di canali e tattiche per promuovere i nostri prodotti o servizi e generare interesse.</a:t>
            </a:r>
          </a:p>
        </p:txBody>
      </p:sp>
    </p:spTree>
    <p:extLst>
      <p:ext uri="{BB962C8B-B14F-4D97-AF65-F5344CB8AC3E}">
        <p14:creationId xmlns:p14="http://schemas.microsoft.com/office/powerpoint/2010/main" val="24070404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testo 2">
            <a:extLst>
              <a:ext uri="{FF2B5EF4-FFF2-40B4-BE49-F238E27FC236}">
                <a16:creationId xmlns:a16="http://schemas.microsoft.com/office/drawing/2014/main" id="{38E8C838-1211-879C-044D-2BDE3336C996}"/>
              </a:ext>
            </a:extLst>
          </p:cNvPr>
          <p:cNvSpPr>
            <a:spLocks noGrp="1"/>
          </p:cNvSpPr>
          <p:nvPr>
            <p:ph type="body" sz="quarter" idx="10"/>
          </p:nvPr>
        </p:nvSpPr>
        <p:spPr/>
        <p:txBody>
          <a:bodyPr/>
          <a:lstStyle/>
          <a:p>
            <a:r>
              <a:rPr lang="it-IT" dirty="0"/>
              <a:t>LA MARKETING INTELLIGENCE</a:t>
            </a:r>
          </a:p>
        </p:txBody>
      </p:sp>
      <p:sp>
        <p:nvSpPr>
          <p:cNvPr id="4" name="Segnaposto testo 3">
            <a:extLst>
              <a:ext uri="{FF2B5EF4-FFF2-40B4-BE49-F238E27FC236}">
                <a16:creationId xmlns:a16="http://schemas.microsoft.com/office/drawing/2014/main" id="{60D414BB-414F-2809-A656-E985286F4C44}"/>
              </a:ext>
            </a:extLst>
          </p:cNvPr>
          <p:cNvSpPr>
            <a:spLocks noGrp="1"/>
          </p:cNvSpPr>
          <p:nvPr>
            <p:ph type="body" sz="quarter" idx="11"/>
          </p:nvPr>
        </p:nvSpPr>
        <p:spPr>
          <a:xfrm>
            <a:off x="571499" y="1315785"/>
            <a:ext cx="11001375" cy="4907215"/>
          </a:xfrm>
        </p:spPr>
        <p:txBody>
          <a:bodyPr/>
          <a:lstStyle/>
          <a:p>
            <a:r>
              <a:rPr kumimoji="0" lang="it-IT" sz="1600" i="1" u="none" strike="noStrike" kern="1200" cap="none" spc="0" normalizeH="0" baseline="0" noProof="0" dirty="0">
                <a:ln>
                  <a:noFill/>
                </a:ln>
                <a:solidFill>
                  <a:sysClr val="windowText" lastClr="000000"/>
                </a:solidFill>
                <a:uLnTx/>
                <a:uFillTx/>
                <a:latin typeface="+mn-lt"/>
                <a:ea typeface="Calibri" panose="020F0502020204030204" pitchFamily="34" charset="0"/>
                <a:cs typeface="+mn-cs"/>
              </a:rPr>
              <a:t>Un sistema integrato di Marketing Intelligence si compone di </a:t>
            </a:r>
            <a:r>
              <a:rPr kumimoji="0" lang="it-IT" sz="1600" b="1" i="1" u="none" strike="noStrike" kern="1200" cap="none" spc="0" normalizeH="0" baseline="0" noProof="0" dirty="0">
                <a:ln>
                  <a:noFill/>
                </a:ln>
                <a:solidFill>
                  <a:sysClr val="windowText" lastClr="000000"/>
                </a:solidFill>
                <a:uLnTx/>
                <a:uFillTx/>
                <a:latin typeface="+mn-lt"/>
                <a:ea typeface="Calibri" panose="020F0502020204030204" pitchFamily="34" charset="0"/>
                <a:cs typeface="+mn-cs"/>
              </a:rPr>
              <a:t>dati e informazioni che provengono da differenti fonti</a:t>
            </a:r>
            <a:r>
              <a:rPr kumimoji="0" lang="it-IT" sz="1600" i="1" u="none" strike="noStrike" kern="1200" cap="none" spc="0" normalizeH="0" baseline="0" noProof="0" dirty="0">
                <a:ln>
                  <a:noFill/>
                </a:ln>
                <a:solidFill>
                  <a:sysClr val="windowText" lastClr="000000"/>
                </a:solidFill>
                <a:uLnTx/>
                <a:uFillTx/>
                <a:latin typeface="+mn-lt"/>
                <a:ea typeface="Calibri" panose="020F0502020204030204" pitchFamily="34" charset="0"/>
                <a:cs typeface="+mn-cs"/>
              </a:rPr>
              <a:t>, e che potrebbero essere stati raccolti per </a:t>
            </a:r>
            <a:r>
              <a:rPr kumimoji="0" lang="it-IT" sz="1600" b="1" i="1" u="none" strike="noStrike" kern="1200" cap="none" spc="0" normalizeH="0" baseline="0" noProof="0" dirty="0">
                <a:ln>
                  <a:noFill/>
                </a:ln>
                <a:solidFill>
                  <a:sysClr val="windowText" lastClr="000000"/>
                </a:solidFill>
                <a:uLnTx/>
                <a:uFillTx/>
                <a:latin typeface="+mn-lt"/>
                <a:ea typeface="Calibri" panose="020F0502020204030204" pitchFamily="34" charset="0"/>
                <a:cs typeface="+mn-cs"/>
              </a:rPr>
              <a:t>differenti scopi</a:t>
            </a:r>
            <a:r>
              <a:rPr lang="it-IT" b="1" i="1" dirty="0">
                <a:solidFill>
                  <a:sysClr val="windowText" lastClr="000000"/>
                </a:solidFill>
                <a:latin typeface="+mn-lt"/>
                <a:ea typeface="Calibri" panose="020F0502020204030204" pitchFamily="34" charset="0"/>
              </a:rPr>
              <a:t>:</a:t>
            </a:r>
            <a:endParaRPr kumimoji="0" lang="it-IT" sz="1600" b="0" i="0" u="sng" strike="noStrike" kern="1200" cap="none" spc="0" normalizeH="0" baseline="0" noProof="0" dirty="0">
              <a:ln>
                <a:noFill/>
              </a:ln>
              <a:solidFill>
                <a:sysClr val="windowText" lastClr="000000"/>
              </a:solidFill>
              <a:uLnTx/>
              <a:uFillTx/>
              <a:ea typeface="Calibri" panose="020F0502020204030204" pitchFamily="34" charset="0"/>
              <a:cs typeface="Calibri Light" panose="020F0302020204030204" pitchFamily="34" charset="0"/>
            </a:endParaRPr>
          </a:p>
          <a:p>
            <a:endParaRPr kumimoji="0" lang="it-IT" sz="1600" b="1" i="1" u="sng" strike="noStrike" kern="1200" cap="none" spc="0" normalizeH="0" baseline="0" noProof="0" dirty="0">
              <a:ln>
                <a:noFill/>
              </a:ln>
              <a:solidFill>
                <a:sysClr val="windowText" lastClr="000000"/>
              </a:solidFill>
              <a:uLnTx/>
              <a:uFillTx/>
              <a:latin typeface="+mn-lt"/>
              <a:ea typeface="Calibri" panose="020F0502020204030204" pitchFamily="34" charset="0"/>
              <a:cs typeface="Calibri Light" panose="020F0302020204030204" pitchFamily="34" charset="0"/>
            </a:endParaRPr>
          </a:p>
          <a:p>
            <a:endParaRPr lang="it-IT" dirty="0">
              <a:latin typeface="+mn-lt"/>
            </a:endParaRPr>
          </a:p>
        </p:txBody>
      </p:sp>
      <p:grpSp>
        <p:nvGrpSpPr>
          <p:cNvPr id="5" name="Gruppo 4">
            <a:extLst>
              <a:ext uri="{FF2B5EF4-FFF2-40B4-BE49-F238E27FC236}">
                <a16:creationId xmlns:a16="http://schemas.microsoft.com/office/drawing/2014/main" id="{B938B374-A92F-95D7-7C6F-E0165713D454}"/>
              </a:ext>
            </a:extLst>
          </p:cNvPr>
          <p:cNvGrpSpPr/>
          <p:nvPr/>
        </p:nvGrpSpPr>
        <p:grpSpPr>
          <a:xfrm>
            <a:off x="1858570" y="2072973"/>
            <a:ext cx="7213992" cy="2680374"/>
            <a:chOff x="1858570" y="2251752"/>
            <a:chExt cx="7213992" cy="2680374"/>
          </a:xfrm>
        </p:grpSpPr>
        <p:grpSp>
          <p:nvGrpSpPr>
            <p:cNvPr id="6" name="Gruppo 5">
              <a:extLst>
                <a:ext uri="{FF2B5EF4-FFF2-40B4-BE49-F238E27FC236}">
                  <a16:creationId xmlns:a16="http://schemas.microsoft.com/office/drawing/2014/main" id="{345D68E7-9B00-38B3-E402-F75744CA09BB}"/>
                </a:ext>
              </a:extLst>
            </p:cNvPr>
            <p:cNvGrpSpPr/>
            <p:nvPr/>
          </p:nvGrpSpPr>
          <p:grpSpPr>
            <a:xfrm>
              <a:off x="3128962" y="2251752"/>
              <a:ext cx="5943600" cy="2228850"/>
              <a:chOff x="3209925" y="2476500"/>
              <a:chExt cx="5943600" cy="2228850"/>
            </a:xfrm>
          </p:grpSpPr>
          <p:sp>
            <p:nvSpPr>
              <p:cNvPr id="12" name="Rettangolo con angoli arrotondati 11">
                <a:extLst>
                  <a:ext uri="{FF2B5EF4-FFF2-40B4-BE49-F238E27FC236}">
                    <a16:creationId xmlns:a16="http://schemas.microsoft.com/office/drawing/2014/main" id="{7F6D6836-BF87-DD0C-3683-720A0D3A247C}"/>
                  </a:ext>
                </a:extLst>
              </p:cNvPr>
              <p:cNvSpPr/>
              <p:nvPr/>
            </p:nvSpPr>
            <p:spPr>
              <a:xfrm>
                <a:off x="3209925" y="2476500"/>
                <a:ext cx="2971800" cy="1114425"/>
              </a:xfrm>
              <a:prstGeom prst="roundRect">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b="1" dirty="0">
                    <a:solidFill>
                      <a:schemeClr val="tx1"/>
                    </a:solidFill>
                    <a:latin typeface="Calibri" panose="020F0502020204030204" pitchFamily="34" charset="0"/>
                    <a:cs typeface="Calibri" panose="020F0502020204030204" pitchFamily="34" charset="0"/>
                  </a:rPr>
                  <a:t>a. Attività di marketing intelligence</a:t>
                </a:r>
              </a:p>
            </p:txBody>
          </p:sp>
          <p:sp>
            <p:nvSpPr>
              <p:cNvPr id="13" name="Rettangolo con angoli arrotondati 12">
                <a:extLst>
                  <a:ext uri="{FF2B5EF4-FFF2-40B4-BE49-F238E27FC236}">
                    <a16:creationId xmlns:a16="http://schemas.microsoft.com/office/drawing/2014/main" id="{2C9F3935-179C-026D-E0EB-D6389DD01B06}"/>
                  </a:ext>
                </a:extLst>
              </p:cNvPr>
              <p:cNvSpPr/>
              <p:nvPr/>
            </p:nvSpPr>
            <p:spPr>
              <a:xfrm>
                <a:off x="6181725" y="2476500"/>
                <a:ext cx="2971800" cy="1114425"/>
              </a:xfrm>
              <a:prstGeom prst="roundRect">
                <a:avLst/>
              </a:prstGeom>
              <a:solidFill>
                <a:schemeClr val="accent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b="1" dirty="0">
                    <a:solidFill>
                      <a:schemeClr val="tx1"/>
                    </a:solidFill>
                    <a:latin typeface="Calibri" panose="020F0502020204030204" pitchFamily="34" charset="0"/>
                    <a:cs typeface="Calibri" panose="020F0502020204030204" pitchFamily="34" charset="0"/>
                  </a:rPr>
                  <a:t>d. Ricerche di mercato       ad hoc</a:t>
                </a:r>
              </a:p>
            </p:txBody>
          </p:sp>
          <p:sp>
            <p:nvSpPr>
              <p:cNvPr id="14" name="Rettangolo con angoli arrotondati 13">
                <a:extLst>
                  <a:ext uri="{FF2B5EF4-FFF2-40B4-BE49-F238E27FC236}">
                    <a16:creationId xmlns:a16="http://schemas.microsoft.com/office/drawing/2014/main" id="{16B92898-37BE-DA32-E72C-9DD07D9D36CB}"/>
                  </a:ext>
                </a:extLst>
              </p:cNvPr>
              <p:cNvSpPr/>
              <p:nvPr/>
            </p:nvSpPr>
            <p:spPr>
              <a:xfrm>
                <a:off x="3209925" y="3590925"/>
                <a:ext cx="2971800" cy="1114425"/>
              </a:xfrm>
              <a:prstGeom prst="roundRect">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b="1" dirty="0">
                    <a:solidFill>
                      <a:schemeClr val="tx1"/>
                    </a:solidFill>
                    <a:latin typeface="Calibri" panose="020F0502020204030204" pitchFamily="34" charset="0"/>
                    <a:cs typeface="Calibri" panose="020F0502020204030204" pitchFamily="34" charset="0"/>
                  </a:rPr>
                  <a:t>b. Sistemi di rilevazione aziendale</a:t>
                </a:r>
              </a:p>
            </p:txBody>
          </p:sp>
          <p:sp>
            <p:nvSpPr>
              <p:cNvPr id="15" name="Rettangolo con angoli arrotondati 14">
                <a:extLst>
                  <a:ext uri="{FF2B5EF4-FFF2-40B4-BE49-F238E27FC236}">
                    <a16:creationId xmlns:a16="http://schemas.microsoft.com/office/drawing/2014/main" id="{142DE59F-14C0-16F2-E256-9744EFFCCF25}"/>
                  </a:ext>
                </a:extLst>
              </p:cNvPr>
              <p:cNvSpPr/>
              <p:nvPr/>
            </p:nvSpPr>
            <p:spPr>
              <a:xfrm>
                <a:off x="6181725" y="3590924"/>
                <a:ext cx="2971800" cy="1114425"/>
              </a:xfrm>
              <a:prstGeom prst="round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b="1" dirty="0">
                    <a:solidFill>
                      <a:schemeClr val="tx1"/>
                    </a:solidFill>
                    <a:latin typeface="Calibri" panose="020F0502020204030204" pitchFamily="34" charset="0"/>
                    <a:cs typeface="Calibri" panose="020F0502020204030204" pitchFamily="34" charset="0"/>
                  </a:rPr>
                  <a:t>c. Fonti istituzionali o esterne all’impresa</a:t>
                </a:r>
              </a:p>
            </p:txBody>
          </p:sp>
        </p:grpSp>
        <p:grpSp>
          <p:nvGrpSpPr>
            <p:cNvPr id="7" name="Gruppo 6">
              <a:extLst>
                <a:ext uri="{FF2B5EF4-FFF2-40B4-BE49-F238E27FC236}">
                  <a16:creationId xmlns:a16="http://schemas.microsoft.com/office/drawing/2014/main" id="{42898A23-7F7E-7EE0-DBF8-42640A71C315}"/>
                </a:ext>
              </a:extLst>
            </p:cNvPr>
            <p:cNvGrpSpPr/>
            <p:nvPr/>
          </p:nvGrpSpPr>
          <p:grpSpPr>
            <a:xfrm>
              <a:off x="1858570" y="2625332"/>
              <a:ext cx="6170553" cy="2306794"/>
              <a:chOff x="1858570" y="2625332"/>
              <a:chExt cx="6170553" cy="2306794"/>
            </a:xfrm>
          </p:grpSpPr>
          <p:sp>
            <p:nvSpPr>
              <p:cNvPr id="8" name="CasellaDiTesto 7">
                <a:extLst>
                  <a:ext uri="{FF2B5EF4-FFF2-40B4-BE49-F238E27FC236}">
                    <a16:creationId xmlns:a16="http://schemas.microsoft.com/office/drawing/2014/main" id="{9824F4A4-71FF-8741-86C3-3E51EC0F9615}"/>
                  </a:ext>
                </a:extLst>
              </p:cNvPr>
              <p:cNvSpPr txBox="1"/>
              <p:nvPr/>
            </p:nvSpPr>
            <p:spPr>
              <a:xfrm>
                <a:off x="1981200" y="2625332"/>
                <a:ext cx="854080" cy="369332"/>
              </a:xfrm>
              <a:prstGeom prst="rect">
                <a:avLst/>
              </a:prstGeom>
              <a:noFill/>
            </p:spPr>
            <p:txBody>
              <a:bodyPr wrap="none" rtlCol="0">
                <a:spAutoFit/>
              </a:bodyPr>
              <a:lstStyle/>
              <a:p>
                <a:pPr algn="ctr"/>
                <a:r>
                  <a:rPr lang="it-IT" dirty="0">
                    <a:latin typeface="Calibri Light" panose="020F0302020204030204" pitchFamily="34" charset="0"/>
                    <a:cs typeface="Calibri Light" panose="020F0302020204030204" pitchFamily="34" charset="0"/>
                  </a:rPr>
                  <a:t>Primari</a:t>
                </a:r>
              </a:p>
            </p:txBody>
          </p:sp>
          <p:sp>
            <p:nvSpPr>
              <p:cNvPr id="9" name="CasellaDiTesto 8">
                <a:extLst>
                  <a:ext uri="{FF2B5EF4-FFF2-40B4-BE49-F238E27FC236}">
                    <a16:creationId xmlns:a16="http://schemas.microsoft.com/office/drawing/2014/main" id="{0CC0F49F-293C-7B75-24FC-F26440ACE132}"/>
                  </a:ext>
                </a:extLst>
              </p:cNvPr>
              <p:cNvSpPr txBox="1"/>
              <p:nvPr/>
            </p:nvSpPr>
            <p:spPr>
              <a:xfrm>
                <a:off x="1858570" y="3738722"/>
                <a:ext cx="1099340" cy="369332"/>
              </a:xfrm>
              <a:prstGeom prst="rect">
                <a:avLst/>
              </a:prstGeom>
              <a:noFill/>
            </p:spPr>
            <p:txBody>
              <a:bodyPr wrap="none" rtlCol="0">
                <a:spAutoFit/>
              </a:bodyPr>
              <a:lstStyle/>
              <a:p>
                <a:pPr algn="ctr"/>
                <a:r>
                  <a:rPr lang="it-IT" dirty="0">
                    <a:latin typeface="Calibri Light" panose="020F0302020204030204" pitchFamily="34" charset="0"/>
                    <a:cs typeface="Calibri Light" panose="020F0302020204030204" pitchFamily="34" charset="0"/>
                  </a:rPr>
                  <a:t>Secondari</a:t>
                </a:r>
              </a:p>
            </p:txBody>
          </p:sp>
          <p:sp>
            <p:nvSpPr>
              <p:cNvPr id="10" name="CasellaDiTesto 9">
                <a:extLst>
                  <a:ext uri="{FF2B5EF4-FFF2-40B4-BE49-F238E27FC236}">
                    <a16:creationId xmlns:a16="http://schemas.microsoft.com/office/drawing/2014/main" id="{5AA44643-C38E-AB26-4809-C35135478F19}"/>
                  </a:ext>
                </a:extLst>
              </p:cNvPr>
              <p:cNvSpPr txBox="1"/>
              <p:nvPr/>
            </p:nvSpPr>
            <p:spPr>
              <a:xfrm>
                <a:off x="4184936" y="4562794"/>
                <a:ext cx="859851" cy="369332"/>
              </a:xfrm>
              <a:prstGeom prst="rect">
                <a:avLst/>
              </a:prstGeom>
              <a:noFill/>
            </p:spPr>
            <p:txBody>
              <a:bodyPr wrap="none" rtlCol="0">
                <a:spAutoFit/>
              </a:bodyPr>
              <a:lstStyle/>
              <a:p>
                <a:pPr algn="ctr"/>
                <a:r>
                  <a:rPr lang="it-IT" dirty="0">
                    <a:latin typeface="Calibri Light" panose="020F0302020204030204" pitchFamily="34" charset="0"/>
                    <a:cs typeface="Calibri Light" panose="020F0302020204030204" pitchFamily="34" charset="0"/>
                  </a:rPr>
                  <a:t>Interne</a:t>
                </a:r>
              </a:p>
            </p:txBody>
          </p:sp>
          <p:sp>
            <p:nvSpPr>
              <p:cNvPr id="11" name="CasellaDiTesto 10">
                <a:extLst>
                  <a:ext uri="{FF2B5EF4-FFF2-40B4-BE49-F238E27FC236}">
                    <a16:creationId xmlns:a16="http://schemas.microsoft.com/office/drawing/2014/main" id="{3A3A7835-10A2-390C-31A9-7D43E1FFF755}"/>
                  </a:ext>
                </a:extLst>
              </p:cNvPr>
              <p:cNvSpPr txBox="1"/>
              <p:nvPr/>
            </p:nvSpPr>
            <p:spPr>
              <a:xfrm>
                <a:off x="7144201" y="4562794"/>
                <a:ext cx="884922" cy="369332"/>
              </a:xfrm>
              <a:prstGeom prst="rect">
                <a:avLst/>
              </a:prstGeom>
              <a:noFill/>
            </p:spPr>
            <p:txBody>
              <a:bodyPr wrap="none" rtlCol="0">
                <a:spAutoFit/>
              </a:bodyPr>
              <a:lstStyle/>
              <a:p>
                <a:pPr algn="ctr"/>
                <a:r>
                  <a:rPr lang="it-IT" dirty="0">
                    <a:latin typeface="Calibri Light" panose="020F0302020204030204" pitchFamily="34" charset="0"/>
                    <a:cs typeface="Calibri Light" panose="020F0302020204030204" pitchFamily="34" charset="0"/>
                  </a:rPr>
                  <a:t>Esterne</a:t>
                </a:r>
              </a:p>
            </p:txBody>
          </p:sp>
        </p:grpSp>
      </p:grpSp>
      <p:sp>
        <p:nvSpPr>
          <p:cNvPr id="17" name="Sottotitolo 2">
            <a:extLst>
              <a:ext uri="{FF2B5EF4-FFF2-40B4-BE49-F238E27FC236}">
                <a16:creationId xmlns:a16="http://schemas.microsoft.com/office/drawing/2014/main" id="{ED7EE0A4-60E9-CA31-7CAD-8E44DFC5ABCB}"/>
              </a:ext>
            </a:extLst>
          </p:cNvPr>
          <p:cNvSpPr txBox="1">
            <a:spLocks/>
          </p:cNvSpPr>
          <p:nvPr/>
        </p:nvSpPr>
        <p:spPr>
          <a:xfrm>
            <a:off x="466725" y="4706491"/>
            <a:ext cx="11334750" cy="2025170"/>
          </a:xfrm>
          <a:prstGeom prst="rect">
            <a:avLst/>
          </a:prstGeom>
        </p:spPr>
        <p:txBody>
          <a:bodyPr wrap="square">
            <a:spAutoFit/>
          </a:bodyPr>
          <a:lstStyle>
            <a:lvl1pPr marL="0" indent="0" algn="l" rtl="0" eaLnBrk="0" fontAlgn="base" hangingPunct="0">
              <a:spcBef>
                <a:spcPct val="20000"/>
              </a:spcBef>
              <a:spcAft>
                <a:spcPct val="0"/>
              </a:spcAft>
              <a:buNone/>
              <a:defRPr sz="1800" b="1" i="1" kern="1200">
                <a:solidFill>
                  <a:schemeClr val="tx1"/>
                </a:solidFill>
                <a:latin typeface="Calibri Light" panose="020F0302020204030204" pitchFamily="34" charset="0"/>
                <a:ea typeface="+mn-ea"/>
                <a:cs typeface="+mn-cs"/>
              </a:defRPr>
            </a:lvl1pPr>
            <a:lvl2pPr marL="457200" indent="0" algn="ctr" rtl="0" eaLnBrk="0" fontAlgn="base" hangingPunct="0">
              <a:spcBef>
                <a:spcPct val="20000"/>
              </a:spcBef>
              <a:spcAft>
                <a:spcPct val="0"/>
              </a:spcAft>
              <a:buNone/>
              <a:defRPr kern="1200">
                <a:solidFill>
                  <a:schemeClr val="tx1">
                    <a:tint val="75000"/>
                  </a:schemeClr>
                </a:solidFill>
                <a:latin typeface="Calibri Light" panose="020F0302020204030204" pitchFamily="34" charset="0"/>
                <a:ea typeface="+mn-ea"/>
                <a:cs typeface="+mn-cs"/>
              </a:defRPr>
            </a:lvl2pPr>
            <a:lvl3pPr marL="914400" indent="0" algn="ctr" rtl="0" eaLnBrk="0" fontAlgn="base" hangingPunct="0">
              <a:spcBef>
                <a:spcPct val="20000"/>
              </a:spcBef>
              <a:spcAft>
                <a:spcPct val="0"/>
              </a:spcAft>
              <a:buFont typeface="Arial" panose="020B0604020202020204" pitchFamily="34" charset="0"/>
              <a:buNone/>
              <a:defRPr sz="1600" kern="1200">
                <a:solidFill>
                  <a:schemeClr val="tx1">
                    <a:tint val="75000"/>
                  </a:schemeClr>
                </a:solidFill>
                <a:latin typeface="Calibri Light" panose="020F0302020204030204" pitchFamily="34" charset="0"/>
                <a:ea typeface="+mn-ea"/>
                <a:cs typeface="+mn-cs"/>
              </a:defRPr>
            </a:lvl3pPr>
            <a:lvl4pPr marL="1371600" indent="0" algn="ctr" rtl="0" eaLnBrk="0" fontAlgn="base" hangingPunct="0">
              <a:spcBef>
                <a:spcPct val="20000"/>
              </a:spcBef>
              <a:spcAft>
                <a:spcPct val="0"/>
              </a:spcAft>
              <a:buFont typeface="Arial" panose="020B0604020202020204" pitchFamily="34" charset="0"/>
              <a:buNone/>
              <a:defRPr sz="1400" kern="1200">
                <a:solidFill>
                  <a:schemeClr val="tx1">
                    <a:tint val="75000"/>
                  </a:schemeClr>
                </a:solidFill>
                <a:latin typeface="Calibri Light" panose="020F0302020204030204" pitchFamily="34" charset="0"/>
                <a:ea typeface="+mn-ea"/>
                <a:cs typeface="+mn-cs"/>
              </a:defRPr>
            </a:lvl4pPr>
            <a:lvl5pPr marL="1828800" indent="0" algn="ctr" rtl="0" eaLnBrk="0" fontAlgn="base" hangingPunct="0">
              <a:spcBef>
                <a:spcPct val="20000"/>
              </a:spcBef>
              <a:spcAft>
                <a:spcPct val="0"/>
              </a:spcAft>
              <a:buFont typeface="Arial" panose="020B0604020202020204" pitchFamily="34" charset="0"/>
              <a:buNone/>
              <a:defRPr sz="14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it-IT" sz="1600" b="0" i="0" u="none" strike="noStrike" kern="1200" cap="none" spc="0" normalizeH="0" baseline="0" noProof="0" dirty="0">
                <a:ln>
                  <a:noFill/>
                </a:ln>
                <a:solidFill>
                  <a:sysClr val="windowText" lastClr="000000"/>
                </a:solidFill>
                <a:uLnTx/>
                <a:uFillTx/>
                <a:latin typeface="+mn-lt"/>
                <a:ea typeface="Calibri" panose="020F0502020204030204" pitchFamily="34" charset="0"/>
                <a:cs typeface="Calibri Light" panose="020F0302020204030204" pitchFamily="34" charset="0"/>
              </a:rPr>
              <a:t>I </a:t>
            </a:r>
            <a:r>
              <a:rPr kumimoji="0" lang="it-IT" sz="1600" i="0" u="none" strike="noStrike" kern="1200" cap="none" spc="0" normalizeH="0" baseline="0" noProof="0" dirty="0">
                <a:ln>
                  <a:noFill/>
                </a:ln>
                <a:solidFill>
                  <a:sysClr val="windowText" lastClr="000000"/>
                </a:solidFill>
                <a:uLnTx/>
                <a:uFillTx/>
                <a:latin typeface="+mn-lt"/>
                <a:ea typeface="Calibri" panose="020F0502020204030204" pitchFamily="34" charset="0"/>
                <a:cs typeface="Calibri Light" panose="020F0302020204030204" pitchFamily="34" charset="0"/>
              </a:rPr>
              <a:t>dati</a:t>
            </a:r>
            <a:r>
              <a:rPr kumimoji="0" lang="it-IT" sz="1600" b="0" i="0" u="none" strike="noStrike" kern="1200" cap="none" spc="0" normalizeH="0" baseline="0" noProof="0" dirty="0">
                <a:ln>
                  <a:noFill/>
                </a:ln>
                <a:solidFill>
                  <a:sysClr val="windowText" lastClr="000000"/>
                </a:solidFill>
                <a:uLnTx/>
                <a:uFillTx/>
                <a:latin typeface="+mn-lt"/>
                <a:ea typeface="Calibri" panose="020F0502020204030204" pitchFamily="34" charset="0"/>
                <a:cs typeface="Calibri Light" panose="020F0302020204030204" pitchFamily="34" charset="0"/>
              </a:rPr>
              <a:t> </a:t>
            </a:r>
            <a:r>
              <a:rPr kumimoji="0" lang="it-IT" sz="1600" i="0" u="none" strike="noStrike" kern="1200" cap="none" spc="0" normalizeH="0" baseline="0" noProof="0" dirty="0">
                <a:ln>
                  <a:noFill/>
                </a:ln>
                <a:solidFill>
                  <a:sysClr val="windowText" lastClr="000000"/>
                </a:solidFill>
                <a:uLnTx/>
                <a:uFillTx/>
                <a:latin typeface="+mn-lt"/>
                <a:ea typeface="Calibri" panose="020F0502020204030204" pitchFamily="34" charset="0"/>
                <a:cs typeface="Calibri Light" panose="020F0302020204030204" pitchFamily="34" charset="0"/>
              </a:rPr>
              <a:t>primari</a:t>
            </a:r>
            <a:r>
              <a:rPr kumimoji="0" lang="it-IT" sz="1600" b="0" i="0" u="none" strike="noStrike" kern="1200" cap="none" spc="0" normalizeH="0" baseline="0" noProof="0" dirty="0">
                <a:ln>
                  <a:noFill/>
                </a:ln>
                <a:solidFill>
                  <a:sysClr val="windowText" lastClr="000000"/>
                </a:solidFill>
                <a:uLnTx/>
                <a:uFillTx/>
                <a:latin typeface="+mn-lt"/>
                <a:ea typeface="Calibri" panose="020F0502020204030204" pitchFamily="34" charset="0"/>
                <a:cs typeface="Calibri Light" panose="020F0302020204030204" pitchFamily="34" charset="0"/>
              </a:rPr>
              <a:t> vengono appositamente raccolti per rispondere ad uno specifico scopo/bisogno informativo. I dati </a:t>
            </a:r>
            <a:r>
              <a:rPr kumimoji="0" lang="it-IT" sz="1600" i="0" u="none" strike="noStrike" kern="1200" cap="none" spc="0" normalizeH="0" baseline="0" noProof="0" dirty="0">
                <a:ln>
                  <a:noFill/>
                </a:ln>
                <a:solidFill>
                  <a:sysClr val="windowText" lastClr="000000"/>
                </a:solidFill>
                <a:uLnTx/>
                <a:uFillTx/>
                <a:latin typeface="+mn-lt"/>
                <a:ea typeface="Calibri" panose="020F0502020204030204" pitchFamily="34" charset="0"/>
                <a:cs typeface="Calibri Light" panose="020F0302020204030204" pitchFamily="34" charset="0"/>
              </a:rPr>
              <a:t>secondari</a:t>
            </a:r>
            <a:r>
              <a:rPr kumimoji="0" lang="it-IT" sz="1600" b="0" i="0" u="none" strike="noStrike" kern="1200" cap="none" spc="0" normalizeH="0" baseline="0" noProof="0" dirty="0">
                <a:ln>
                  <a:noFill/>
                </a:ln>
                <a:solidFill>
                  <a:sysClr val="windowText" lastClr="000000"/>
                </a:solidFill>
                <a:uLnTx/>
                <a:uFillTx/>
                <a:latin typeface="+mn-lt"/>
                <a:ea typeface="Calibri" panose="020F0502020204030204" pitchFamily="34" charset="0"/>
                <a:cs typeface="Calibri Light" panose="020F0302020204030204" pitchFamily="34" charset="0"/>
              </a:rPr>
              <a:t> sono prodotti e raccolti per altri scopi, ma possono tornare utili per svolgere analisi o prendere decisioni di marketing.</a:t>
            </a:r>
          </a:p>
          <a:p>
            <a:pPr marL="342900" marR="0" lvl="0" indent="-342900" algn="l" defTabSz="914400" rtl="0" eaLnBrk="0" fontAlgn="base" latinLnBrk="0" hangingPunct="0">
              <a:lnSpc>
                <a:spcPct val="100000"/>
              </a:lnSpc>
              <a:spcBef>
                <a:spcPct val="20000"/>
              </a:spcBef>
              <a:spcAft>
                <a:spcPct val="0"/>
              </a:spcAft>
              <a:buClrTx/>
              <a:buSzTx/>
              <a:buFontTx/>
              <a:buAutoNum type="alphaLcPeriod"/>
              <a:tabLst/>
              <a:defRPr/>
            </a:pPr>
            <a:r>
              <a:rPr lang="it-IT" sz="1200" i="0" dirty="0">
                <a:solidFill>
                  <a:sysClr val="windowText" lastClr="000000"/>
                </a:solidFill>
                <a:latin typeface="+mn-lt"/>
                <a:ea typeface="Calibri" panose="020F0502020204030204" pitchFamily="34" charset="0"/>
                <a:cs typeface="Calibri Light" panose="020F0302020204030204" pitchFamily="34" charset="0"/>
              </a:rPr>
              <a:t>Figure interne all’impresa </a:t>
            </a:r>
            <a:r>
              <a:rPr lang="it-IT" sz="1200" b="0" i="0" dirty="0">
                <a:solidFill>
                  <a:sysClr val="windowText" lastClr="000000"/>
                </a:solidFill>
                <a:latin typeface="+mn-lt"/>
                <a:ea typeface="Calibri" panose="020F0502020204030204" pitchFamily="34" charset="0"/>
                <a:cs typeface="Calibri Light" panose="020F0302020204030204" pitchFamily="34" charset="0"/>
              </a:rPr>
              <a:t>in grado di raccogliere dati e informazioni dai</a:t>
            </a:r>
            <a:r>
              <a:rPr lang="it-IT" sz="1200" i="0" dirty="0">
                <a:solidFill>
                  <a:sysClr val="windowText" lastClr="000000"/>
                </a:solidFill>
                <a:latin typeface="+mn-lt"/>
                <a:ea typeface="Calibri" panose="020F0502020204030204" pitchFamily="34" charset="0"/>
                <a:cs typeface="Calibri Light" panose="020F0302020204030204" pitchFamily="34" charset="0"/>
              </a:rPr>
              <a:t> clienti </a:t>
            </a:r>
            <a:r>
              <a:rPr lang="it-IT" sz="1200" b="0" i="0" dirty="0">
                <a:solidFill>
                  <a:sysClr val="windowText" lastClr="000000"/>
                </a:solidFill>
                <a:latin typeface="+mn-lt"/>
                <a:ea typeface="Calibri" panose="020F0502020204030204" pitchFamily="34" charset="0"/>
                <a:cs typeface="Calibri Light" panose="020F0302020204030204" pitchFamily="34" charset="0"/>
              </a:rPr>
              <a:t>sull’utilizzo</a:t>
            </a:r>
            <a:r>
              <a:rPr lang="it-IT" sz="1200" i="0" dirty="0">
                <a:solidFill>
                  <a:sysClr val="windowText" lastClr="000000"/>
                </a:solidFill>
                <a:latin typeface="+mn-lt"/>
                <a:ea typeface="Calibri" panose="020F0502020204030204" pitchFamily="34" charset="0"/>
                <a:cs typeface="Calibri Light" panose="020F0302020204030204" pitchFamily="34" charset="0"/>
              </a:rPr>
              <a:t> </a:t>
            </a:r>
            <a:r>
              <a:rPr lang="it-IT" sz="1200" b="0" i="0" dirty="0">
                <a:solidFill>
                  <a:sysClr val="windowText" lastClr="000000"/>
                </a:solidFill>
                <a:latin typeface="+mn-lt"/>
                <a:ea typeface="Calibri" panose="020F0502020204030204" pitchFamily="34" charset="0"/>
                <a:cs typeface="Calibri Light" panose="020F0302020204030204" pitchFamily="34" charset="0"/>
              </a:rPr>
              <a:t>(soddisfazione) dei propri prodotti e della concorrenza: es. </a:t>
            </a:r>
            <a:r>
              <a:rPr lang="it-IT" sz="1200" i="0" dirty="0">
                <a:solidFill>
                  <a:sysClr val="windowText" lastClr="000000"/>
                </a:solidFill>
                <a:latin typeface="+mn-lt"/>
                <a:ea typeface="Calibri" panose="020F0502020204030204" pitchFamily="34" charset="0"/>
                <a:cs typeface="Calibri Light" panose="020F0302020204030204" pitchFamily="34" charset="0"/>
              </a:rPr>
              <a:t>Key Account Managers, Forza vendite.</a:t>
            </a:r>
          </a:p>
          <a:p>
            <a:pPr marL="342900" marR="0" lvl="0" indent="-342900" algn="l" defTabSz="914400" rtl="0" eaLnBrk="0" fontAlgn="base" latinLnBrk="0" hangingPunct="0">
              <a:lnSpc>
                <a:spcPct val="100000"/>
              </a:lnSpc>
              <a:spcBef>
                <a:spcPct val="20000"/>
              </a:spcBef>
              <a:spcAft>
                <a:spcPct val="0"/>
              </a:spcAft>
              <a:buClrTx/>
              <a:buSzTx/>
              <a:buFontTx/>
              <a:buAutoNum type="alphaLcPeriod"/>
              <a:tabLst/>
              <a:defRPr/>
            </a:pPr>
            <a:r>
              <a:rPr kumimoji="0" lang="it-IT" sz="1200" i="0" strike="noStrike" kern="1200" cap="none" spc="0" normalizeH="0" baseline="0" noProof="0" dirty="0">
                <a:ln>
                  <a:noFill/>
                </a:ln>
                <a:solidFill>
                  <a:sysClr val="windowText" lastClr="000000"/>
                </a:solidFill>
                <a:uLnTx/>
                <a:uFillTx/>
                <a:latin typeface="+mn-lt"/>
                <a:ea typeface="Calibri" panose="020F0502020204030204" pitchFamily="34" charset="0"/>
                <a:cs typeface="Calibri Light" panose="020F0302020204030204" pitchFamily="34" charset="0"/>
              </a:rPr>
              <a:t>Dati prodotti </a:t>
            </a:r>
            <a:r>
              <a:rPr lang="it-IT" sz="1200" i="0" dirty="0">
                <a:solidFill>
                  <a:sysClr val="windowText" lastClr="000000"/>
                </a:solidFill>
                <a:latin typeface="+mn-lt"/>
                <a:ea typeface="Calibri" panose="020F0502020204030204" pitchFamily="34" charset="0"/>
                <a:cs typeface="Calibri Light" panose="020F0302020204030204" pitchFamily="34" charset="0"/>
              </a:rPr>
              <a:t>da sistemi di rilevazione aziendali, </a:t>
            </a:r>
            <a:r>
              <a:rPr lang="it-IT" sz="1200" b="0" i="0" dirty="0">
                <a:solidFill>
                  <a:sysClr val="windowText" lastClr="000000"/>
                </a:solidFill>
                <a:latin typeface="+mn-lt"/>
                <a:ea typeface="Calibri" panose="020F0502020204030204" pitchFamily="34" charset="0"/>
                <a:cs typeface="Calibri Light" panose="020F0302020204030204" pitchFamily="34" charset="0"/>
              </a:rPr>
              <a:t>es: statistiche di vendita, rapporti sui costi, risultati economico-finanziari, tempi di approvvigionamento e produzione, reclami, etc.</a:t>
            </a:r>
          </a:p>
          <a:p>
            <a:pPr marL="342900" marR="0" lvl="0" indent="-342900" algn="l" defTabSz="914400" rtl="0" eaLnBrk="0" fontAlgn="base" latinLnBrk="0" hangingPunct="0">
              <a:lnSpc>
                <a:spcPct val="100000"/>
              </a:lnSpc>
              <a:spcBef>
                <a:spcPct val="20000"/>
              </a:spcBef>
              <a:spcAft>
                <a:spcPct val="0"/>
              </a:spcAft>
              <a:buClrTx/>
              <a:buSzTx/>
              <a:buFontTx/>
              <a:buAutoNum type="alphaLcPeriod"/>
              <a:tabLst/>
              <a:defRPr/>
            </a:pPr>
            <a:r>
              <a:rPr lang="it-IT" sz="1200" i="0" dirty="0">
                <a:solidFill>
                  <a:sysClr val="windowText" lastClr="000000"/>
                </a:solidFill>
                <a:latin typeface="+mn-lt"/>
                <a:ea typeface="Calibri" panose="020F0502020204030204" pitchFamily="34" charset="0"/>
                <a:cs typeface="Calibri Light" panose="020F0302020204030204" pitchFamily="34" charset="0"/>
              </a:rPr>
              <a:t>Dati raccolti da soggetti esterni all’impresa</a:t>
            </a:r>
            <a:r>
              <a:rPr lang="it-IT" sz="1200" b="0" i="0" dirty="0">
                <a:solidFill>
                  <a:sysClr val="windowText" lastClr="000000"/>
                </a:solidFill>
                <a:latin typeface="+mn-lt"/>
                <a:ea typeface="Calibri" panose="020F0502020204030204" pitchFamily="34" charset="0"/>
                <a:cs typeface="Calibri Light" panose="020F0302020204030204" pitchFamily="34" charset="0"/>
              </a:rPr>
              <a:t>, quali per esempio Banche dati e fonti internet, Associazioni di categoria, ISTAT e Istituzioni, Studi di mercato già esistenti (tipo “</a:t>
            </a:r>
            <a:r>
              <a:rPr lang="it-IT" sz="1200" b="0" i="0" dirty="0" err="1">
                <a:solidFill>
                  <a:sysClr val="windowText" lastClr="000000"/>
                </a:solidFill>
                <a:latin typeface="+mn-lt"/>
                <a:ea typeface="Calibri" panose="020F0502020204030204" pitchFamily="34" charset="0"/>
                <a:cs typeface="Calibri Light" panose="020F0302020204030204" pitchFamily="34" charset="0"/>
              </a:rPr>
              <a:t>Databank</a:t>
            </a:r>
            <a:r>
              <a:rPr lang="it-IT" sz="1200" b="0" i="0" dirty="0">
                <a:solidFill>
                  <a:sysClr val="windowText" lastClr="000000"/>
                </a:solidFill>
                <a:latin typeface="+mn-lt"/>
                <a:ea typeface="Calibri" panose="020F0502020204030204" pitchFamily="34" charset="0"/>
                <a:cs typeface="Calibri Light" panose="020F0302020204030204" pitchFamily="34" charset="0"/>
              </a:rPr>
              <a:t>”), etc.</a:t>
            </a:r>
          </a:p>
          <a:p>
            <a:pPr marL="342900" marR="0" lvl="0" indent="-342900" algn="l" defTabSz="914400" rtl="0" eaLnBrk="0" fontAlgn="base" latinLnBrk="0" hangingPunct="0">
              <a:lnSpc>
                <a:spcPct val="100000"/>
              </a:lnSpc>
              <a:spcBef>
                <a:spcPct val="20000"/>
              </a:spcBef>
              <a:spcAft>
                <a:spcPct val="0"/>
              </a:spcAft>
              <a:buClrTx/>
              <a:buSzTx/>
              <a:buFontTx/>
              <a:buAutoNum type="alphaLcPeriod"/>
              <a:tabLst/>
              <a:defRPr/>
            </a:pPr>
            <a:r>
              <a:rPr kumimoji="0" lang="it-IT" sz="1200" i="0" strike="noStrike" kern="1200" cap="none" spc="0" normalizeH="0" baseline="0" noProof="0" dirty="0">
                <a:ln>
                  <a:noFill/>
                </a:ln>
                <a:solidFill>
                  <a:sysClr val="windowText" lastClr="000000"/>
                </a:solidFill>
                <a:uLnTx/>
                <a:uFillTx/>
                <a:latin typeface="+mn-lt"/>
                <a:ea typeface="Calibri" panose="020F0502020204030204" pitchFamily="34" charset="0"/>
                <a:cs typeface="Calibri Light" panose="020F0302020204030204" pitchFamily="34" charset="0"/>
              </a:rPr>
              <a:t>Processo di raccolta </a:t>
            </a:r>
            <a:r>
              <a:rPr lang="it-IT" sz="1200" i="0" dirty="0">
                <a:solidFill>
                  <a:sysClr val="windowText" lastClr="000000"/>
                </a:solidFill>
                <a:latin typeface="+mn-lt"/>
                <a:ea typeface="Calibri" panose="020F0502020204030204" pitchFamily="34" charset="0"/>
                <a:cs typeface="Calibri Light" panose="020F0302020204030204" pitchFamily="34" charset="0"/>
              </a:rPr>
              <a:t>dati ad-hoc (orientato allo scopo)</a:t>
            </a:r>
            <a:r>
              <a:rPr lang="it-IT" sz="1200" b="0" i="0" dirty="0">
                <a:solidFill>
                  <a:sysClr val="windowText" lastClr="000000"/>
                </a:solidFill>
                <a:latin typeface="+mn-lt"/>
                <a:ea typeface="Calibri" panose="020F0502020204030204" pitchFamily="34" charset="0"/>
                <a:cs typeface="Calibri Light" panose="020F0302020204030204" pitchFamily="34" charset="0"/>
              </a:rPr>
              <a:t> tramite l’ausilio di </a:t>
            </a:r>
            <a:r>
              <a:rPr lang="it-IT" sz="1200" i="0" dirty="0">
                <a:solidFill>
                  <a:sysClr val="windowText" lastClr="000000"/>
                </a:solidFill>
                <a:latin typeface="+mn-lt"/>
                <a:ea typeface="Calibri" panose="020F0502020204030204" pitchFamily="34" charset="0"/>
                <a:cs typeface="Calibri Light" panose="020F0302020204030204" pitchFamily="34" charset="0"/>
              </a:rPr>
              <a:t>Istituti di Ricerca</a:t>
            </a:r>
            <a:r>
              <a:rPr lang="it-IT" sz="1200" b="0" i="0" dirty="0">
                <a:solidFill>
                  <a:sysClr val="windowText" lastClr="000000"/>
                </a:solidFill>
                <a:latin typeface="+mn-lt"/>
                <a:ea typeface="Calibri" panose="020F0502020204030204" pitchFamily="34" charset="0"/>
                <a:cs typeface="Calibri Light" panose="020F0302020204030204" pitchFamily="34" charset="0"/>
              </a:rPr>
              <a:t>.</a:t>
            </a:r>
            <a:endParaRPr kumimoji="0" lang="it-IT" sz="1100" i="0" strike="noStrike" kern="1200" cap="none" spc="0" normalizeH="0" baseline="0" noProof="0" dirty="0">
              <a:ln>
                <a:noFill/>
              </a:ln>
              <a:solidFill>
                <a:sysClr val="windowText" lastClr="000000"/>
              </a:solidFill>
              <a:uLnTx/>
              <a:uFillTx/>
              <a:latin typeface="+mn-lt"/>
              <a:ea typeface="Calibri" panose="020F0502020204030204" pitchFamily="34" charset="0"/>
              <a:cs typeface="Calibri Light" panose="020F0302020204030204" pitchFamily="34" charset="0"/>
            </a:endParaRPr>
          </a:p>
        </p:txBody>
      </p:sp>
      <p:pic>
        <p:nvPicPr>
          <p:cNvPr id="19" name="Elemento grafico 18" descr="Lente di ingrandimento con riempimento a tinta unita">
            <a:extLst>
              <a:ext uri="{FF2B5EF4-FFF2-40B4-BE49-F238E27FC236}">
                <a16:creationId xmlns:a16="http://schemas.microsoft.com/office/drawing/2014/main" id="{AC8317F1-0DF6-8A38-E455-462B2494EBD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497094" y="1732437"/>
            <a:ext cx="1379537" cy="1379537"/>
          </a:xfrm>
          <a:prstGeom prst="rect">
            <a:avLst/>
          </a:prstGeom>
        </p:spPr>
      </p:pic>
    </p:spTree>
    <p:extLst>
      <p:ext uri="{BB962C8B-B14F-4D97-AF65-F5344CB8AC3E}">
        <p14:creationId xmlns:p14="http://schemas.microsoft.com/office/powerpoint/2010/main" val="14966465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testo 2">
            <a:extLst>
              <a:ext uri="{FF2B5EF4-FFF2-40B4-BE49-F238E27FC236}">
                <a16:creationId xmlns:a16="http://schemas.microsoft.com/office/drawing/2014/main" id="{5F16ADCB-1F9E-522E-50D5-272903ABE446}"/>
              </a:ext>
            </a:extLst>
          </p:cNvPr>
          <p:cNvSpPr>
            <a:spLocks noGrp="1"/>
          </p:cNvSpPr>
          <p:nvPr>
            <p:ph type="body" sz="quarter" idx="10"/>
          </p:nvPr>
        </p:nvSpPr>
        <p:spPr/>
        <p:txBody>
          <a:bodyPr/>
          <a:lstStyle/>
          <a:p>
            <a:r>
              <a:rPr lang="it-IT" dirty="0"/>
              <a:t>L’ICEBERG DELLA MARKETING INTELLIGENCE</a:t>
            </a:r>
          </a:p>
        </p:txBody>
      </p:sp>
      <p:sp>
        <p:nvSpPr>
          <p:cNvPr id="5" name="Rectangle 16">
            <a:extLst>
              <a:ext uri="{FF2B5EF4-FFF2-40B4-BE49-F238E27FC236}">
                <a16:creationId xmlns:a16="http://schemas.microsoft.com/office/drawing/2014/main" id="{6FDE1558-7A7D-4962-BF8B-61807B7CFE04}"/>
              </a:ext>
            </a:extLst>
          </p:cNvPr>
          <p:cNvSpPr>
            <a:spLocks noGrp="1" noChangeArrowheads="1"/>
          </p:cNvSpPr>
          <p:nvPr>
            <p:ph type="body" sz="quarter" idx="11"/>
          </p:nvPr>
        </p:nvSpPr>
        <p:spPr bwMode="auto">
          <a:xfrm>
            <a:off x="1624519" y="1401763"/>
            <a:ext cx="8674604" cy="4906962"/>
          </a:xfrm>
          <a:prstGeom prst="rect">
            <a:avLst/>
          </a:prstGeom>
          <a:noFill/>
          <a:ln w="12700">
            <a:noFill/>
            <a:miter lim="800000"/>
            <a:headEnd/>
            <a:tailEnd/>
          </a:ln>
          <a:effectLst>
            <a:outerShdw sx="1000" sy="1000" algn="ctr" rotWithShape="0">
              <a:schemeClr val="bg2"/>
            </a:outerShdw>
          </a:effectLst>
        </p:spPr>
        <p:txBody>
          <a:bodyPr lIns="85725" tIns="42862" rIns="85725" bIns="42862">
            <a:noAutofit/>
          </a:bodyPr>
          <a:lstStyle>
            <a:lvl1pPr defTabSz="712788">
              <a:defRPr sz="2400">
                <a:solidFill>
                  <a:schemeClr val="tx1"/>
                </a:solidFill>
                <a:latin typeface="Times New Roman" panose="02020603050405020304" pitchFamily="18" charset="0"/>
              </a:defRPr>
            </a:lvl1pPr>
            <a:lvl2pPr marL="742950" indent="-285750" defTabSz="712788">
              <a:defRPr sz="2400">
                <a:solidFill>
                  <a:schemeClr val="tx1"/>
                </a:solidFill>
                <a:latin typeface="Times New Roman" panose="02020603050405020304" pitchFamily="18" charset="0"/>
              </a:defRPr>
            </a:lvl2pPr>
            <a:lvl3pPr marL="1143000" indent="-228600" defTabSz="712788">
              <a:defRPr sz="2400">
                <a:solidFill>
                  <a:schemeClr val="tx1"/>
                </a:solidFill>
                <a:latin typeface="Times New Roman" panose="02020603050405020304" pitchFamily="18" charset="0"/>
              </a:defRPr>
            </a:lvl3pPr>
            <a:lvl4pPr marL="1600200" indent="-228600" defTabSz="712788">
              <a:defRPr sz="2400">
                <a:solidFill>
                  <a:schemeClr val="tx1"/>
                </a:solidFill>
                <a:latin typeface="Times New Roman" panose="02020603050405020304" pitchFamily="18" charset="0"/>
              </a:defRPr>
            </a:lvl4pPr>
            <a:lvl5pPr marL="2057400" indent="-228600" defTabSz="712788">
              <a:defRPr sz="2400">
                <a:solidFill>
                  <a:schemeClr val="tx1"/>
                </a:solidFill>
                <a:latin typeface="Times New Roman" panose="02020603050405020304" pitchFamily="18" charset="0"/>
              </a:defRPr>
            </a:lvl5pPr>
            <a:lvl6pPr marL="2514600" indent="-228600" defTabSz="712788"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712788"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712788"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712788"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ctr" defTabSz="712788" rtl="0" eaLnBrk="1" fontAlgn="auto" latinLnBrk="0" hangingPunct="1">
              <a:lnSpc>
                <a:spcPct val="100000"/>
              </a:lnSpc>
              <a:spcBef>
                <a:spcPct val="50000"/>
              </a:spcBef>
              <a:spcAft>
                <a:spcPts val="0"/>
              </a:spcAft>
              <a:buClrTx/>
              <a:buSzTx/>
              <a:buFontTx/>
              <a:buNone/>
              <a:tabLst/>
              <a:defRPr/>
            </a:pPr>
            <a:r>
              <a:rPr kumimoji="0" lang="it-IT" altLang="it-IT" sz="1600" b="1" i="1" u="none" strike="noStrike" kern="1200" cap="none" spc="0" normalizeH="0" baseline="0" noProof="0" dirty="0">
                <a:ln>
                  <a:noFill/>
                </a:ln>
                <a:effectLst/>
                <a:uLnTx/>
                <a:uFillTx/>
                <a:latin typeface="+mn-lt"/>
                <a:ea typeface="+mn-ea"/>
                <a:cs typeface="+mn-cs"/>
              </a:rPr>
              <a:t>Le prestazioni di marketing possono essere misurate con diversi parametri, alcuni dei quali sono più “profondi” degli altri.</a:t>
            </a:r>
          </a:p>
        </p:txBody>
      </p:sp>
      <p:sp>
        <p:nvSpPr>
          <p:cNvPr id="6" name="Triangolo isoscele 5">
            <a:extLst>
              <a:ext uri="{FF2B5EF4-FFF2-40B4-BE49-F238E27FC236}">
                <a16:creationId xmlns:a16="http://schemas.microsoft.com/office/drawing/2014/main" id="{E27B5DD4-CA08-777C-8C93-9F3AF527F469}"/>
              </a:ext>
            </a:extLst>
          </p:cNvPr>
          <p:cNvSpPr/>
          <p:nvPr/>
        </p:nvSpPr>
        <p:spPr>
          <a:xfrm>
            <a:off x="2636107" y="2563368"/>
            <a:ext cx="2017776" cy="1033272"/>
          </a:xfrm>
          <a:prstGeom prst="triangle">
            <a:avLst/>
          </a:prstGeom>
          <a:solidFill>
            <a:srgbClr val="038C7F"/>
          </a:solidFill>
          <a:ln w="19050">
            <a:solidFill>
              <a:srgbClr val="038C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038C7F"/>
              </a:solidFill>
              <a:effectLst/>
              <a:uLnTx/>
              <a:uFillTx/>
              <a:latin typeface="Calibri"/>
              <a:ea typeface="+mn-ea"/>
              <a:cs typeface="+mn-cs"/>
            </a:endParaRPr>
          </a:p>
        </p:txBody>
      </p:sp>
      <p:sp>
        <p:nvSpPr>
          <p:cNvPr id="7" name="Rectangle 18">
            <a:extLst>
              <a:ext uri="{FF2B5EF4-FFF2-40B4-BE49-F238E27FC236}">
                <a16:creationId xmlns:a16="http://schemas.microsoft.com/office/drawing/2014/main" id="{EF1A3F71-EE23-C0F4-5472-0C985CF40DED}"/>
              </a:ext>
            </a:extLst>
          </p:cNvPr>
          <p:cNvSpPr>
            <a:spLocks noChangeArrowheads="1"/>
          </p:cNvSpPr>
          <p:nvPr/>
        </p:nvSpPr>
        <p:spPr bwMode="auto">
          <a:xfrm>
            <a:off x="7167113" y="3530649"/>
            <a:ext cx="39624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altLang="it-IT" sz="1600" b="1" i="0" u="none" strike="noStrike" kern="1200" cap="none" spc="0" normalizeH="0" baseline="0" noProof="0" dirty="0">
                <a:ln>
                  <a:noFill/>
                </a:ln>
                <a:solidFill>
                  <a:srgbClr val="038C7F"/>
                </a:solidFill>
                <a:effectLst/>
                <a:uLnTx/>
                <a:uFillTx/>
                <a:latin typeface="Calibri"/>
                <a:ea typeface="+mn-ea"/>
                <a:cs typeface="+mn-cs"/>
              </a:rPr>
              <a:t>La quota di mercato è il primo fondamentale di marketing, essa mette in relazione i risultati economici aziendali con quelli del mercato e, di conseguenza, dei competitor.</a:t>
            </a:r>
          </a:p>
        </p:txBody>
      </p:sp>
      <p:sp>
        <p:nvSpPr>
          <p:cNvPr id="8" name="Rettangolo arrotondato 6">
            <a:extLst>
              <a:ext uri="{FF2B5EF4-FFF2-40B4-BE49-F238E27FC236}">
                <a16:creationId xmlns:a16="http://schemas.microsoft.com/office/drawing/2014/main" id="{D5CD8BE8-B690-49C7-F2F7-C6E66D1E9EA8}"/>
              </a:ext>
            </a:extLst>
          </p:cNvPr>
          <p:cNvSpPr/>
          <p:nvPr/>
        </p:nvSpPr>
        <p:spPr>
          <a:xfrm>
            <a:off x="7552053" y="4737394"/>
            <a:ext cx="3192521" cy="1187995"/>
          </a:xfrm>
          <a:prstGeom prst="roundRect">
            <a:avLst/>
          </a:prstGeom>
          <a:solidFill>
            <a:srgbClr val="038C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a:ln>
                  <a:noFill/>
                </a:ln>
                <a:solidFill>
                  <a:prstClr val="white"/>
                </a:solidFill>
                <a:effectLst/>
                <a:uLnTx/>
                <a:uFillTx/>
                <a:latin typeface="Calibri"/>
                <a:ea typeface="+mn-ea"/>
                <a:cs typeface="+mn-cs"/>
              </a:rPr>
              <a:t>Il primo grande elemento di valutazione anche qualitativa delle performance aziendali</a:t>
            </a:r>
          </a:p>
        </p:txBody>
      </p:sp>
      <p:sp>
        <p:nvSpPr>
          <p:cNvPr id="9" name="Rectangle 16">
            <a:extLst>
              <a:ext uri="{FF2B5EF4-FFF2-40B4-BE49-F238E27FC236}">
                <a16:creationId xmlns:a16="http://schemas.microsoft.com/office/drawing/2014/main" id="{9C0B362F-EA0A-5DFD-698D-36CC62FE6953}"/>
              </a:ext>
            </a:extLst>
          </p:cNvPr>
          <p:cNvSpPr>
            <a:spLocks noChangeArrowheads="1"/>
          </p:cNvSpPr>
          <p:nvPr/>
        </p:nvSpPr>
        <p:spPr bwMode="auto">
          <a:xfrm>
            <a:off x="2864707" y="2903360"/>
            <a:ext cx="1560576" cy="470090"/>
          </a:xfrm>
          <a:prstGeom prst="rect">
            <a:avLst/>
          </a:prstGeom>
          <a:noFill/>
          <a:ln w="12700">
            <a:noFill/>
            <a:miter lim="800000"/>
            <a:headEnd/>
            <a:tailEnd/>
          </a:ln>
          <a:effectLst>
            <a:outerShdw sx="1000" sy="1000" algn="ctr" rotWithShape="0">
              <a:schemeClr val="bg2"/>
            </a:outerShdw>
          </a:effectLst>
        </p:spPr>
        <p:txBody>
          <a:bodyPr lIns="85725" tIns="42862" rIns="85725" bIns="42862">
            <a:noAutofit/>
          </a:bodyPr>
          <a:lstStyle>
            <a:lvl1pPr defTabSz="712788">
              <a:defRPr sz="2400">
                <a:solidFill>
                  <a:schemeClr val="tx1"/>
                </a:solidFill>
                <a:latin typeface="Times New Roman" panose="02020603050405020304" pitchFamily="18" charset="0"/>
              </a:defRPr>
            </a:lvl1pPr>
            <a:lvl2pPr marL="742950" indent="-285750" defTabSz="712788">
              <a:defRPr sz="2400">
                <a:solidFill>
                  <a:schemeClr val="tx1"/>
                </a:solidFill>
                <a:latin typeface="Times New Roman" panose="02020603050405020304" pitchFamily="18" charset="0"/>
              </a:defRPr>
            </a:lvl2pPr>
            <a:lvl3pPr marL="1143000" indent="-228600" defTabSz="712788">
              <a:defRPr sz="2400">
                <a:solidFill>
                  <a:schemeClr val="tx1"/>
                </a:solidFill>
                <a:latin typeface="Times New Roman" panose="02020603050405020304" pitchFamily="18" charset="0"/>
              </a:defRPr>
            </a:lvl3pPr>
            <a:lvl4pPr marL="1600200" indent="-228600" defTabSz="712788">
              <a:defRPr sz="2400">
                <a:solidFill>
                  <a:schemeClr val="tx1"/>
                </a:solidFill>
                <a:latin typeface="Times New Roman" panose="02020603050405020304" pitchFamily="18" charset="0"/>
              </a:defRPr>
            </a:lvl4pPr>
            <a:lvl5pPr marL="2057400" indent="-228600" defTabSz="712788">
              <a:defRPr sz="2400">
                <a:solidFill>
                  <a:schemeClr val="tx1"/>
                </a:solidFill>
                <a:latin typeface="Times New Roman" panose="02020603050405020304" pitchFamily="18" charset="0"/>
              </a:defRPr>
            </a:lvl5pPr>
            <a:lvl6pPr marL="2514600" indent="-228600" defTabSz="712788"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712788"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712788"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712788"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ctr" defTabSz="712788" rtl="0" eaLnBrk="1" fontAlgn="auto" latinLnBrk="0" hangingPunct="1">
              <a:lnSpc>
                <a:spcPct val="100000"/>
              </a:lnSpc>
              <a:spcBef>
                <a:spcPts val="0"/>
              </a:spcBef>
              <a:spcAft>
                <a:spcPts val="0"/>
              </a:spcAft>
              <a:buClrTx/>
              <a:buSzTx/>
              <a:buFontTx/>
              <a:buNone/>
              <a:tabLst/>
              <a:defRPr/>
            </a:pPr>
            <a:r>
              <a:rPr kumimoji="0" lang="it-IT" altLang="it-IT" sz="1200" b="1" i="0" u="none" strike="noStrike" kern="1200" cap="none" spc="0" normalizeH="0" baseline="0" noProof="0" dirty="0">
                <a:ln>
                  <a:noFill/>
                </a:ln>
                <a:solidFill>
                  <a:prstClr val="white"/>
                </a:solidFill>
                <a:effectLst/>
                <a:uLnTx/>
                <a:uFillTx/>
                <a:latin typeface="Calibri"/>
                <a:ea typeface="+mn-ea"/>
                <a:cs typeface="+mn-cs"/>
              </a:rPr>
              <a:t>VOLUME </a:t>
            </a:r>
          </a:p>
          <a:p>
            <a:pPr marL="0" marR="0" lvl="0" indent="0" algn="ctr" defTabSz="712788" rtl="0" eaLnBrk="1" fontAlgn="auto" latinLnBrk="0" hangingPunct="1">
              <a:lnSpc>
                <a:spcPct val="100000"/>
              </a:lnSpc>
              <a:spcBef>
                <a:spcPts val="0"/>
              </a:spcBef>
              <a:spcAft>
                <a:spcPts val="0"/>
              </a:spcAft>
              <a:buClrTx/>
              <a:buSzTx/>
              <a:buFontTx/>
              <a:buNone/>
              <a:tabLst/>
              <a:defRPr/>
            </a:pPr>
            <a:r>
              <a:rPr kumimoji="0" lang="it-IT" altLang="it-IT" sz="1200" b="1" i="0" u="none" strike="noStrike" kern="1200" cap="none" spc="0" normalizeH="0" baseline="0" noProof="0" dirty="0">
                <a:ln>
                  <a:noFill/>
                </a:ln>
                <a:solidFill>
                  <a:prstClr val="white"/>
                </a:solidFill>
                <a:effectLst/>
                <a:uLnTx/>
                <a:uFillTx/>
                <a:latin typeface="Calibri"/>
                <a:ea typeface="+mn-ea"/>
                <a:cs typeface="+mn-cs"/>
              </a:rPr>
              <a:t>E VALORE DELLE VENDITE</a:t>
            </a:r>
          </a:p>
        </p:txBody>
      </p:sp>
      <p:sp>
        <p:nvSpPr>
          <p:cNvPr id="10" name="Rectangle 16">
            <a:extLst>
              <a:ext uri="{FF2B5EF4-FFF2-40B4-BE49-F238E27FC236}">
                <a16:creationId xmlns:a16="http://schemas.microsoft.com/office/drawing/2014/main" id="{67357C6C-F8A0-FFC4-2959-2A781A11A1F4}"/>
              </a:ext>
            </a:extLst>
          </p:cNvPr>
          <p:cNvSpPr>
            <a:spLocks noChangeArrowheads="1"/>
          </p:cNvSpPr>
          <p:nvPr/>
        </p:nvSpPr>
        <p:spPr bwMode="auto">
          <a:xfrm>
            <a:off x="2513981" y="3783279"/>
            <a:ext cx="2221579" cy="332782"/>
          </a:xfrm>
          <a:prstGeom prst="rect">
            <a:avLst/>
          </a:prstGeom>
          <a:noFill/>
          <a:ln w="12700">
            <a:noFill/>
            <a:miter lim="800000"/>
            <a:headEnd/>
            <a:tailEnd/>
          </a:ln>
          <a:effectLst>
            <a:outerShdw sx="1000" sy="1000" algn="ctr" rotWithShape="0">
              <a:schemeClr val="bg2"/>
            </a:outerShdw>
          </a:effectLst>
        </p:spPr>
        <p:txBody>
          <a:bodyPr lIns="85725" tIns="42862" rIns="85725" bIns="42862">
            <a:spAutoFit/>
          </a:bodyPr>
          <a:lstStyle>
            <a:lvl1pPr defTabSz="712788">
              <a:defRPr sz="2400">
                <a:solidFill>
                  <a:schemeClr val="tx1"/>
                </a:solidFill>
                <a:latin typeface="Times New Roman" panose="02020603050405020304" pitchFamily="18" charset="0"/>
              </a:defRPr>
            </a:lvl1pPr>
            <a:lvl2pPr marL="742950" indent="-285750" defTabSz="712788">
              <a:defRPr sz="2400">
                <a:solidFill>
                  <a:schemeClr val="tx1"/>
                </a:solidFill>
                <a:latin typeface="Times New Roman" panose="02020603050405020304" pitchFamily="18" charset="0"/>
              </a:defRPr>
            </a:lvl2pPr>
            <a:lvl3pPr marL="1143000" indent="-228600" defTabSz="712788">
              <a:defRPr sz="2400">
                <a:solidFill>
                  <a:schemeClr val="tx1"/>
                </a:solidFill>
                <a:latin typeface="Times New Roman" panose="02020603050405020304" pitchFamily="18" charset="0"/>
              </a:defRPr>
            </a:lvl3pPr>
            <a:lvl4pPr marL="1600200" indent="-228600" defTabSz="712788">
              <a:defRPr sz="2400">
                <a:solidFill>
                  <a:schemeClr val="tx1"/>
                </a:solidFill>
                <a:latin typeface="Times New Roman" panose="02020603050405020304" pitchFamily="18" charset="0"/>
              </a:defRPr>
            </a:lvl4pPr>
            <a:lvl5pPr marL="2057400" indent="-228600" defTabSz="712788">
              <a:defRPr sz="2400">
                <a:solidFill>
                  <a:schemeClr val="tx1"/>
                </a:solidFill>
                <a:latin typeface="Times New Roman" panose="02020603050405020304" pitchFamily="18" charset="0"/>
              </a:defRPr>
            </a:lvl5pPr>
            <a:lvl6pPr marL="2514600" indent="-228600" defTabSz="712788"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712788"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712788"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712788"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ctr" defTabSz="712788" rtl="0" eaLnBrk="1" fontAlgn="auto" latinLnBrk="0" hangingPunct="1">
              <a:lnSpc>
                <a:spcPct val="100000"/>
              </a:lnSpc>
              <a:spcBef>
                <a:spcPts val="0"/>
              </a:spcBef>
              <a:spcAft>
                <a:spcPts val="0"/>
              </a:spcAft>
              <a:buClrTx/>
              <a:buSzTx/>
              <a:buFontTx/>
              <a:buNone/>
              <a:tabLst/>
              <a:defRPr/>
            </a:pPr>
            <a:r>
              <a:rPr kumimoji="0" lang="it-IT" altLang="it-IT" sz="1600" b="1" i="0" u="none" strike="noStrike" kern="1200" cap="none" spc="0" normalizeH="0" baseline="0" noProof="0" dirty="0">
                <a:ln>
                  <a:noFill/>
                </a:ln>
                <a:solidFill>
                  <a:srgbClr val="038C7F"/>
                </a:solidFill>
                <a:effectLst/>
                <a:uLnTx/>
                <a:uFillTx/>
                <a:latin typeface="Calibri"/>
                <a:ea typeface="+mn-ea"/>
                <a:cs typeface="+mn-cs"/>
              </a:rPr>
              <a:t>QUOTA DI MERCATO</a:t>
            </a:r>
          </a:p>
        </p:txBody>
      </p:sp>
      <p:sp>
        <p:nvSpPr>
          <p:cNvPr id="11" name="Rectangle 16">
            <a:extLst>
              <a:ext uri="{FF2B5EF4-FFF2-40B4-BE49-F238E27FC236}">
                <a16:creationId xmlns:a16="http://schemas.microsoft.com/office/drawing/2014/main" id="{92FF32A4-0379-A892-430C-E6986B7D60EC}"/>
              </a:ext>
            </a:extLst>
          </p:cNvPr>
          <p:cNvSpPr>
            <a:spLocks noChangeArrowheads="1"/>
          </p:cNvSpPr>
          <p:nvPr/>
        </p:nvSpPr>
        <p:spPr bwMode="auto">
          <a:xfrm>
            <a:off x="2389239" y="4309206"/>
            <a:ext cx="2372435" cy="128848"/>
          </a:xfrm>
          <a:prstGeom prst="rect">
            <a:avLst/>
          </a:prstGeom>
          <a:noFill/>
          <a:ln w="12700">
            <a:noFill/>
            <a:miter lim="800000"/>
            <a:headEnd/>
            <a:tailEnd/>
          </a:ln>
          <a:effectLst>
            <a:outerShdw sx="1000" sy="1000" algn="ctr" rotWithShape="0">
              <a:schemeClr val="bg2"/>
            </a:outerShdw>
          </a:effectLst>
        </p:spPr>
        <p:txBody>
          <a:bodyPr lIns="85725" tIns="42862" rIns="85725" bIns="42862">
            <a:noAutofit/>
          </a:bodyPr>
          <a:lstStyle>
            <a:lvl1pPr defTabSz="712788">
              <a:defRPr sz="2400">
                <a:solidFill>
                  <a:schemeClr val="tx1"/>
                </a:solidFill>
                <a:latin typeface="Times New Roman" panose="02020603050405020304" pitchFamily="18" charset="0"/>
              </a:defRPr>
            </a:lvl1pPr>
            <a:lvl2pPr marL="742950" indent="-285750" defTabSz="712788">
              <a:defRPr sz="2400">
                <a:solidFill>
                  <a:schemeClr val="tx1"/>
                </a:solidFill>
                <a:latin typeface="Times New Roman" panose="02020603050405020304" pitchFamily="18" charset="0"/>
              </a:defRPr>
            </a:lvl2pPr>
            <a:lvl3pPr marL="1143000" indent="-228600" defTabSz="712788">
              <a:defRPr sz="2400">
                <a:solidFill>
                  <a:schemeClr val="tx1"/>
                </a:solidFill>
                <a:latin typeface="Times New Roman" panose="02020603050405020304" pitchFamily="18" charset="0"/>
              </a:defRPr>
            </a:lvl3pPr>
            <a:lvl4pPr marL="1600200" indent="-228600" defTabSz="712788">
              <a:defRPr sz="2400">
                <a:solidFill>
                  <a:schemeClr val="tx1"/>
                </a:solidFill>
                <a:latin typeface="Times New Roman" panose="02020603050405020304" pitchFamily="18" charset="0"/>
              </a:defRPr>
            </a:lvl4pPr>
            <a:lvl5pPr marL="2057400" indent="-228600" defTabSz="712788">
              <a:defRPr sz="2400">
                <a:solidFill>
                  <a:schemeClr val="tx1"/>
                </a:solidFill>
                <a:latin typeface="Times New Roman" panose="02020603050405020304" pitchFamily="18" charset="0"/>
              </a:defRPr>
            </a:lvl5pPr>
            <a:lvl6pPr marL="2514600" indent="-228600" defTabSz="712788"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712788"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712788"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712788"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ctr" defTabSz="712788" rtl="0" eaLnBrk="1" fontAlgn="auto" latinLnBrk="0" hangingPunct="1">
              <a:lnSpc>
                <a:spcPct val="100000"/>
              </a:lnSpc>
              <a:spcBef>
                <a:spcPts val="0"/>
              </a:spcBef>
              <a:spcAft>
                <a:spcPts val="0"/>
              </a:spcAft>
              <a:buClrTx/>
              <a:buSzTx/>
              <a:buFontTx/>
              <a:buNone/>
              <a:tabLst/>
              <a:defRPr/>
            </a:pPr>
            <a:r>
              <a:rPr kumimoji="0" lang="it-IT" altLang="it-IT" sz="1200" b="1" i="0" u="none" strike="noStrike" kern="1200" cap="none" spc="0" normalizeH="0" baseline="0" noProof="0" dirty="0">
                <a:ln>
                  <a:noFill/>
                </a:ln>
                <a:solidFill>
                  <a:srgbClr val="E7E6E6">
                    <a:lumMod val="25000"/>
                  </a:srgbClr>
                </a:solidFill>
                <a:effectLst/>
                <a:uLnTx/>
                <a:uFillTx/>
                <a:latin typeface="Calibri"/>
                <a:ea typeface="+mn-ea"/>
                <a:cs typeface="+mn-cs"/>
              </a:rPr>
              <a:t>QUALIFICAZIONE DEI CLIENTI</a:t>
            </a:r>
          </a:p>
        </p:txBody>
      </p:sp>
      <p:sp>
        <p:nvSpPr>
          <p:cNvPr id="12" name="Rectangle 16">
            <a:extLst>
              <a:ext uri="{FF2B5EF4-FFF2-40B4-BE49-F238E27FC236}">
                <a16:creationId xmlns:a16="http://schemas.microsoft.com/office/drawing/2014/main" id="{8493E58C-CA51-4A19-5DDA-59AF2EAE6DF8}"/>
              </a:ext>
            </a:extLst>
          </p:cNvPr>
          <p:cNvSpPr>
            <a:spLocks noChangeArrowheads="1"/>
          </p:cNvSpPr>
          <p:nvPr/>
        </p:nvSpPr>
        <p:spPr bwMode="auto">
          <a:xfrm>
            <a:off x="2844482" y="4737394"/>
            <a:ext cx="1560576" cy="235045"/>
          </a:xfrm>
          <a:prstGeom prst="rect">
            <a:avLst/>
          </a:prstGeom>
          <a:noFill/>
          <a:ln w="12700">
            <a:noFill/>
            <a:miter lim="800000"/>
            <a:headEnd/>
            <a:tailEnd/>
          </a:ln>
          <a:effectLst>
            <a:outerShdw sx="1000" sy="1000" algn="ctr" rotWithShape="0">
              <a:schemeClr val="bg2"/>
            </a:outerShdw>
          </a:effectLst>
        </p:spPr>
        <p:txBody>
          <a:bodyPr lIns="85725" tIns="42862" rIns="85725" bIns="42862">
            <a:noAutofit/>
          </a:bodyPr>
          <a:lstStyle>
            <a:lvl1pPr defTabSz="712788">
              <a:defRPr sz="2400">
                <a:solidFill>
                  <a:schemeClr val="tx1"/>
                </a:solidFill>
                <a:latin typeface="Times New Roman" panose="02020603050405020304" pitchFamily="18" charset="0"/>
              </a:defRPr>
            </a:lvl1pPr>
            <a:lvl2pPr marL="742950" indent="-285750" defTabSz="712788">
              <a:defRPr sz="2400">
                <a:solidFill>
                  <a:schemeClr val="tx1"/>
                </a:solidFill>
                <a:latin typeface="Times New Roman" panose="02020603050405020304" pitchFamily="18" charset="0"/>
              </a:defRPr>
            </a:lvl2pPr>
            <a:lvl3pPr marL="1143000" indent="-228600" defTabSz="712788">
              <a:defRPr sz="2400">
                <a:solidFill>
                  <a:schemeClr val="tx1"/>
                </a:solidFill>
                <a:latin typeface="Times New Roman" panose="02020603050405020304" pitchFamily="18" charset="0"/>
              </a:defRPr>
            </a:lvl3pPr>
            <a:lvl4pPr marL="1600200" indent="-228600" defTabSz="712788">
              <a:defRPr sz="2400">
                <a:solidFill>
                  <a:schemeClr val="tx1"/>
                </a:solidFill>
                <a:latin typeface="Times New Roman" panose="02020603050405020304" pitchFamily="18" charset="0"/>
              </a:defRPr>
            </a:lvl4pPr>
            <a:lvl5pPr marL="2057400" indent="-228600" defTabSz="712788">
              <a:defRPr sz="2400">
                <a:solidFill>
                  <a:schemeClr val="tx1"/>
                </a:solidFill>
                <a:latin typeface="Times New Roman" panose="02020603050405020304" pitchFamily="18" charset="0"/>
              </a:defRPr>
            </a:lvl5pPr>
            <a:lvl6pPr marL="2514600" indent="-228600" defTabSz="712788"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712788"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712788"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712788"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ctr" defTabSz="712788" rtl="0" eaLnBrk="1" fontAlgn="auto" latinLnBrk="0" hangingPunct="1">
              <a:lnSpc>
                <a:spcPct val="100000"/>
              </a:lnSpc>
              <a:spcBef>
                <a:spcPts val="0"/>
              </a:spcBef>
              <a:spcAft>
                <a:spcPts val="0"/>
              </a:spcAft>
              <a:buClrTx/>
              <a:buSzTx/>
              <a:buFontTx/>
              <a:buNone/>
              <a:tabLst/>
              <a:defRPr/>
            </a:pPr>
            <a:r>
              <a:rPr kumimoji="0" lang="it-IT" altLang="it-IT" sz="1200" b="1" i="0" u="none" strike="noStrike" kern="1200" cap="none" spc="0" normalizeH="0" baseline="0" noProof="0" dirty="0">
                <a:ln>
                  <a:noFill/>
                </a:ln>
                <a:solidFill>
                  <a:srgbClr val="E7E6E6">
                    <a:lumMod val="25000"/>
                  </a:srgbClr>
                </a:solidFill>
                <a:effectLst/>
                <a:uLnTx/>
                <a:uFillTx/>
                <a:latin typeface="Calibri"/>
                <a:ea typeface="+mn-ea"/>
                <a:cs typeface="+mn-cs"/>
              </a:rPr>
              <a:t>NOTORIETÀ</a:t>
            </a:r>
          </a:p>
        </p:txBody>
      </p:sp>
      <p:sp>
        <p:nvSpPr>
          <p:cNvPr id="13" name="Rectangle 16">
            <a:extLst>
              <a:ext uri="{FF2B5EF4-FFF2-40B4-BE49-F238E27FC236}">
                <a16:creationId xmlns:a16="http://schemas.microsoft.com/office/drawing/2014/main" id="{F9B5E1D8-A4D0-C6C6-A9C2-9D5893DF1DE9}"/>
              </a:ext>
            </a:extLst>
          </p:cNvPr>
          <p:cNvSpPr>
            <a:spLocks noChangeArrowheads="1"/>
          </p:cNvSpPr>
          <p:nvPr/>
        </p:nvSpPr>
        <p:spPr bwMode="auto">
          <a:xfrm>
            <a:off x="2844482" y="5165583"/>
            <a:ext cx="1560576" cy="235045"/>
          </a:xfrm>
          <a:prstGeom prst="rect">
            <a:avLst/>
          </a:prstGeom>
          <a:noFill/>
          <a:ln w="12700">
            <a:noFill/>
            <a:miter lim="800000"/>
            <a:headEnd/>
            <a:tailEnd/>
          </a:ln>
          <a:effectLst>
            <a:outerShdw sx="1000" sy="1000" algn="ctr" rotWithShape="0">
              <a:schemeClr val="bg2"/>
            </a:outerShdw>
          </a:effectLst>
        </p:spPr>
        <p:txBody>
          <a:bodyPr lIns="85725" tIns="42862" rIns="85725" bIns="42862">
            <a:noAutofit/>
          </a:bodyPr>
          <a:lstStyle>
            <a:lvl1pPr defTabSz="712788">
              <a:defRPr sz="2400">
                <a:solidFill>
                  <a:schemeClr val="tx1"/>
                </a:solidFill>
                <a:latin typeface="Times New Roman" panose="02020603050405020304" pitchFamily="18" charset="0"/>
              </a:defRPr>
            </a:lvl1pPr>
            <a:lvl2pPr marL="742950" indent="-285750" defTabSz="712788">
              <a:defRPr sz="2400">
                <a:solidFill>
                  <a:schemeClr val="tx1"/>
                </a:solidFill>
                <a:latin typeface="Times New Roman" panose="02020603050405020304" pitchFamily="18" charset="0"/>
              </a:defRPr>
            </a:lvl2pPr>
            <a:lvl3pPr marL="1143000" indent="-228600" defTabSz="712788">
              <a:defRPr sz="2400">
                <a:solidFill>
                  <a:schemeClr val="tx1"/>
                </a:solidFill>
                <a:latin typeface="Times New Roman" panose="02020603050405020304" pitchFamily="18" charset="0"/>
              </a:defRPr>
            </a:lvl3pPr>
            <a:lvl4pPr marL="1600200" indent="-228600" defTabSz="712788">
              <a:defRPr sz="2400">
                <a:solidFill>
                  <a:schemeClr val="tx1"/>
                </a:solidFill>
                <a:latin typeface="Times New Roman" panose="02020603050405020304" pitchFamily="18" charset="0"/>
              </a:defRPr>
            </a:lvl4pPr>
            <a:lvl5pPr marL="2057400" indent="-228600" defTabSz="712788">
              <a:defRPr sz="2400">
                <a:solidFill>
                  <a:schemeClr val="tx1"/>
                </a:solidFill>
                <a:latin typeface="Times New Roman" panose="02020603050405020304" pitchFamily="18" charset="0"/>
              </a:defRPr>
            </a:lvl5pPr>
            <a:lvl6pPr marL="2514600" indent="-228600" defTabSz="712788"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712788"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712788"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712788"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ctr" defTabSz="712788" rtl="0" eaLnBrk="1" fontAlgn="auto" latinLnBrk="0" hangingPunct="1">
              <a:lnSpc>
                <a:spcPct val="100000"/>
              </a:lnSpc>
              <a:spcBef>
                <a:spcPts val="0"/>
              </a:spcBef>
              <a:spcAft>
                <a:spcPts val="0"/>
              </a:spcAft>
              <a:buClrTx/>
              <a:buSzTx/>
              <a:buFontTx/>
              <a:buNone/>
              <a:tabLst/>
              <a:defRPr/>
            </a:pPr>
            <a:r>
              <a:rPr kumimoji="0" lang="it-IT" altLang="it-IT" sz="1200" b="1" i="0" u="none" strike="noStrike" kern="1200" cap="none" spc="0" normalizeH="0" baseline="0" noProof="0" dirty="0">
                <a:ln>
                  <a:noFill/>
                </a:ln>
                <a:solidFill>
                  <a:srgbClr val="E7E6E6">
                    <a:lumMod val="25000"/>
                  </a:srgbClr>
                </a:solidFill>
                <a:effectLst/>
                <a:uLnTx/>
                <a:uFillTx/>
                <a:latin typeface="Calibri"/>
                <a:ea typeface="+mn-ea"/>
                <a:cs typeface="+mn-cs"/>
              </a:rPr>
              <a:t>IMMAGINE</a:t>
            </a:r>
          </a:p>
        </p:txBody>
      </p:sp>
      <p:sp>
        <p:nvSpPr>
          <p:cNvPr id="14" name="Rectangle 16">
            <a:extLst>
              <a:ext uri="{FF2B5EF4-FFF2-40B4-BE49-F238E27FC236}">
                <a16:creationId xmlns:a16="http://schemas.microsoft.com/office/drawing/2014/main" id="{5B81AE98-F794-18F2-611A-184F4501F7FD}"/>
              </a:ext>
            </a:extLst>
          </p:cNvPr>
          <p:cNvSpPr>
            <a:spLocks noChangeArrowheads="1"/>
          </p:cNvSpPr>
          <p:nvPr/>
        </p:nvSpPr>
        <p:spPr bwMode="auto">
          <a:xfrm>
            <a:off x="2844482" y="5593772"/>
            <a:ext cx="1560576" cy="235045"/>
          </a:xfrm>
          <a:prstGeom prst="rect">
            <a:avLst/>
          </a:prstGeom>
          <a:noFill/>
          <a:ln w="12700">
            <a:noFill/>
            <a:miter lim="800000"/>
            <a:headEnd/>
            <a:tailEnd/>
          </a:ln>
          <a:effectLst>
            <a:outerShdw sx="1000" sy="1000" algn="ctr" rotWithShape="0">
              <a:schemeClr val="bg2"/>
            </a:outerShdw>
          </a:effectLst>
        </p:spPr>
        <p:txBody>
          <a:bodyPr lIns="85725" tIns="42862" rIns="85725" bIns="42862">
            <a:noAutofit/>
          </a:bodyPr>
          <a:lstStyle>
            <a:lvl1pPr defTabSz="712788">
              <a:defRPr sz="2400">
                <a:solidFill>
                  <a:schemeClr val="tx1"/>
                </a:solidFill>
                <a:latin typeface="Times New Roman" panose="02020603050405020304" pitchFamily="18" charset="0"/>
              </a:defRPr>
            </a:lvl1pPr>
            <a:lvl2pPr marL="742950" indent="-285750" defTabSz="712788">
              <a:defRPr sz="2400">
                <a:solidFill>
                  <a:schemeClr val="tx1"/>
                </a:solidFill>
                <a:latin typeface="Times New Roman" panose="02020603050405020304" pitchFamily="18" charset="0"/>
              </a:defRPr>
            </a:lvl2pPr>
            <a:lvl3pPr marL="1143000" indent="-228600" defTabSz="712788">
              <a:defRPr sz="2400">
                <a:solidFill>
                  <a:schemeClr val="tx1"/>
                </a:solidFill>
                <a:latin typeface="Times New Roman" panose="02020603050405020304" pitchFamily="18" charset="0"/>
              </a:defRPr>
            </a:lvl3pPr>
            <a:lvl4pPr marL="1600200" indent="-228600" defTabSz="712788">
              <a:defRPr sz="2400">
                <a:solidFill>
                  <a:schemeClr val="tx1"/>
                </a:solidFill>
                <a:latin typeface="Times New Roman" panose="02020603050405020304" pitchFamily="18" charset="0"/>
              </a:defRPr>
            </a:lvl4pPr>
            <a:lvl5pPr marL="2057400" indent="-228600" defTabSz="712788">
              <a:defRPr sz="2400">
                <a:solidFill>
                  <a:schemeClr val="tx1"/>
                </a:solidFill>
                <a:latin typeface="Times New Roman" panose="02020603050405020304" pitchFamily="18" charset="0"/>
              </a:defRPr>
            </a:lvl5pPr>
            <a:lvl6pPr marL="2514600" indent="-228600" defTabSz="712788"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712788"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712788"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712788"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ctr" defTabSz="712788" rtl="0" eaLnBrk="1" fontAlgn="auto" latinLnBrk="0" hangingPunct="1">
              <a:lnSpc>
                <a:spcPct val="100000"/>
              </a:lnSpc>
              <a:spcBef>
                <a:spcPts val="0"/>
              </a:spcBef>
              <a:spcAft>
                <a:spcPts val="0"/>
              </a:spcAft>
              <a:buClrTx/>
              <a:buSzTx/>
              <a:buFontTx/>
              <a:buNone/>
              <a:tabLst/>
              <a:defRPr/>
            </a:pPr>
            <a:r>
              <a:rPr kumimoji="0" lang="it-IT" altLang="it-IT" sz="1200" b="1" i="0" u="none" strike="noStrike" kern="1200" cap="none" spc="0" normalizeH="0" baseline="0" noProof="0" dirty="0">
                <a:ln>
                  <a:noFill/>
                </a:ln>
                <a:solidFill>
                  <a:srgbClr val="E7E6E6">
                    <a:lumMod val="25000"/>
                  </a:srgbClr>
                </a:solidFill>
                <a:effectLst/>
                <a:uLnTx/>
                <a:uFillTx/>
                <a:latin typeface="Calibri"/>
                <a:ea typeface="+mn-ea"/>
                <a:cs typeface="+mn-cs"/>
              </a:rPr>
              <a:t>FEDELTÀ DEI CLIENTI</a:t>
            </a:r>
          </a:p>
        </p:txBody>
      </p:sp>
      <p:sp>
        <p:nvSpPr>
          <p:cNvPr id="15" name="Rectangle 16">
            <a:extLst>
              <a:ext uri="{FF2B5EF4-FFF2-40B4-BE49-F238E27FC236}">
                <a16:creationId xmlns:a16="http://schemas.microsoft.com/office/drawing/2014/main" id="{E9D45FEB-6A94-400C-A413-5682C6B8E8DA}"/>
              </a:ext>
            </a:extLst>
          </p:cNvPr>
          <p:cNvSpPr>
            <a:spLocks noChangeArrowheads="1"/>
          </p:cNvSpPr>
          <p:nvPr/>
        </p:nvSpPr>
        <p:spPr bwMode="auto">
          <a:xfrm>
            <a:off x="2487866" y="6021962"/>
            <a:ext cx="2273808" cy="235045"/>
          </a:xfrm>
          <a:prstGeom prst="rect">
            <a:avLst/>
          </a:prstGeom>
          <a:noFill/>
          <a:ln w="12700">
            <a:noFill/>
            <a:miter lim="800000"/>
            <a:headEnd/>
            <a:tailEnd/>
          </a:ln>
          <a:effectLst>
            <a:outerShdw sx="1000" sy="1000" algn="ctr" rotWithShape="0">
              <a:schemeClr val="bg2"/>
            </a:outerShdw>
          </a:effectLst>
        </p:spPr>
        <p:txBody>
          <a:bodyPr lIns="85725" tIns="42862" rIns="85725" bIns="42862">
            <a:noAutofit/>
          </a:bodyPr>
          <a:lstStyle>
            <a:lvl1pPr defTabSz="712788">
              <a:defRPr sz="2400">
                <a:solidFill>
                  <a:schemeClr val="tx1"/>
                </a:solidFill>
                <a:latin typeface="Times New Roman" panose="02020603050405020304" pitchFamily="18" charset="0"/>
              </a:defRPr>
            </a:lvl1pPr>
            <a:lvl2pPr marL="742950" indent="-285750" defTabSz="712788">
              <a:defRPr sz="2400">
                <a:solidFill>
                  <a:schemeClr val="tx1"/>
                </a:solidFill>
                <a:latin typeface="Times New Roman" panose="02020603050405020304" pitchFamily="18" charset="0"/>
              </a:defRPr>
            </a:lvl2pPr>
            <a:lvl3pPr marL="1143000" indent="-228600" defTabSz="712788">
              <a:defRPr sz="2400">
                <a:solidFill>
                  <a:schemeClr val="tx1"/>
                </a:solidFill>
                <a:latin typeface="Times New Roman" panose="02020603050405020304" pitchFamily="18" charset="0"/>
              </a:defRPr>
            </a:lvl3pPr>
            <a:lvl4pPr marL="1600200" indent="-228600" defTabSz="712788">
              <a:defRPr sz="2400">
                <a:solidFill>
                  <a:schemeClr val="tx1"/>
                </a:solidFill>
                <a:latin typeface="Times New Roman" panose="02020603050405020304" pitchFamily="18" charset="0"/>
              </a:defRPr>
            </a:lvl4pPr>
            <a:lvl5pPr marL="2057400" indent="-228600" defTabSz="712788">
              <a:defRPr sz="2400">
                <a:solidFill>
                  <a:schemeClr val="tx1"/>
                </a:solidFill>
                <a:latin typeface="Times New Roman" panose="02020603050405020304" pitchFamily="18" charset="0"/>
              </a:defRPr>
            </a:lvl5pPr>
            <a:lvl6pPr marL="2514600" indent="-228600" defTabSz="712788"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712788"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712788"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712788"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ctr" defTabSz="712788" rtl="0" eaLnBrk="1" fontAlgn="auto" latinLnBrk="0" hangingPunct="1">
              <a:lnSpc>
                <a:spcPct val="100000"/>
              </a:lnSpc>
              <a:spcBef>
                <a:spcPts val="0"/>
              </a:spcBef>
              <a:spcAft>
                <a:spcPts val="0"/>
              </a:spcAft>
              <a:buClrTx/>
              <a:buSzTx/>
              <a:buFontTx/>
              <a:buNone/>
              <a:tabLst/>
              <a:defRPr/>
            </a:pPr>
            <a:r>
              <a:rPr kumimoji="0" lang="it-IT" altLang="it-IT" sz="1200" b="1" i="0" u="none" strike="noStrike" kern="1200" cap="none" spc="0" normalizeH="0" baseline="0" noProof="0" dirty="0">
                <a:ln>
                  <a:noFill/>
                </a:ln>
                <a:solidFill>
                  <a:srgbClr val="E7E6E6">
                    <a:lumMod val="25000"/>
                  </a:srgbClr>
                </a:solidFill>
                <a:effectLst/>
                <a:uLnTx/>
                <a:uFillTx/>
                <a:latin typeface="Calibri"/>
                <a:ea typeface="+mn-ea"/>
                <a:cs typeface="+mn-cs"/>
              </a:rPr>
              <a:t>SODDISFAZIONE DEI CLIENTI (</a:t>
            </a:r>
            <a:r>
              <a:rPr kumimoji="0" lang="it-IT" altLang="it-IT" sz="1200" b="1" i="0" u="none" strike="noStrike" kern="1200" cap="none" spc="0" normalizeH="0" baseline="0" noProof="0" dirty="0" err="1">
                <a:ln>
                  <a:noFill/>
                </a:ln>
                <a:solidFill>
                  <a:srgbClr val="E7E6E6">
                    <a:lumMod val="25000"/>
                  </a:srgbClr>
                </a:solidFill>
                <a:effectLst/>
                <a:uLnTx/>
                <a:uFillTx/>
                <a:latin typeface="Calibri"/>
                <a:ea typeface="+mn-ea"/>
                <a:cs typeface="+mn-cs"/>
              </a:rPr>
              <a:t>Customer</a:t>
            </a:r>
            <a:r>
              <a:rPr kumimoji="0" lang="it-IT" altLang="it-IT" sz="1200" b="1" i="0" u="none" strike="noStrike" kern="1200" cap="none" spc="0" normalizeH="0" baseline="0" noProof="0" dirty="0">
                <a:ln>
                  <a:noFill/>
                </a:ln>
                <a:solidFill>
                  <a:srgbClr val="E7E6E6">
                    <a:lumMod val="25000"/>
                  </a:srgbClr>
                </a:solidFill>
                <a:effectLst/>
                <a:uLnTx/>
                <a:uFillTx/>
                <a:latin typeface="Calibri"/>
                <a:ea typeface="+mn-ea"/>
                <a:cs typeface="+mn-cs"/>
              </a:rPr>
              <a:t> </a:t>
            </a:r>
            <a:r>
              <a:rPr kumimoji="0" lang="it-IT" altLang="it-IT" sz="1200" b="1" i="0" u="none" strike="noStrike" kern="1200" cap="none" spc="0" normalizeH="0" baseline="0" noProof="0" dirty="0" err="1">
                <a:ln>
                  <a:noFill/>
                </a:ln>
                <a:solidFill>
                  <a:srgbClr val="E7E6E6">
                    <a:lumMod val="25000"/>
                  </a:srgbClr>
                </a:solidFill>
                <a:effectLst/>
                <a:uLnTx/>
                <a:uFillTx/>
                <a:latin typeface="Calibri"/>
                <a:ea typeface="+mn-ea"/>
                <a:cs typeface="+mn-cs"/>
              </a:rPr>
              <a:t>Satisfaction</a:t>
            </a:r>
            <a:r>
              <a:rPr kumimoji="0" lang="it-IT" altLang="it-IT" sz="1200" b="1" i="0" u="none" strike="noStrike" kern="1200" cap="none" spc="0" normalizeH="0" baseline="0" noProof="0" dirty="0">
                <a:ln>
                  <a:noFill/>
                </a:ln>
                <a:solidFill>
                  <a:srgbClr val="E7E6E6">
                    <a:lumMod val="25000"/>
                  </a:srgbClr>
                </a:solidFill>
                <a:effectLst/>
                <a:uLnTx/>
                <a:uFillTx/>
                <a:latin typeface="Calibri"/>
                <a:ea typeface="+mn-ea"/>
                <a:cs typeface="+mn-cs"/>
              </a:rPr>
              <a:t>)</a:t>
            </a:r>
          </a:p>
        </p:txBody>
      </p:sp>
      <p:sp>
        <p:nvSpPr>
          <p:cNvPr id="16" name="Trapezio 15">
            <a:extLst>
              <a:ext uri="{FF2B5EF4-FFF2-40B4-BE49-F238E27FC236}">
                <a16:creationId xmlns:a16="http://schemas.microsoft.com/office/drawing/2014/main" id="{A0555DCA-1D4D-8D60-7375-2C9246F370DB}"/>
              </a:ext>
            </a:extLst>
          </p:cNvPr>
          <p:cNvSpPr/>
          <p:nvPr/>
        </p:nvSpPr>
        <p:spPr>
          <a:xfrm>
            <a:off x="1024128" y="3734511"/>
            <a:ext cx="5230368" cy="2873553"/>
          </a:xfrm>
          <a:prstGeom prst="trapezoid">
            <a:avLst>
              <a:gd name="adj" fmla="val 48387"/>
            </a:avLst>
          </a:prstGeom>
          <a:noFill/>
          <a:ln w="38100">
            <a:solidFill>
              <a:srgbClr val="038C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17" name="Connettore 1 5">
            <a:extLst>
              <a:ext uri="{FF2B5EF4-FFF2-40B4-BE49-F238E27FC236}">
                <a16:creationId xmlns:a16="http://schemas.microsoft.com/office/drawing/2014/main" id="{B16FD305-82D6-553B-57FC-5DC7635D3CF1}"/>
              </a:ext>
            </a:extLst>
          </p:cNvPr>
          <p:cNvCxnSpPr/>
          <p:nvPr/>
        </p:nvCxnSpPr>
        <p:spPr>
          <a:xfrm>
            <a:off x="1966246" y="4640822"/>
            <a:ext cx="3317049" cy="0"/>
          </a:xfrm>
          <a:prstGeom prst="line">
            <a:avLst/>
          </a:prstGeom>
          <a:ln w="38100">
            <a:solidFill>
              <a:srgbClr val="038C7F"/>
            </a:solidFill>
          </a:ln>
        </p:spPr>
        <p:style>
          <a:lnRef idx="1">
            <a:schemeClr val="accent1"/>
          </a:lnRef>
          <a:fillRef idx="0">
            <a:schemeClr val="accent1"/>
          </a:fillRef>
          <a:effectRef idx="0">
            <a:schemeClr val="accent1"/>
          </a:effectRef>
          <a:fontRef idx="minor">
            <a:schemeClr val="tx1"/>
          </a:fontRef>
        </p:style>
      </p:cxnSp>
      <p:cxnSp>
        <p:nvCxnSpPr>
          <p:cNvPr id="18" name="Connettore 1 22">
            <a:extLst>
              <a:ext uri="{FF2B5EF4-FFF2-40B4-BE49-F238E27FC236}">
                <a16:creationId xmlns:a16="http://schemas.microsoft.com/office/drawing/2014/main" id="{078491CD-D2D9-9934-1461-B92479117303}"/>
              </a:ext>
            </a:extLst>
          </p:cNvPr>
          <p:cNvCxnSpPr/>
          <p:nvPr/>
        </p:nvCxnSpPr>
        <p:spPr>
          <a:xfrm>
            <a:off x="1522555" y="5497200"/>
            <a:ext cx="4204430" cy="0"/>
          </a:xfrm>
          <a:prstGeom prst="line">
            <a:avLst/>
          </a:prstGeom>
          <a:ln w="38100">
            <a:solidFill>
              <a:srgbClr val="038C7F"/>
            </a:solidFill>
          </a:ln>
        </p:spPr>
        <p:style>
          <a:lnRef idx="1">
            <a:schemeClr val="accent1"/>
          </a:lnRef>
          <a:fillRef idx="0">
            <a:schemeClr val="accent1"/>
          </a:fillRef>
          <a:effectRef idx="0">
            <a:schemeClr val="accent1"/>
          </a:effectRef>
          <a:fontRef idx="minor">
            <a:schemeClr val="tx1"/>
          </a:fontRef>
        </p:style>
      </p:cxnSp>
      <p:cxnSp>
        <p:nvCxnSpPr>
          <p:cNvPr id="19" name="Connettore 1 25">
            <a:extLst>
              <a:ext uri="{FF2B5EF4-FFF2-40B4-BE49-F238E27FC236}">
                <a16:creationId xmlns:a16="http://schemas.microsoft.com/office/drawing/2014/main" id="{9E0FF32C-F4E0-8140-07D2-B078CC0A3E8C}"/>
              </a:ext>
            </a:extLst>
          </p:cNvPr>
          <p:cNvCxnSpPr/>
          <p:nvPr/>
        </p:nvCxnSpPr>
        <p:spPr>
          <a:xfrm>
            <a:off x="1336421" y="5925389"/>
            <a:ext cx="4576699" cy="0"/>
          </a:xfrm>
          <a:prstGeom prst="line">
            <a:avLst/>
          </a:prstGeom>
          <a:ln w="38100">
            <a:solidFill>
              <a:srgbClr val="038C7F"/>
            </a:solidFill>
          </a:ln>
        </p:spPr>
        <p:style>
          <a:lnRef idx="1">
            <a:schemeClr val="accent1"/>
          </a:lnRef>
          <a:fillRef idx="0">
            <a:schemeClr val="accent1"/>
          </a:fillRef>
          <a:effectRef idx="0">
            <a:schemeClr val="accent1"/>
          </a:effectRef>
          <a:fontRef idx="minor">
            <a:schemeClr val="tx1"/>
          </a:fontRef>
        </p:style>
      </p:cxnSp>
      <p:cxnSp>
        <p:nvCxnSpPr>
          <p:cNvPr id="20" name="Connettore 1 30">
            <a:extLst>
              <a:ext uri="{FF2B5EF4-FFF2-40B4-BE49-F238E27FC236}">
                <a16:creationId xmlns:a16="http://schemas.microsoft.com/office/drawing/2014/main" id="{EE4BF72F-CF60-5403-CAD5-17E611822025}"/>
              </a:ext>
            </a:extLst>
          </p:cNvPr>
          <p:cNvCxnSpPr/>
          <p:nvPr/>
        </p:nvCxnSpPr>
        <p:spPr>
          <a:xfrm>
            <a:off x="1749425" y="5069011"/>
            <a:ext cx="3750691" cy="0"/>
          </a:xfrm>
          <a:prstGeom prst="line">
            <a:avLst/>
          </a:prstGeom>
          <a:ln w="38100">
            <a:solidFill>
              <a:srgbClr val="038C7F"/>
            </a:solidFill>
          </a:ln>
        </p:spPr>
        <p:style>
          <a:lnRef idx="1">
            <a:schemeClr val="accent1"/>
          </a:lnRef>
          <a:fillRef idx="0">
            <a:schemeClr val="accent1"/>
          </a:fillRef>
          <a:effectRef idx="0">
            <a:schemeClr val="accent1"/>
          </a:effectRef>
          <a:fontRef idx="minor">
            <a:schemeClr val="tx1"/>
          </a:fontRef>
        </p:style>
      </p:cxnSp>
      <p:cxnSp>
        <p:nvCxnSpPr>
          <p:cNvPr id="21" name="Connettore 1 32">
            <a:extLst>
              <a:ext uri="{FF2B5EF4-FFF2-40B4-BE49-F238E27FC236}">
                <a16:creationId xmlns:a16="http://schemas.microsoft.com/office/drawing/2014/main" id="{444684B0-E79B-5098-DFC4-A7F71AA8D867}"/>
              </a:ext>
            </a:extLst>
          </p:cNvPr>
          <p:cNvCxnSpPr/>
          <p:nvPr/>
        </p:nvCxnSpPr>
        <p:spPr>
          <a:xfrm>
            <a:off x="2184770" y="4212633"/>
            <a:ext cx="2880000" cy="0"/>
          </a:xfrm>
          <a:prstGeom prst="line">
            <a:avLst/>
          </a:prstGeom>
          <a:ln w="38100">
            <a:solidFill>
              <a:srgbClr val="038C7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684557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6E0B2767-E8B2-AB16-547B-2216FD3F1B0C}"/>
              </a:ext>
            </a:extLst>
          </p:cNvPr>
          <p:cNvSpPr>
            <a:spLocks noGrp="1"/>
          </p:cNvSpPr>
          <p:nvPr>
            <p:ph type="title"/>
          </p:nvPr>
        </p:nvSpPr>
        <p:spPr/>
        <p:txBody>
          <a:bodyPr/>
          <a:lstStyle/>
          <a:p>
            <a:r>
              <a:rPr lang="it-IT" dirty="0"/>
              <a:t>LE RICERCHE DI MERCATO</a:t>
            </a:r>
          </a:p>
        </p:txBody>
      </p:sp>
    </p:spTree>
    <p:extLst>
      <p:ext uri="{BB962C8B-B14F-4D97-AF65-F5344CB8AC3E}">
        <p14:creationId xmlns:p14="http://schemas.microsoft.com/office/powerpoint/2010/main" val="17593656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testo 2">
            <a:extLst>
              <a:ext uri="{FF2B5EF4-FFF2-40B4-BE49-F238E27FC236}">
                <a16:creationId xmlns:a16="http://schemas.microsoft.com/office/drawing/2014/main" id="{D7FFBC88-EBD1-ABC0-BC87-1722C3702515}"/>
              </a:ext>
            </a:extLst>
          </p:cNvPr>
          <p:cNvSpPr>
            <a:spLocks noGrp="1"/>
          </p:cNvSpPr>
          <p:nvPr>
            <p:ph type="body" sz="quarter" idx="10"/>
          </p:nvPr>
        </p:nvSpPr>
        <p:spPr>
          <a:xfrm>
            <a:off x="839788" y="920656"/>
            <a:ext cx="10622296" cy="338554"/>
          </a:xfrm>
        </p:spPr>
        <p:txBody>
          <a:bodyPr/>
          <a:lstStyle/>
          <a:p>
            <a:pPr algn="ctr"/>
            <a:r>
              <a:rPr lang="it-IT" dirty="0"/>
              <a:t>DUE POSSIBILI APPROCCI</a:t>
            </a:r>
          </a:p>
        </p:txBody>
      </p:sp>
      <p:sp>
        <p:nvSpPr>
          <p:cNvPr id="4" name="Segnaposto testo 3">
            <a:extLst>
              <a:ext uri="{FF2B5EF4-FFF2-40B4-BE49-F238E27FC236}">
                <a16:creationId xmlns:a16="http://schemas.microsoft.com/office/drawing/2014/main" id="{BAEF713B-C48C-E0B4-DFB2-DFE75020FB23}"/>
              </a:ext>
            </a:extLst>
          </p:cNvPr>
          <p:cNvSpPr>
            <a:spLocks noGrp="1"/>
          </p:cNvSpPr>
          <p:nvPr>
            <p:ph type="body" sz="quarter" idx="11"/>
          </p:nvPr>
        </p:nvSpPr>
        <p:spPr>
          <a:xfrm>
            <a:off x="839788" y="1892968"/>
            <a:ext cx="5971210" cy="4415757"/>
          </a:xfrm>
        </p:spPr>
        <p:txBody>
          <a:bodyPr/>
          <a:lstStyle/>
          <a:p>
            <a:pPr marL="342900" indent="-342900">
              <a:buFont typeface="+mj-lt"/>
              <a:buAutoNum type="arabicPeriod"/>
            </a:pPr>
            <a:r>
              <a:rPr lang="it-IT" b="1" dirty="0"/>
              <a:t>AD-HOC: </a:t>
            </a:r>
            <a:r>
              <a:rPr lang="it-IT" dirty="0"/>
              <a:t>la ricerca è svolta per un unico committente che paga il progetto, e obiettivi, target, metodologia e contenuti dell’indagine sono ritagliati su misura del cliente. Può scendere molto in dettaglio sui temi di interesse del cliente, e ha costi tendenzialmente importanti.</a:t>
            </a:r>
          </a:p>
          <a:p>
            <a:pPr marL="342900" indent="-342900">
              <a:buFont typeface="+mj-lt"/>
              <a:buAutoNum type="arabicPeriod"/>
            </a:pPr>
            <a:endParaRPr lang="it-IT" dirty="0"/>
          </a:p>
          <a:p>
            <a:pPr marL="342900" indent="-342900">
              <a:buFont typeface="+mj-lt"/>
              <a:buAutoNum type="arabicPeriod"/>
            </a:pPr>
            <a:endParaRPr lang="it-IT" dirty="0"/>
          </a:p>
          <a:p>
            <a:pPr marL="342900" indent="-342900">
              <a:buFont typeface="+mj-lt"/>
              <a:buAutoNum type="arabicPeriod"/>
            </a:pPr>
            <a:r>
              <a:rPr lang="it-IT" b="1" dirty="0"/>
              <a:t>MULTICLIENT:</a:t>
            </a:r>
            <a:r>
              <a:rPr lang="it-IT" dirty="0"/>
              <a:t> la ricerca verte su temi/target di interesse trasversale a diversi clienti, che contribuiscono alla spesa, quindi di per sé contenuta. Si condividono con i sottoscrittori gli strumenti di rilevazione (tracce qualitative e/o questionari quantitativi) così da coprire tutti i temi di interesse generale. È possibile adattare i contenuti del questionario alle richieste di tutti i committenti </a:t>
            </a:r>
            <a:r>
              <a:rPr lang="it-IT" i="1" dirty="0"/>
              <a:t>(con misura, per preservare l’equilibrio in termini di obiettivi e tempistiche)</a:t>
            </a:r>
            <a:r>
              <a:rPr lang="it-IT" dirty="0"/>
              <a:t>. È possibile, sempre con misura, prevedere alcune domande riservate, da quotarsi a parte.</a:t>
            </a:r>
          </a:p>
        </p:txBody>
      </p:sp>
      <p:pic>
        <p:nvPicPr>
          <p:cNvPr id="6" name="Elemento grafico 5" descr="Modifiche e adattamento con riempimento a tinta unita">
            <a:extLst>
              <a:ext uri="{FF2B5EF4-FFF2-40B4-BE49-F238E27FC236}">
                <a16:creationId xmlns:a16="http://schemas.microsoft.com/office/drawing/2014/main" id="{2C46532F-E8E3-F99C-15A6-6C5B948426A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984168" y="2525838"/>
            <a:ext cx="914400" cy="914400"/>
          </a:xfrm>
          <a:prstGeom prst="rect">
            <a:avLst/>
          </a:prstGeom>
        </p:spPr>
      </p:pic>
      <p:pic>
        <p:nvPicPr>
          <p:cNvPr id="8" name="Elemento grafico 7" descr="Modifiche e adattamento con riempimento a tinta unita">
            <a:extLst>
              <a:ext uri="{FF2B5EF4-FFF2-40B4-BE49-F238E27FC236}">
                <a16:creationId xmlns:a16="http://schemas.microsoft.com/office/drawing/2014/main" id="{A8371828-2581-6B3F-E035-0D6205DF3E8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864084" y="2863416"/>
            <a:ext cx="914400" cy="914400"/>
          </a:xfrm>
          <a:prstGeom prst="rect">
            <a:avLst/>
          </a:prstGeom>
        </p:spPr>
      </p:pic>
      <p:pic>
        <p:nvPicPr>
          <p:cNvPr id="10" name="Elemento grafico 9" descr="Modifiche e adattamento con riempimento a tinta unita">
            <a:extLst>
              <a:ext uri="{FF2B5EF4-FFF2-40B4-BE49-F238E27FC236}">
                <a16:creationId xmlns:a16="http://schemas.microsoft.com/office/drawing/2014/main" id="{7EFFCA8E-BD61-36A9-25DB-0A7925E1A94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864084" y="1949016"/>
            <a:ext cx="914400" cy="914400"/>
          </a:xfrm>
          <a:prstGeom prst="rect">
            <a:avLst/>
          </a:prstGeom>
        </p:spPr>
      </p:pic>
      <p:pic>
        <p:nvPicPr>
          <p:cNvPr id="12" name="Elemento grafico 11" descr="Autobus con riempimento a tinta unita">
            <a:extLst>
              <a:ext uri="{FF2B5EF4-FFF2-40B4-BE49-F238E27FC236}">
                <a16:creationId xmlns:a16="http://schemas.microsoft.com/office/drawing/2014/main" id="{F7B45654-F2B8-B5A1-223B-2AD239833CBA}"/>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984168" y="4459797"/>
            <a:ext cx="914400" cy="914400"/>
          </a:xfrm>
          <a:prstGeom prst="rect">
            <a:avLst/>
          </a:prstGeom>
        </p:spPr>
      </p:pic>
      <p:pic>
        <p:nvPicPr>
          <p:cNvPr id="14" name="Elemento grafico 13" descr="Gruppo con riempimento a tinta unita">
            <a:extLst>
              <a:ext uri="{FF2B5EF4-FFF2-40B4-BE49-F238E27FC236}">
                <a16:creationId xmlns:a16="http://schemas.microsoft.com/office/drawing/2014/main" id="{095C76A0-E7DC-1C2C-6E12-7AC0B57B19B2}"/>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8558462" y="5141778"/>
            <a:ext cx="914400" cy="914400"/>
          </a:xfrm>
          <a:prstGeom prst="rect">
            <a:avLst/>
          </a:prstGeom>
        </p:spPr>
      </p:pic>
      <p:pic>
        <p:nvPicPr>
          <p:cNvPr id="16" name="Elemento grafico 15" descr="Salvadanaio con riempimento a tinta unita">
            <a:extLst>
              <a:ext uri="{FF2B5EF4-FFF2-40B4-BE49-F238E27FC236}">
                <a16:creationId xmlns:a16="http://schemas.microsoft.com/office/drawing/2014/main" id="{84679BEF-B53A-518E-DCC9-A96D5618C311}"/>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9472862" y="4459797"/>
            <a:ext cx="914400" cy="914400"/>
          </a:xfrm>
          <a:prstGeom prst="rect">
            <a:avLst/>
          </a:prstGeom>
        </p:spPr>
      </p:pic>
    </p:spTree>
    <p:extLst>
      <p:ext uri="{BB962C8B-B14F-4D97-AF65-F5344CB8AC3E}">
        <p14:creationId xmlns:p14="http://schemas.microsoft.com/office/powerpoint/2010/main" val="36100205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testo 2">
            <a:extLst>
              <a:ext uri="{FF2B5EF4-FFF2-40B4-BE49-F238E27FC236}">
                <a16:creationId xmlns:a16="http://schemas.microsoft.com/office/drawing/2014/main" id="{D7FFBC88-EBD1-ABC0-BC87-1722C3702515}"/>
              </a:ext>
            </a:extLst>
          </p:cNvPr>
          <p:cNvSpPr>
            <a:spLocks noGrp="1"/>
          </p:cNvSpPr>
          <p:nvPr>
            <p:ph type="body" sz="quarter" idx="10"/>
          </p:nvPr>
        </p:nvSpPr>
        <p:spPr/>
        <p:txBody>
          <a:bodyPr/>
          <a:lstStyle/>
          <a:p>
            <a:r>
              <a:rPr lang="it-IT" dirty="0"/>
              <a:t>LE TAPPE TIPICHE DI UNA RICERCA</a:t>
            </a:r>
          </a:p>
        </p:txBody>
      </p:sp>
      <p:sp>
        <p:nvSpPr>
          <p:cNvPr id="40" name="Sottotitolo 2">
            <a:extLst>
              <a:ext uri="{FF2B5EF4-FFF2-40B4-BE49-F238E27FC236}">
                <a16:creationId xmlns:a16="http://schemas.microsoft.com/office/drawing/2014/main" id="{FD899B12-7C0B-C5E5-1709-2A524CBD0564}"/>
              </a:ext>
            </a:extLst>
          </p:cNvPr>
          <p:cNvSpPr txBox="1">
            <a:spLocks/>
          </p:cNvSpPr>
          <p:nvPr/>
        </p:nvSpPr>
        <p:spPr>
          <a:xfrm>
            <a:off x="497847" y="4294470"/>
            <a:ext cx="10992059" cy="830997"/>
          </a:xfrm>
          <a:prstGeom prst="rect">
            <a:avLst/>
          </a:prstGeom>
        </p:spPr>
        <p:txBody>
          <a:bodyPr wrap="square">
            <a:spAutoFit/>
          </a:bodyPr>
          <a:lstStyle>
            <a:lvl1pPr marL="0" indent="0" algn="l" rtl="0" eaLnBrk="0" fontAlgn="base" hangingPunct="0">
              <a:spcBef>
                <a:spcPct val="20000"/>
              </a:spcBef>
              <a:spcAft>
                <a:spcPct val="0"/>
              </a:spcAft>
              <a:buNone/>
              <a:defRPr sz="1800" b="1" i="1" kern="1200">
                <a:solidFill>
                  <a:schemeClr val="tx1"/>
                </a:solidFill>
                <a:latin typeface="Calibri Light" panose="020F0302020204030204" pitchFamily="34" charset="0"/>
                <a:ea typeface="+mn-ea"/>
                <a:cs typeface="+mn-cs"/>
              </a:defRPr>
            </a:lvl1pPr>
            <a:lvl2pPr marL="457200" indent="0" algn="ctr" rtl="0" eaLnBrk="0" fontAlgn="base" hangingPunct="0">
              <a:spcBef>
                <a:spcPct val="20000"/>
              </a:spcBef>
              <a:spcAft>
                <a:spcPct val="0"/>
              </a:spcAft>
              <a:buNone/>
              <a:defRPr kern="1200">
                <a:solidFill>
                  <a:schemeClr val="tx1">
                    <a:tint val="75000"/>
                  </a:schemeClr>
                </a:solidFill>
                <a:latin typeface="Calibri Light" panose="020F0302020204030204" pitchFamily="34" charset="0"/>
                <a:ea typeface="+mn-ea"/>
                <a:cs typeface="+mn-cs"/>
              </a:defRPr>
            </a:lvl2pPr>
            <a:lvl3pPr marL="914400" indent="0" algn="ctr" rtl="0" eaLnBrk="0" fontAlgn="base" hangingPunct="0">
              <a:spcBef>
                <a:spcPct val="20000"/>
              </a:spcBef>
              <a:spcAft>
                <a:spcPct val="0"/>
              </a:spcAft>
              <a:buFont typeface="Arial" panose="020B0604020202020204" pitchFamily="34" charset="0"/>
              <a:buNone/>
              <a:defRPr sz="1600" kern="1200">
                <a:solidFill>
                  <a:schemeClr val="tx1">
                    <a:tint val="75000"/>
                  </a:schemeClr>
                </a:solidFill>
                <a:latin typeface="Calibri Light" panose="020F0302020204030204" pitchFamily="34" charset="0"/>
                <a:ea typeface="+mn-ea"/>
                <a:cs typeface="+mn-cs"/>
              </a:defRPr>
            </a:lvl3pPr>
            <a:lvl4pPr marL="1371600" indent="0" algn="ctr" rtl="0" eaLnBrk="0" fontAlgn="base" hangingPunct="0">
              <a:spcBef>
                <a:spcPct val="20000"/>
              </a:spcBef>
              <a:spcAft>
                <a:spcPct val="0"/>
              </a:spcAft>
              <a:buFont typeface="Arial" panose="020B0604020202020204" pitchFamily="34" charset="0"/>
              <a:buNone/>
              <a:defRPr sz="1400" kern="1200">
                <a:solidFill>
                  <a:schemeClr val="tx1">
                    <a:tint val="75000"/>
                  </a:schemeClr>
                </a:solidFill>
                <a:latin typeface="Calibri Light" panose="020F0302020204030204" pitchFamily="34" charset="0"/>
                <a:ea typeface="+mn-ea"/>
                <a:cs typeface="+mn-cs"/>
              </a:defRPr>
            </a:lvl4pPr>
            <a:lvl5pPr marL="1828800" indent="0" algn="ctr" rtl="0" eaLnBrk="0" fontAlgn="base" hangingPunct="0">
              <a:spcBef>
                <a:spcPct val="20000"/>
              </a:spcBef>
              <a:spcAft>
                <a:spcPct val="0"/>
              </a:spcAft>
              <a:buFont typeface="Arial" panose="020B0604020202020204" pitchFamily="34" charset="0"/>
              <a:buNone/>
              <a:defRPr sz="14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it-IT" sz="1600" b="0" i="0" u="none" strike="noStrike" kern="1200" cap="none" spc="0" normalizeH="0" baseline="0" noProof="0" dirty="0">
                <a:ln>
                  <a:noFill/>
                </a:ln>
                <a:solidFill>
                  <a:sysClr val="windowText" lastClr="000000"/>
                </a:solidFill>
                <a:uLnTx/>
                <a:uFillTx/>
                <a:latin typeface="+mn-lt"/>
                <a:ea typeface="Calibri" panose="020F0502020204030204" pitchFamily="34" charset="0"/>
                <a:cs typeface="Calibri Light" panose="020F0302020204030204" pitchFamily="34" charset="0"/>
              </a:rPr>
              <a:t>La scelta della metodologia di ricerca dipende da differenti fattori: </a:t>
            </a:r>
            <a:r>
              <a:rPr kumimoji="0" lang="it-IT" sz="1600" i="0" u="none" strike="noStrike" kern="1200" cap="none" spc="0" normalizeH="0" baseline="0" noProof="0" dirty="0">
                <a:ln>
                  <a:noFill/>
                </a:ln>
                <a:solidFill>
                  <a:sysClr val="windowText" lastClr="000000"/>
                </a:solidFill>
                <a:uLnTx/>
                <a:uFillTx/>
                <a:latin typeface="+mn-lt"/>
                <a:ea typeface="Calibri" panose="020F0502020204030204" pitchFamily="34" charset="0"/>
                <a:cs typeface="Calibri Light" panose="020F0302020204030204" pitchFamily="34" charset="0"/>
              </a:rPr>
              <a:t>tempistiche di indagine, budget a disposizione, tipologia di soggetti coinvolti, portata </a:t>
            </a:r>
            <a:r>
              <a:rPr kumimoji="0" lang="it-IT" sz="1600" b="0" i="0" u="none" strike="noStrike" kern="1200" cap="none" spc="0" normalizeH="0" baseline="0" noProof="0" dirty="0">
                <a:ln>
                  <a:noFill/>
                </a:ln>
                <a:solidFill>
                  <a:sysClr val="windowText" lastClr="000000"/>
                </a:solidFill>
                <a:uLnTx/>
                <a:uFillTx/>
                <a:latin typeface="+mn-lt"/>
                <a:ea typeface="Calibri" panose="020F0502020204030204" pitchFamily="34" charset="0"/>
                <a:cs typeface="Calibri Light" panose="020F0302020204030204" pitchFamily="34" charset="0"/>
              </a:rPr>
              <a:t>intesa come copertura campionaria e dagli </a:t>
            </a:r>
            <a:r>
              <a:rPr kumimoji="0" lang="it-IT" sz="1600" i="0" u="none" strike="noStrike" kern="1200" cap="none" spc="0" normalizeH="0" baseline="0" noProof="0" dirty="0">
                <a:ln>
                  <a:noFill/>
                </a:ln>
                <a:solidFill>
                  <a:sysClr val="windowText" lastClr="000000"/>
                </a:solidFill>
                <a:uLnTx/>
                <a:uFillTx/>
                <a:latin typeface="+mn-lt"/>
                <a:ea typeface="Calibri" panose="020F0502020204030204" pitchFamily="34" charset="0"/>
                <a:cs typeface="Calibri Light" panose="020F0302020204030204" pitchFamily="34" charset="0"/>
              </a:rPr>
              <a:t>obiettivi di ricerca</a:t>
            </a:r>
            <a:r>
              <a:rPr kumimoji="0" lang="it-IT" sz="1600" b="0" i="0" u="none" strike="noStrike" kern="1200" cap="none" spc="0" normalizeH="0" baseline="0" noProof="0" dirty="0">
                <a:ln>
                  <a:noFill/>
                </a:ln>
                <a:solidFill>
                  <a:sysClr val="windowText" lastClr="000000"/>
                </a:solidFill>
                <a:uLnTx/>
                <a:uFillTx/>
                <a:latin typeface="+mn-lt"/>
                <a:ea typeface="Calibri" panose="020F0502020204030204" pitchFamily="34" charset="0"/>
                <a:cs typeface="Calibri Light" panose="020F0302020204030204" pitchFamily="34" charset="0"/>
              </a:rPr>
              <a:t> (domande di marketing a cui la ricerca deve rispondere).</a:t>
            </a:r>
            <a:endParaRPr kumimoji="0" lang="it-IT" sz="1600" b="0" i="0" u="sng" strike="noStrike" kern="1200" cap="none" spc="0" normalizeH="0" baseline="0" noProof="0" dirty="0">
              <a:ln>
                <a:noFill/>
              </a:ln>
              <a:solidFill>
                <a:sysClr val="windowText" lastClr="000000"/>
              </a:solidFill>
              <a:uLnTx/>
              <a:uFillTx/>
              <a:latin typeface="+mn-lt"/>
              <a:ea typeface="Calibri" panose="020F0502020204030204" pitchFamily="34" charset="0"/>
              <a:cs typeface="Calibri Light" panose="020F0302020204030204" pitchFamily="34" charset="0"/>
            </a:endParaRPr>
          </a:p>
        </p:txBody>
      </p:sp>
      <p:grpSp>
        <p:nvGrpSpPr>
          <p:cNvPr id="41" name="Gruppo 40">
            <a:extLst>
              <a:ext uri="{FF2B5EF4-FFF2-40B4-BE49-F238E27FC236}">
                <a16:creationId xmlns:a16="http://schemas.microsoft.com/office/drawing/2014/main" id="{C6EC611A-2156-0814-0C88-4A16575D82A6}"/>
              </a:ext>
            </a:extLst>
          </p:cNvPr>
          <p:cNvGrpSpPr/>
          <p:nvPr/>
        </p:nvGrpSpPr>
        <p:grpSpPr>
          <a:xfrm>
            <a:off x="912177" y="1481764"/>
            <a:ext cx="10191751" cy="2539383"/>
            <a:chOff x="704850" y="1287770"/>
            <a:chExt cx="10191751" cy="2539383"/>
          </a:xfrm>
        </p:grpSpPr>
        <p:grpSp>
          <p:nvGrpSpPr>
            <p:cNvPr id="42" name="Gruppo 41">
              <a:extLst>
                <a:ext uri="{FF2B5EF4-FFF2-40B4-BE49-F238E27FC236}">
                  <a16:creationId xmlns:a16="http://schemas.microsoft.com/office/drawing/2014/main" id="{6F8D710F-0E8E-31CC-4323-BDDC5CEF23DE}"/>
                </a:ext>
              </a:extLst>
            </p:cNvPr>
            <p:cNvGrpSpPr/>
            <p:nvPr/>
          </p:nvGrpSpPr>
          <p:grpSpPr>
            <a:xfrm>
              <a:off x="704850" y="1287770"/>
              <a:ext cx="8305801" cy="2539383"/>
              <a:chOff x="314325" y="1792595"/>
              <a:chExt cx="8305801" cy="2539383"/>
            </a:xfrm>
          </p:grpSpPr>
          <p:sp>
            <p:nvSpPr>
              <p:cNvPr id="44" name="Freccia a pentagono 43">
                <a:extLst>
                  <a:ext uri="{FF2B5EF4-FFF2-40B4-BE49-F238E27FC236}">
                    <a16:creationId xmlns:a16="http://schemas.microsoft.com/office/drawing/2014/main" id="{1B1B6359-7ECD-19DD-9B2B-22A01820773E}"/>
                  </a:ext>
                </a:extLst>
              </p:cNvPr>
              <p:cNvSpPr/>
              <p:nvPr/>
            </p:nvSpPr>
            <p:spPr>
              <a:xfrm>
                <a:off x="314325" y="2724150"/>
                <a:ext cx="1695450" cy="733425"/>
              </a:xfrm>
              <a:prstGeom prst="homePlate">
                <a:avLst/>
              </a:prstGeom>
              <a:solidFill>
                <a:schemeClr val="accent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dirty="0">
                    <a:solidFill>
                      <a:schemeClr val="tx1"/>
                    </a:solidFill>
                    <a:cs typeface="Calibri" panose="020F0502020204030204" pitchFamily="34" charset="0"/>
                  </a:rPr>
                  <a:t>Esigenza di Marketing</a:t>
                </a:r>
              </a:p>
            </p:txBody>
          </p:sp>
          <p:sp>
            <p:nvSpPr>
              <p:cNvPr id="46" name="Freccia a gallone 45">
                <a:extLst>
                  <a:ext uri="{FF2B5EF4-FFF2-40B4-BE49-F238E27FC236}">
                    <a16:creationId xmlns:a16="http://schemas.microsoft.com/office/drawing/2014/main" id="{5140315B-AD46-A112-EEEA-D1894B7D93A2}"/>
                  </a:ext>
                </a:extLst>
              </p:cNvPr>
              <p:cNvSpPr/>
              <p:nvPr/>
            </p:nvSpPr>
            <p:spPr>
              <a:xfrm>
                <a:off x="1714500" y="2724150"/>
                <a:ext cx="2038350" cy="733425"/>
              </a:xfrm>
              <a:prstGeom prst="chevron">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dirty="0">
                    <a:solidFill>
                      <a:schemeClr val="tx1"/>
                    </a:solidFill>
                    <a:cs typeface="Calibri" panose="020F0502020204030204" pitchFamily="34" charset="0"/>
                  </a:rPr>
                  <a:t>Domanda</a:t>
                </a:r>
              </a:p>
              <a:p>
                <a:pPr algn="ctr"/>
                <a:r>
                  <a:rPr lang="it-IT" dirty="0">
                    <a:solidFill>
                      <a:schemeClr val="tx1"/>
                    </a:solidFill>
                    <a:cs typeface="Calibri" panose="020F0502020204030204" pitchFamily="34" charset="0"/>
                  </a:rPr>
                  <a:t>di ricerca</a:t>
                </a:r>
              </a:p>
            </p:txBody>
          </p:sp>
          <p:grpSp>
            <p:nvGrpSpPr>
              <p:cNvPr id="47" name="Gruppo 46">
                <a:extLst>
                  <a:ext uri="{FF2B5EF4-FFF2-40B4-BE49-F238E27FC236}">
                    <a16:creationId xmlns:a16="http://schemas.microsoft.com/office/drawing/2014/main" id="{D951C517-303C-EC39-FA8A-249A1506F486}"/>
                  </a:ext>
                </a:extLst>
              </p:cNvPr>
              <p:cNvGrpSpPr/>
              <p:nvPr/>
            </p:nvGrpSpPr>
            <p:grpSpPr>
              <a:xfrm>
                <a:off x="3819525" y="1792595"/>
                <a:ext cx="1118560" cy="2539383"/>
                <a:chOff x="3933825" y="1784518"/>
                <a:chExt cx="1118560" cy="2539383"/>
              </a:xfrm>
            </p:grpSpPr>
            <p:cxnSp>
              <p:nvCxnSpPr>
                <p:cNvPr id="49" name="Connettore diritto 48">
                  <a:extLst>
                    <a:ext uri="{FF2B5EF4-FFF2-40B4-BE49-F238E27FC236}">
                      <a16:creationId xmlns:a16="http://schemas.microsoft.com/office/drawing/2014/main" id="{BB562135-EB5C-25DD-B835-221420857342}"/>
                    </a:ext>
                  </a:extLst>
                </p:cNvPr>
                <p:cNvCxnSpPr>
                  <a:cxnSpLocks/>
                </p:cNvCxnSpPr>
                <p:nvPr/>
              </p:nvCxnSpPr>
              <p:spPr>
                <a:xfrm>
                  <a:off x="3933825" y="2005012"/>
                  <a:ext cx="0" cy="2166938"/>
                </a:xfrm>
                <a:prstGeom prst="line">
                  <a:avLst/>
                </a:prstGeom>
              </p:spPr>
              <p:style>
                <a:lnRef idx="3">
                  <a:schemeClr val="dk1"/>
                </a:lnRef>
                <a:fillRef idx="0">
                  <a:schemeClr val="dk1"/>
                </a:fillRef>
                <a:effectRef idx="2">
                  <a:schemeClr val="dk1"/>
                </a:effectRef>
                <a:fontRef idx="minor">
                  <a:schemeClr val="tx1"/>
                </a:fontRef>
              </p:style>
            </p:cxnSp>
            <p:cxnSp>
              <p:nvCxnSpPr>
                <p:cNvPr id="50" name="Connettore 2 49">
                  <a:extLst>
                    <a:ext uri="{FF2B5EF4-FFF2-40B4-BE49-F238E27FC236}">
                      <a16:creationId xmlns:a16="http://schemas.microsoft.com/office/drawing/2014/main" id="{809036A5-193A-2447-EFCF-9C107836B443}"/>
                    </a:ext>
                  </a:extLst>
                </p:cNvPr>
                <p:cNvCxnSpPr/>
                <p:nvPr/>
              </p:nvCxnSpPr>
              <p:spPr>
                <a:xfrm>
                  <a:off x="3933825" y="2005012"/>
                  <a:ext cx="723900" cy="0"/>
                </a:xfrm>
                <a:prstGeom prst="straightConnector1">
                  <a:avLst/>
                </a:prstGeom>
                <a:ln w="19050"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51" name="Connettore 2 50">
                  <a:extLst>
                    <a:ext uri="{FF2B5EF4-FFF2-40B4-BE49-F238E27FC236}">
                      <a16:creationId xmlns:a16="http://schemas.microsoft.com/office/drawing/2014/main" id="{521FEF8A-F74D-E146-FE78-F1B82A0CC39C}"/>
                    </a:ext>
                  </a:extLst>
                </p:cNvPr>
                <p:cNvCxnSpPr/>
                <p:nvPr/>
              </p:nvCxnSpPr>
              <p:spPr>
                <a:xfrm>
                  <a:off x="3933825" y="2724150"/>
                  <a:ext cx="723900" cy="0"/>
                </a:xfrm>
                <a:prstGeom prst="straightConnector1">
                  <a:avLst/>
                </a:prstGeom>
                <a:ln w="19050"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52" name="Connettore 2 51">
                  <a:extLst>
                    <a:ext uri="{FF2B5EF4-FFF2-40B4-BE49-F238E27FC236}">
                      <a16:creationId xmlns:a16="http://schemas.microsoft.com/office/drawing/2014/main" id="{CDB99375-EB91-6AE9-4EFF-0F9D6AC583EE}"/>
                    </a:ext>
                  </a:extLst>
                </p:cNvPr>
                <p:cNvCxnSpPr/>
                <p:nvPr/>
              </p:nvCxnSpPr>
              <p:spPr>
                <a:xfrm>
                  <a:off x="3933825" y="3438525"/>
                  <a:ext cx="723900" cy="0"/>
                </a:xfrm>
                <a:prstGeom prst="straightConnector1">
                  <a:avLst/>
                </a:prstGeom>
                <a:ln w="19050"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53" name="Connettore 2 52">
                  <a:extLst>
                    <a:ext uri="{FF2B5EF4-FFF2-40B4-BE49-F238E27FC236}">
                      <a16:creationId xmlns:a16="http://schemas.microsoft.com/office/drawing/2014/main" id="{8069610A-A0CB-F33D-DF6E-19E35204528B}"/>
                    </a:ext>
                  </a:extLst>
                </p:cNvPr>
                <p:cNvCxnSpPr/>
                <p:nvPr/>
              </p:nvCxnSpPr>
              <p:spPr>
                <a:xfrm>
                  <a:off x="3933825" y="4171950"/>
                  <a:ext cx="723900" cy="0"/>
                </a:xfrm>
                <a:prstGeom prst="straightConnector1">
                  <a:avLst/>
                </a:prstGeom>
                <a:ln w="19050"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54" name="CasellaDiTesto 53">
                  <a:extLst>
                    <a:ext uri="{FF2B5EF4-FFF2-40B4-BE49-F238E27FC236}">
                      <a16:creationId xmlns:a16="http://schemas.microsoft.com/office/drawing/2014/main" id="{5D6235F4-6BB9-4728-404F-114AEC4F856F}"/>
                    </a:ext>
                  </a:extLst>
                </p:cNvPr>
                <p:cNvSpPr txBox="1"/>
                <p:nvPr/>
              </p:nvSpPr>
              <p:spPr>
                <a:xfrm>
                  <a:off x="4657725" y="1784518"/>
                  <a:ext cx="308098" cy="369332"/>
                </a:xfrm>
                <a:prstGeom prst="rect">
                  <a:avLst/>
                </a:prstGeom>
                <a:noFill/>
              </p:spPr>
              <p:txBody>
                <a:bodyPr wrap="none" rtlCol="0">
                  <a:spAutoFit/>
                </a:bodyPr>
                <a:lstStyle/>
                <a:p>
                  <a:r>
                    <a:rPr lang="it-IT" b="1" dirty="0"/>
                    <a:t>a</a:t>
                  </a:r>
                </a:p>
              </p:txBody>
            </p:sp>
            <p:sp>
              <p:nvSpPr>
                <p:cNvPr id="55" name="CasellaDiTesto 54">
                  <a:extLst>
                    <a:ext uri="{FF2B5EF4-FFF2-40B4-BE49-F238E27FC236}">
                      <a16:creationId xmlns:a16="http://schemas.microsoft.com/office/drawing/2014/main" id="{EA30E43A-FC1F-BC06-8F3C-139A4D25FCD5}"/>
                    </a:ext>
                  </a:extLst>
                </p:cNvPr>
                <p:cNvSpPr txBox="1"/>
                <p:nvPr/>
              </p:nvSpPr>
              <p:spPr>
                <a:xfrm>
                  <a:off x="4657725" y="2510563"/>
                  <a:ext cx="327334" cy="369332"/>
                </a:xfrm>
                <a:prstGeom prst="rect">
                  <a:avLst/>
                </a:prstGeom>
                <a:noFill/>
              </p:spPr>
              <p:txBody>
                <a:bodyPr wrap="none" rtlCol="0">
                  <a:spAutoFit/>
                </a:bodyPr>
                <a:lstStyle/>
                <a:p>
                  <a:r>
                    <a:rPr lang="it-IT" b="1" dirty="0"/>
                    <a:t>b</a:t>
                  </a:r>
                </a:p>
              </p:txBody>
            </p:sp>
            <p:sp>
              <p:nvSpPr>
                <p:cNvPr id="56" name="CasellaDiTesto 55">
                  <a:extLst>
                    <a:ext uri="{FF2B5EF4-FFF2-40B4-BE49-F238E27FC236}">
                      <a16:creationId xmlns:a16="http://schemas.microsoft.com/office/drawing/2014/main" id="{A5CB9BE7-5E3A-262E-3861-909A84136115}"/>
                    </a:ext>
                  </a:extLst>
                </p:cNvPr>
                <p:cNvSpPr txBox="1"/>
                <p:nvPr/>
              </p:nvSpPr>
              <p:spPr>
                <a:xfrm>
                  <a:off x="4657725" y="3235192"/>
                  <a:ext cx="394660" cy="369332"/>
                </a:xfrm>
                <a:prstGeom prst="rect">
                  <a:avLst/>
                </a:prstGeom>
                <a:noFill/>
              </p:spPr>
              <p:txBody>
                <a:bodyPr wrap="none" rtlCol="0">
                  <a:spAutoFit/>
                </a:bodyPr>
                <a:lstStyle/>
                <a:p>
                  <a:r>
                    <a:rPr lang="it-IT" b="1" dirty="0"/>
                    <a:t>…</a:t>
                  </a:r>
                </a:p>
              </p:txBody>
            </p:sp>
            <p:sp>
              <p:nvSpPr>
                <p:cNvPr id="57" name="CasellaDiTesto 56">
                  <a:extLst>
                    <a:ext uri="{FF2B5EF4-FFF2-40B4-BE49-F238E27FC236}">
                      <a16:creationId xmlns:a16="http://schemas.microsoft.com/office/drawing/2014/main" id="{9A15F28F-1B65-5C1B-5020-9897D913C92B}"/>
                    </a:ext>
                  </a:extLst>
                </p:cNvPr>
                <p:cNvSpPr txBox="1"/>
                <p:nvPr/>
              </p:nvSpPr>
              <p:spPr>
                <a:xfrm>
                  <a:off x="4648188" y="3954569"/>
                  <a:ext cx="324128" cy="369332"/>
                </a:xfrm>
                <a:prstGeom prst="rect">
                  <a:avLst/>
                </a:prstGeom>
                <a:noFill/>
              </p:spPr>
              <p:txBody>
                <a:bodyPr wrap="none" rtlCol="0">
                  <a:spAutoFit/>
                </a:bodyPr>
                <a:lstStyle/>
                <a:p>
                  <a:r>
                    <a:rPr lang="it-IT" b="1" dirty="0"/>
                    <a:t>n</a:t>
                  </a:r>
                </a:p>
              </p:txBody>
            </p:sp>
          </p:grpSp>
          <p:sp>
            <p:nvSpPr>
              <p:cNvPr id="48" name="Callout: freccia a destra 47">
                <a:extLst>
                  <a:ext uri="{FF2B5EF4-FFF2-40B4-BE49-F238E27FC236}">
                    <a16:creationId xmlns:a16="http://schemas.microsoft.com/office/drawing/2014/main" id="{260DCCA9-4FBD-6F77-DF40-8BDE62CF41E6}"/>
                  </a:ext>
                </a:extLst>
              </p:cNvPr>
              <p:cNvSpPr/>
              <p:nvPr/>
            </p:nvSpPr>
            <p:spPr>
              <a:xfrm>
                <a:off x="5000602" y="1792595"/>
                <a:ext cx="3619524" cy="2539383"/>
              </a:xfrm>
              <a:prstGeom prst="rightArrowCallout">
                <a:avLst>
                  <a:gd name="adj1" fmla="val 11976"/>
                  <a:gd name="adj2" fmla="val 12289"/>
                  <a:gd name="adj3" fmla="val 23598"/>
                  <a:gd name="adj4" fmla="val 70846"/>
                </a:avLst>
              </a:prstGeom>
              <a:solidFill>
                <a:schemeClr val="bg1">
                  <a:lumMod val="9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b="1" dirty="0">
                    <a:solidFill>
                      <a:schemeClr val="tx1"/>
                    </a:solidFill>
                    <a:cs typeface="Calibri" panose="020F0502020204030204" pitchFamily="34" charset="0"/>
                  </a:rPr>
                  <a:t>Principali considerazioni</a:t>
                </a:r>
                <a:r>
                  <a:rPr lang="it-IT" dirty="0">
                    <a:solidFill>
                      <a:schemeClr val="tx1"/>
                    </a:solidFill>
                  </a:rPr>
                  <a:t>:</a:t>
                </a:r>
              </a:p>
              <a:p>
                <a:pPr algn="ctr"/>
                <a:endParaRPr lang="it-IT" dirty="0">
                  <a:solidFill>
                    <a:schemeClr val="tx1"/>
                  </a:solidFill>
                </a:endParaRPr>
              </a:p>
              <a:p>
                <a:pPr marL="285750" indent="-285750">
                  <a:buFont typeface="Arial" panose="020B0604020202020204" pitchFamily="34" charset="0"/>
                  <a:buChar char="•"/>
                </a:pPr>
                <a:r>
                  <a:rPr lang="it-IT" dirty="0">
                    <a:solidFill>
                      <a:schemeClr val="tx1"/>
                    </a:solidFill>
                  </a:rPr>
                  <a:t>Tempi</a:t>
                </a:r>
              </a:p>
              <a:p>
                <a:pPr marL="285750" indent="-285750">
                  <a:buFont typeface="Arial" panose="020B0604020202020204" pitchFamily="34" charset="0"/>
                  <a:buChar char="•"/>
                </a:pPr>
                <a:r>
                  <a:rPr lang="it-IT" dirty="0">
                    <a:solidFill>
                      <a:schemeClr val="tx1"/>
                    </a:solidFill>
                  </a:rPr>
                  <a:t>Budget</a:t>
                </a:r>
              </a:p>
              <a:p>
                <a:pPr marL="285750" indent="-285750">
                  <a:buFont typeface="Arial" panose="020B0604020202020204" pitchFamily="34" charset="0"/>
                  <a:buChar char="•"/>
                </a:pPr>
                <a:r>
                  <a:rPr lang="it-IT" dirty="0">
                    <a:solidFill>
                      <a:schemeClr val="tx1"/>
                    </a:solidFill>
                  </a:rPr>
                  <a:t>Target</a:t>
                </a:r>
              </a:p>
              <a:p>
                <a:pPr marL="285750" indent="-285750">
                  <a:buFont typeface="Arial" panose="020B0604020202020204" pitchFamily="34" charset="0"/>
                  <a:buChar char="•"/>
                </a:pPr>
                <a:r>
                  <a:rPr lang="it-IT" dirty="0">
                    <a:solidFill>
                      <a:schemeClr val="tx1"/>
                    </a:solidFill>
                  </a:rPr>
                  <a:t>Portata (copertura)</a:t>
                </a:r>
              </a:p>
              <a:p>
                <a:pPr marL="285750" indent="-285750">
                  <a:buFont typeface="Arial" panose="020B0604020202020204" pitchFamily="34" charset="0"/>
                  <a:buChar char="•"/>
                </a:pPr>
                <a:r>
                  <a:rPr lang="it-IT" dirty="0">
                    <a:solidFill>
                      <a:schemeClr val="tx1"/>
                    </a:solidFill>
                  </a:rPr>
                  <a:t>Obiettivi</a:t>
                </a:r>
              </a:p>
            </p:txBody>
          </p:sp>
        </p:grpSp>
        <p:sp>
          <p:nvSpPr>
            <p:cNvPr id="43" name="Rettangolo 42">
              <a:extLst>
                <a:ext uri="{FF2B5EF4-FFF2-40B4-BE49-F238E27FC236}">
                  <a16:creationId xmlns:a16="http://schemas.microsoft.com/office/drawing/2014/main" id="{3E872677-B9DB-3930-F419-6F769AB9C1B8}"/>
                </a:ext>
              </a:extLst>
            </p:cNvPr>
            <p:cNvSpPr/>
            <p:nvPr/>
          </p:nvSpPr>
          <p:spPr>
            <a:xfrm>
              <a:off x="9086851" y="2180160"/>
              <a:ext cx="1809750" cy="733425"/>
            </a:xfrm>
            <a:prstGeom prst="rect">
              <a:avLst/>
            </a:prstGeom>
            <a:noFill/>
            <a:ln w="28575">
              <a:solidFill>
                <a:srgbClr val="038C7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b="1" dirty="0">
                  <a:solidFill>
                    <a:srgbClr val="038C7F"/>
                  </a:solidFill>
                  <a:cs typeface="Calibri" panose="020F0502020204030204" pitchFamily="34" charset="0"/>
                </a:rPr>
                <a:t>SCELTA DEL</a:t>
              </a:r>
            </a:p>
            <a:p>
              <a:pPr algn="ctr"/>
              <a:r>
                <a:rPr lang="it-IT" b="1" dirty="0">
                  <a:solidFill>
                    <a:srgbClr val="038C7F"/>
                  </a:solidFill>
                  <a:cs typeface="Calibri" panose="020F0502020204030204" pitchFamily="34" charset="0"/>
                </a:rPr>
                <a:t>METODO</a:t>
              </a:r>
            </a:p>
          </p:txBody>
        </p:sp>
      </p:grpSp>
      <p:sp>
        <p:nvSpPr>
          <p:cNvPr id="58" name="Sottotitolo 2">
            <a:extLst>
              <a:ext uri="{FF2B5EF4-FFF2-40B4-BE49-F238E27FC236}">
                <a16:creationId xmlns:a16="http://schemas.microsoft.com/office/drawing/2014/main" id="{EBFBC5B9-67D8-5CCC-F684-992988AF7948}"/>
              </a:ext>
            </a:extLst>
          </p:cNvPr>
          <p:cNvSpPr txBox="1">
            <a:spLocks/>
          </p:cNvSpPr>
          <p:nvPr/>
        </p:nvSpPr>
        <p:spPr>
          <a:xfrm>
            <a:off x="497847" y="5126954"/>
            <a:ext cx="10881353" cy="1175706"/>
          </a:xfrm>
          <a:prstGeom prst="rect">
            <a:avLst/>
          </a:prstGeom>
        </p:spPr>
        <p:txBody>
          <a:bodyPr wrap="square">
            <a:spAutoFit/>
          </a:bodyPr>
          <a:lstStyle>
            <a:lvl1pPr marL="0" indent="0" algn="l" rtl="0" eaLnBrk="0" fontAlgn="base" hangingPunct="0">
              <a:spcBef>
                <a:spcPct val="20000"/>
              </a:spcBef>
              <a:spcAft>
                <a:spcPct val="0"/>
              </a:spcAft>
              <a:buNone/>
              <a:defRPr sz="1800" b="1" i="1" kern="1200">
                <a:solidFill>
                  <a:schemeClr val="tx1"/>
                </a:solidFill>
                <a:latin typeface="Calibri Light" panose="020F0302020204030204" pitchFamily="34" charset="0"/>
                <a:ea typeface="+mn-ea"/>
                <a:cs typeface="+mn-cs"/>
              </a:defRPr>
            </a:lvl1pPr>
            <a:lvl2pPr marL="457200" indent="0" algn="ctr" rtl="0" eaLnBrk="0" fontAlgn="base" hangingPunct="0">
              <a:spcBef>
                <a:spcPct val="20000"/>
              </a:spcBef>
              <a:spcAft>
                <a:spcPct val="0"/>
              </a:spcAft>
              <a:buNone/>
              <a:defRPr kern="1200">
                <a:solidFill>
                  <a:schemeClr val="tx1">
                    <a:tint val="75000"/>
                  </a:schemeClr>
                </a:solidFill>
                <a:latin typeface="Calibri Light" panose="020F0302020204030204" pitchFamily="34" charset="0"/>
                <a:ea typeface="+mn-ea"/>
                <a:cs typeface="+mn-cs"/>
              </a:defRPr>
            </a:lvl2pPr>
            <a:lvl3pPr marL="914400" indent="0" algn="ctr" rtl="0" eaLnBrk="0" fontAlgn="base" hangingPunct="0">
              <a:spcBef>
                <a:spcPct val="20000"/>
              </a:spcBef>
              <a:spcAft>
                <a:spcPct val="0"/>
              </a:spcAft>
              <a:buFont typeface="Arial" panose="020B0604020202020204" pitchFamily="34" charset="0"/>
              <a:buNone/>
              <a:defRPr sz="1600" kern="1200">
                <a:solidFill>
                  <a:schemeClr val="tx1">
                    <a:tint val="75000"/>
                  </a:schemeClr>
                </a:solidFill>
                <a:latin typeface="Calibri Light" panose="020F0302020204030204" pitchFamily="34" charset="0"/>
                <a:ea typeface="+mn-ea"/>
                <a:cs typeface="+mn-cs"/>
              </a:defRPr>
            </a:lvl3pPr>
            <a:lvl4pPr marL="1371600" indent="0" algn="ctr" rtl="0" eaLnBrk="0" fontAlgn="base" hangingPunct="0">
              <a:spcBef>
                <a:spcPct val="20000"/>
              </a:spcBef>
              <a:spcAft>
                <a:spcPct val="0"/>
              </a:spcAft>
              <a:buFont typeface="Arial" panose="020B0604020202020204" pitchFamily="34" charset="0"/>
              <a:buNone/>
              <a:defRPr sz="1400" kern="1200">
                <a:solidFill>
                  <a:schemeClr val="tx1">
                    <a:tint val="75000"/>
                  </a:schemeClr>
                </a:solidFill>
                <a:latin typeface="Calibri Light" panose="020F0302020204030204" pitchFamily="34" charset="0"/>
                <a:ea typeface="+mn-ea"/>
                <a:cs typeface="+mn-cs"/>
              </a:defRPr>
            </a:lvl4pPr>
            <a:lvl5pPr marL="1828800" indent="0" algn="ctr" rtl="0" eaLnBrk="0" fontAlgn="base" hangingPunct="0">
              <a:spcBef>
                <a:spcPct val="20000"/>
              </a:spcBef>
              <a:spcAft>
                <a:spcPct val="0"/>
              </a:spcAft>
              <a:buFont typeface="Arial" panose="020B0604020202020204" pitchFamily="34" charset="0"/>
              <a:buNone/>
              <a:defRPr sz="14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it-IT" sz="1600" b="0" i="0" u="none" strike="noStrike" kern="1200" cap="none" spc="0" normalizeH="0" baseline="0" noProof="0" dirty="0">
                <a:ln>
                  <a:noFill/>
                </a:ln>
                <a:solidFill>
                  <a:sysClr val="windowText" lastClr="000000"/>
                </a:solidFill>
                <a:uLnTx/>
                <a:uFillTx/>
                <a:latin typeface="+mn-lt"/>
                <a:ea typeface="Calibri" panose="020F0502020204030204" pitchFamily="34" charset="0"/>
                <a:cs typeface="Calibri Light" panose="020F0302020204030204" pitchFamily="34" charset="0"/>
              </a:rPr>
              <a:t>Esistono</a:t>
            </a:r>
            <a:r>
              <a:rPr kumimoji="0" lang="it-IT" sz="1600" i="0" u="none" strike="noStrike" kern="1200" cap="none" spc="0" normalizeH="0" baseline="0" noProof="0" dirty="0">
                <a:ln>
                  <a:noFill/>
                </a:ln>
                <a:solidFill>
                  <a:sysClr val="windowText" lastClr="000000"/>
                </a:solidFill>
                <a:uLnTx/>
                <a:uFillTx/>
                <a:latin typeface="+mn-lt"/>
                <a:ea typeface="Calibri" panose="020F0502020204030204" pitchFamily="34" charset="0"/>
                <a:cs typeface="Calibri Light" panose="020F0302020204030204" pitchFamily="34" charset="0"/>
              </a:rPr>
              <a:t> 2 metodologie di ricerca principali</a:t>
            </a:r>
            <a:r>
              <a:rPr kumimoji="0" lang="it-IT" sz="1600" b="0" i="0" u="none" strike="noStrike" kern="1200" cap="none" spc="0" normalizeH="0" baseline="0" noProof="0" dirty="0">
                <a:ln>
                  <a:noFill/>
                </a:ln>
                <a:solidFill>
                  <a:sysClr val="windowText" lastClr="000000"/>
                </a:solidFill>
                <a:uLnTx/>
                <a:uFillTx/>
                <a:latin typeface="+mn-lt"/>
                <a:ea typeface="Calibri" panose="020F0502020204030204" pitchFamily="34" charset="0"/>
                <a:cs typeface="Calibri Light" panose="020F0302020204030204" pitchFamily="34" charset="0"/>
              </a:rPr>
              <a:t>:</a:t>
            </a:r>
          </a:p>
          <a:p>
            <a:pPr marL="342900" marR="0" lvl="0" indent="-342900" algn="l" defTabSz="914400" rtl="0" eaLnBrk="0" fontAlgn="base" latinLnBrk="0" hangingPunct="0">
              <a:lnSpc>
                <a:spcPct val="100000"/>
              </a:lnSpc>
              <a:spcBef>
                <a:spcPct val="20000"/>
              </a:spcBef>
              <a:spcAft>
                <a:spcPct val="0"/>
              </a:spcAft>
              <a:buClrTx/>
              <a:buSzTx/>
              <a:buFont typeface="+mj-lt"/>
              <a:buAutoNum type="arabicPeriod"/>
              <a:tabLst/>
              <a:defRPr/>
            </a:pPr>
            <a:r>
              <a:rPr lang="it-IT" sz="1600" i="0" dirty="0">
                <a:solidFill>
                  <a:sysClr val="windowText" lastClr="000000"/>
                </a:solidFill>
                <a:latin typeface="+mn-lt"/>
                <a:ea typeface="Calibri" panose="020F0502020204030204" pitchFamily="34" charset="0"/>
                <a:cs typeface="Calibri Light" panose="020F0302020204030204" pitchFamily="34" charset="0"/>
              </a:rPr>
              <a:t>Analisi qualitative: </a:t>
            </a:r>
            <a:r>
              <a:rPr lang="it-IT" sz="1600" b="0" i="0" dirty="0">
                <a:solidFill>
                  <a:sysClr val="windowText" lastClr="000000"/>
                </a:solidFill>
                <a:latin typeface="+mn-lt"/>
                <a:ea typeface="Calibri" panose="020F0502020204030204" pitchFamily="34" charset="0"/>
                <a:cs typeface="Calibri Light" panose="020F0302020204030204" pitchFamily="34" charset="0"/>
              </a:rPr>
              <a:t>indagini </a:t>
            </a:r>
            <a:r>
              <a:rPr lang="it-IT" sz="1600" i="0" dirty="0" err="1">
                <a:solidFill>
                  <a:sysClr val="windowText" lastClr="000000"/>
                </a:solidFill>
                <a:latin typeface="+mn-lt"/>
                <a:ea typeface="Calibri" panose="020F0502020204030204" pitchFamily="34" charset="0"/>
                <a:cs typeface="Calibri Light" panose="020F0302020204030204" pitchFamily="34" charset="0"/>
              </a:rPr>
              <a:t>one-to-one</a:t>
            </a:r>
            <a:r>
              <a:rPr lang="it-IT" sz="1600" i="0" dirty="0">
                <a:solidFill>
                  <a:sysClr val="windowText" lastClr="000000"/>
                </a:solidFill>
                <a:latin typeface="+mn-lt"/>
                <a:ea typeface="Calibri" panose="020F0502020204030204" pitchFamily="34" charset="0"/>
                <a:cs typeface="Calibri Light" panose="020F0302020204030204" pitchFamily="34" charset="0"/>
              </a:rPr>
              <a:t> </a:t>
            </a:r>
            <a:r>
              <a:rPr lang="it-IT" sz="1600" b="0" i="0" dirty="0">
                <a:solidFill>
                  <a:sysClr val="windowText" lastClr="000000"/>
                </a:solidFill>
                <a:latin typeface="+mn-lt"/>
                <a:ea typeface="Calibri" panose="020F0502020204030204" pitchFamily="34" charset="0"/>
                <a:cs typeface="Calibri Light" panose="020F0302020204030204" pitchFamily="34" charset="0"/>
              </a:rPr>
              <a:t>oppure </a:t>
            </a:r>
            <a:r>
              <a:rPr lang="it-IT" sz="1600" i="0" dirty="0">
                <a:solidFill>
                  <a:sysClr val="windowText" lastClr="000000"/>
                </a:solidFill>
                <a:latin typeface="+mn-lt"/>
                <a:ea typeface="Calibri" panose="020F0502020204030204" pitchFamily="34" charset="0"/>
                <a:cs typeface="Calibri Light" panose="020F0302020204030204" pitchFamily="34" charset="0"/>
              </a:rPr>
              <a:t>one-to-</a:t>
            </a:r>
            <a:r>
              <a:rPr lang="it-IT" sz="1600" i="0" dirty="0" err="1">
                <a:solidFill>
                  <a:sysClr val="windowText" lastClr="000000"/>
                </a:solidFill>
                <a:latin typeface="+mn-lt"/>
                <a:ea typeface="Calibri" panose="020F0502020204030204" pitchFamily="34" charset="0"/>
                <a:cs typeface="Calibri Light" panose="020F0302020204030204" pitchFamily="34" charset="0"/>
              </a:rPr>
              <a:t>few</a:t>
            </a:r>
            <a:r>
              <a:rPr lang="it-IT" sz="1600" i="0" dirty="0">
                <a:solidFill>
                  <a:sysClr val="windowText" lastClr="000000"/>
                </a:solidFill>
                <a:latin typeface="+mn-lt"/>
                <a:ea typeface="Calibri" panose="020F0502020204030204" pitchFamily="34" charset="0"/>
                <a:cs typeface="Calibri Light" panose="020F0302020204030204" pitchFamily="34" charset="0"/>
              </a:rPr>
              <a:t> </a:t>
            </a:r>
            <a:r>
              <a:rPr lang="it-IT" sz="1600" b="0" i="0" dirty="0">
                <a:solidFill>
                  <a:sysClr val="windowText" lastClr="000000"/>
                </a:solidFill>
                <a:latin typeface="+mn-lt"/>
                <a:ea typeface="Calibri" panose="020F0502020204030204" pitchFamily="34" charset="0"/>
                <a:cs typeface="Calibri Light" panose="020F0302020204030204" pitchFamily="34" charset="0"/>
              </a:rPr>
              <a:t>il cui scopo è quello di </a:t>
            </a:r>
            <a:r>
              <a:rPr lang="it-IT" sz="1600" i="0" u="sng" dirty="0">
                <a:solidFill>
                  <a:sysClr val="windowText" lastClr="000000"/>
                </a:solidFill>
                <a:latin typeface="+mn-lt"/>
                <a:ea typeface="Calibri" panose="020F0502020204030204" pitchFamily="34" charset="0"/>
                <a:cs typeface="Calibri Light" panose="020F0302020204030204" pitchFamily="34" charset="0"/>
              </a:rPr>
              <a:t>esplorare (o osservare)</a:t>
            </a:r>
            <a:r>
              <a:rPr lang="it-IT" sz="1600" b="0" i="0" dirty="0">
                <a:solidFill>
                  <a:sysClr val="windowText" lastClr="000000"/>
                </a:solidFill>
                <a:latin typeface="+mn-lt"/>
                <a:ea typeface="Calibri" panose="020F0502020204030204" pitchFamily="34" charset="0"/>
                <a:cs typeface="Calibri Light" panose="020F0302020204030204" pitchFamily="34" charset="0"/>
              </a:rPr>
              <a:t> nel dettaglio un fenomeno</a:t>
            </a:r>
            <a:endParaRPr lang="it-IT" sz="1600" i="0" dirty="0">
              <a:solidFill>
                <a:sysClr val="windowText" lastClr="000000"/>
              </a:solidFill>
              <a:latin typeface="+mn-lt"/>
              <a:ea typeface="Calibri" panose="020F0502020204030204" pitchFamily="34" charset="0"/>
              <a:cs typeface="Calibri Light" panose="020F0302020204030204" pitchFamily="34" charset="0"/>
            </a:endParaRPr>
          </a:p>
          <a:p>
            <a:pPr marL="342900" marR="0" lvl="0" indent="-342900" algn="l" defTabSz="914400" rtl="0" eaLnBrk="0" fontAlgn="base" latinLnBrk="0" hangingPunct="0">
              <a:lnSpc>
                <a:spcPct val="100000"/>
              </a:lnSpc>
              <a:spcBef>
                <a:spcPct val="20000"/>
              </a:spcBef>
              <a:spcAft>
                <a:spcPct val="0"/>
              </a:spcAft>
              <a:buClrTx/>
              <a:buSzTx/>
              <a:buFont typeface="+mj-lt"/>
              <a:buAutoNum type="arabicPeriod"/>
              <a:tabLst/>
              <a:defRPr/>
            </a:pPr>
            <a:r>
              <a:rPr kumimoji="0" lang="it-IT" sz="1600" i="0" strike="noStrike" kern="1200" cap="none" spc="0" normalizeH="0" baseline="0" noProof="0" dirty="0">
                <a:ln>
                  <a:noFill/>
                </a:ln>
                <a:solidFill>
                  <a:sysClr val="windowText" lastClr="000000"/>
                </a:solidFill>
                <a:uLnTx/>
                <a:uFillTx/>
                <a:latin typeface="+mn-lt"/>
                <a:ea typeface="Calibri" panose="020F0502020204030204" pitchFamily="34" charset="0"/>
                <a:cs typeface="Calibri Light" panose="020F0302020204030204" pitchFamily="34" charset="0"/>
              </a:rPr>
              <a:t>Analisi quantitative: </a:t>
            </a:r>
            <a:r>
              <a:rPr kumimoji="0" lang="it-IT" sz="1600" b="0" i="0" strike="noStrike" kern="1200" cap="none" spc="0" normalizeH="0" baseline="0" noProof="0" dirty="0">
                <a:ln>
                  <a:noFill/>
                </a:ln>
                <a:solidFill>
                  <a:sysClr val="windowText" lastClr="000000"/>
                </a:solidFill>
                <a:uLnTx/>
                <a:uFillTx/>
                <a:latin typeface="+mn-lt"/>
                <a:ea typeface="Calibri" panose="020F0502020204030204" pitchFamily="34" charset="0"/>
                <a:cs typeface="Calibri Light" panose="020F0302020204030204" pitchFamily="34" charset="0"/>
              </a:rPr>
              <a:t>indagini su base </a:t>
            </a:r>
            <a:r>
              <a:rPr kumimoji="0" lang="it-IT" sz="1600" i="0" strike="noStrike" kern="1200" cap="none" spc="0" normalizeH="0" baseline="0" noProof="0" dirty="0">
                <a:ln>
                  <a:noFill/>
                </a:ln>
                <a:solidFill>
                  <a:sysClr val="windowText" lastClr="000000"/>
                </a:solidFill>
                <a:uLnTx/>
                <a:uFillTx/>
                <a:latin typeface="+mn-lt"/>
                <a:ea typeface="Calibri" panose="020F0502020204030204" pitchFamily="34" charset="0"/>
                <a:cs typeface="Calibri Light" panose="020F0302020204030204" pitchFamily="34" charset="0"/>
              </a:rPr>
              <a:t>campionaria </a:t>
            </a:r>
            <a:r>
              <a:rPr kumimoji="0" lang="it-IT" sz="1600" b="0" i="0" strike="noStrike" kern="1200" cap="none" spc="0" normalizeH="0" baseline="0" noProof="0" dirty="0">
                <a:ln>
                  <a:noFill/>
                </a:ln>
                <a:solidFill>
                  <a:sysClr val="windowText" lastClr="000000"/>
                </a:solidFill>
                <a:uLnTx/>
                <a:uFillTx/>
                <a:latin typeface="+mn-lt"/>
                <a:ea typeface="Calibri" panose="020F0502020204030204" pitchFamily="34" charset="0"/>
                <a:cs typeface="Calibri Light" panose="020F0302020204030204" pitchFamily="34" charset="0"/>
              </a:rPr>
              <a:t>o </a:t>
            </a:r>
            <a:r>
              <a:rPr kumimoji="0" lang="it-IT" sz="1600" i="0" strike="noStrike" kern="1200" cap="none" spc="0" normalizeH="0" baseline="0" noProof="0" dirty="0">
                <a:ln>
                  <a:noFill/>
                </a:ln>
                <a:solidFill>
                  <a:sysClr val="windowText" lastClr="000000"/>
                </a:solidFill>
                <a:uLnTx/>
                <a:uFillTx/>
                <a:latin typeface="+mn-lt"/>
                <a:ea typeface="Calibri" panose="020F0502020204030204" pitchFamily="34" charset="0"/>
                <a:cs typeface="Calibri Light" panose="020F0302020204030204" pitchFamily="34" charset="0"/>
              </a:rPr>
              <a:t>panel</a:t>
            </a:r>
            <a:r>
              <a:rPr kumimoji="0" lang="it-IT" sz="1600" b="0" i="0" strike="noStrike" kern="1200" cap="none" spc="0" normalizeH="0" baseline="0" noProof="0" dirty="0">
                <a:ln>
                  <a:noFill/>
                </a:ln>
                <a:solidFill>
                  <a:sysClr val="windowText" lastClr="000000"/>
                </a:solidFill>
                <a:uLnTx/>
                <a:uFillTx/>
                <a:latin typeface="+mn-lt"/>
                <a:ea typeface="Calibri" panose="020F0502020204030204" pitchFamily="34" charset="0"/>
                <a:cs typeface="Calibri Light" panose="020F0302020204030204" pitchFamily="34" charset="0"/>
              </a:rPr>
              <a:t> il cui scopo è quello di </a:t>
            </a:r>
            <a:r>
              <a:rPr kumimoji="0" lang="it-IT" sz="1600" i="0" u="sng" strike="noStrike" kern="1200" cap="none" spc="0" normalizeH="0" baseline="0" noProof="0" dirty="0">
                <a:ln>
                  <a:noFill/>
                </a:ln>
                <a:solidFill>
                  <a:sysClr val="windowText" lastClr="000000"/>
                </a:solidFill>
                <a:uLnTx/>
                <a:uFillTx/>
                <a:latin typeface="+mn-lt"/>
                <a:ea typeface="Calibri" panose="020F0502020204030204" pitchFamily="34" charset="0"/>
                <a:cs typeface="Calibri Light" panose="020F0302020204030204" pitchFamily="34" charset="0"/>
              </a:rPr>
              <a:t>misurare</a:t>
            </a:r>
            <a:r>
              <a:rPr kumimoji="0" lang="it-IT" sz="1600" b="0" i="0" strike="noStrike" kern="1200" cap="none" spc="0" normalizeH="0" baseline="0" noProof="0" dirty="0">
                <a:ln>
                  <a:noFill/>
                </a:ln>
                <a:solidFill>
                  <a:sysClr val="windowText" lastClr="000000"/>
                </a:solidFill>
                <a:uLnTx/>
                <a:uFillTx/>
                <a:latin typeface="+mn-lt"/>
                <a:ea typeface="Calibri" panose="020F0502020204030204" pitchFamily="34" charset="0"/>
                <a:cs typeface="Calibri Light" panose="020F0302020204030204" pitchFamily="34" charset="0"/>
              </a:rPr>
              <a:t> un fenomeno</a:t>
            </a:r>
          </a:p>
        </p:txBody>
      </p:sp>
      <p:sp>
        <p:nvSpPr>
          <p:cNvPr id="61" name="Rettangolo 60">
            <a:extLst>
              <a:ext uri="{FF2B5EF4-FFF2-40B4-BE49-F238E27FC236}">
                <a16:creationId xmlns:a16="http://schemas.microsoft.com/office/drawing/2014/main" id="{87E3FD6B-CE82-D0FE-4F3C-8085EE80CE6A}"/>
              </a:ext>
            </a:extLst>
          </p:cNvPr>
          <p:cNvSpPr/>
          <p:nvPr/>
        </p:nvSpPr>
        <p:spPr>
          <a:xfrm>
            <a:off x="1628213" y="3314487"/>
            <a:ext cx="1809750" cy="733425"/>
          </a:xfrm>
          <a:prstGeom prst="rect">
            <a:avLst/>
          </a:prstGeom>
          <a:noFill/>
          <a:ln w="28575">
            <a:solidFill>
              <a:srgbClr val="038C7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b="1" dirty="0">
                <a:solidFill>
                  <a:srgbClr val="038C7F"/>
                </a:solidFill>
                <a:cs typeface="Calibri" panose="020F0502020204030204" pitchFamily="34" charset="0"/>
              </a:rPr>
              <a:t>BRIEFING</a:t>
            </a:r>
          </a:p>
        </p:txBody>
      </p:sp>
    </p:spTree>
    <p:extLst>
      <p:ext uri="{BB962C8B-B14F-4D97-AF65-F5344CB8AC3E}">
        <p14:creationId xmlns:p14="http://schemas.microsoft.com/office/powerpoint/2010/main" val="11023849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testo 4">
            <a:extLst>
              <a:ext uri="{FF2B5EF4-FFF2-40B4-BE49-F238E27FC236}">
                <a16:creationId xmlns:a16="http://schemas.microsoft.com/office/drawing/2014/main" id="{B8614196-50A1-437F-7264-3A65D2AD5E9D}"/>
              </a:ext>
            </a:extLst>
          </p:cNvPr>
          <p:cNvSpPr>
            <a:spLocks noGrp="1"/>
          </p:cNvSpPr>
          <p:nvPr>
            <p:ph type="body" sz="quarter" idx="10"/>
          </p:nvPr>
        </p:nvSpPr>
        <p:spPr/>
        <p:txBody>
          <a:bodyPr/>
          <a:lstStyle/>
          <a:p>
            <a:r>
              <a:rPr lang="it-IT" dirty="0"/>
              <a:t>DUE TIPOLOGIE FONDAMENTALI DI RICERCA</a:t>
            </a:r>
          </a:p>
        </p:txBody>
      </p:sp>
      <p:graphicFrame>
        <p:nvGraphicFramePr>
          <p:cNvPr id="7" name="Diagramma 6">
            <a:extLst>
              <a:ext uri="{FF2B5EF4-FFF2-40B4-BE49-F238E27FC236}">
                <a16:creationId xmlns:a16="http://schemas.microsoft.com/office/drawing/2014/main" id="{77B3C914-0B8B-345F-092F-D639437D2AC0}"/>
              </a:ext>
            </a:extLst>
          </p:cNvPr>
          <p:cNvGraphicFramePr/>
          <p:nvPr>
            <p:extLst>
              <p:ext uri="{D42A27DB-BD31-4B8C-83A1-F6EECF244321}">
                <p14:modId xmlns:p14="http://schemas.microsoft.com/office/powerpoint/2010/main" val="3057087812"/>
              </p:ext>
            </p:extLst>
          </p:nvPr>
        </p:nvGraphicFramePr>
        <p:xfrm>
          <a:off x="2032000" y="1284052"/>
          <a:ext cx="8128000" cy="572977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Rettangolo arrotondato 1">
            <a:extLst>
              <a:ext uri="{FF2B5EF4-FFF2-40B4-BE49-F238E27FC236}">
                <a16:creationId xmlns:a16="http://schemas.microsoft.com/office/drawing/2014/main" id="{9620E2E8-9CF8-B12E-8F01-B5B9ABE5BE2A}"/>
              </a:ext>
            </a:extLst>
          </p:cNvPr>
          <p:cNvSpPr>
            <a:spLocks noChangeArrowheads="1"/>
          </p:cNvSpPr>
          <p:nvPr/>
        </p:nvSpPr>
        <p:spPr bwMode="auto">
          <a:xfrm>
            <a:off x="2894530" y="1461023"/>
            <a:ext cx="2233612" cy="435864"/>
          </a:xfrm>
          <a:prstGeom prst="roundRect">
            <a:avLst>
              <a:gd name="adj" fmla="val 16667"/>
            </a:avLst>
          </a:prstGeom>
          <a:noFill/>
          <a:ln w="19050" cap="sq">
            <a:solidFill>
              <a:srgbClr val="038C7F"/>
            </a:solidFill>
            <a:prstDash val="solid"/>
            <a:miter lim="800000"/>
            <a:headEnd/>
            <a:tailEnd/>
          </a:ln>
          <a:extLst>
            <a:ext uri="{909E8E84-426E-40DD-AFC4-6F175D3DCCD1}">
              <a14:hiddenFill xmlns:a14="http://schemas.microsoft.com/office/drawing/2010/main">
                <a:solidFill>
                  <a:srgbClr val="FFFFFF"/>
                </a:solidFill>
              </a14:hiddenFill>
            </a:ext>
          </a:extLst>
        </p:spPr>
        <p:txBody>
          <a:bodyPr wrap="square" anchor="ctr" anchorCtr="0">
            <a:normAutofit fontScale="77500" lnSpcReduction="20000"/>
          </a:bodyPr>
          <a:lstStyle>
            <a:lvl1pPr>
              <a:defRPr sz="2400">
                <a:solidFill>
                  <a:schemeClr val="tx1"/>
                </a:solidFill>
                <a:latin typeface="HelveticaNeueLT Std" pitchFamily="34" charset="0"/>
                <a:ea typeface="ＭＳ Ｐゴシック" panose="020B0600070205080204" pitchFamily="34" charset="-128"/>
              </a:defRPr>
            </a:lvl1pPr>
            <a:lvl2pPr marL="742950" indent="-285750">
              <a:defRPr sz="2400">
                <a:solidFill>
                  <a:schemeClr val="tx1"/>
                </a:solidFill>
                <a:latin typeface="HelveticaNeueLT Std" pitchFamily="34" charset="0"/>
                <a:ea typeface="ＭＳ Ｐゴシック" panose="020B0600070205080204" pitchFamily="34" charset="-128"/>
              </a:defRPr>
            </a:lvl2pPr>
            <a:lvl3pPr marL="1143000" indent="-228600">
              <a:defRPr sz="2400">
                <a:solidFill>
                  <a:schemeClr val="tx1"/>
                </a:solidFill>
                <a:latin typeface="HelveticaNeueLT Std" pitchFamily="34" charset="0"/>
                <a:ea typeface="ＭＳ Ｐゴシック" panose="020B0600070205080204" pitchFamily="34" charset="-128"/>
              </a:defRPr>
            </a:lvl3pPr>
            <a:lvl4pPr marL="1600200" indent="-228600">
              <a:defRPr sz="2400">
                <a:solidFill>
                  <a:schemeClr val="tx1"/>
                </a:solidFill>
                <a:latin typeface="HelveticaNeueLT Std" pitchFamily="34" charset="0"/>
                <a:ea typeface="ＭＳ Ｐゴシック" panose="020B0600070205080204" pitchFamily="34" charset="-128"/>
              </a:defRPr>
            </a:lvl4pPr>
            <a:lvl5pPr marL="2057400" indent="-228600">
              <a:defRPr sz="2400">
                <a:solidFill>
                  <a:schemeClr val="tx1"/>
                </a:solidFill>
                <a:latin typeface="HelveticaNeueLT Std"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HelveticaNeueLT Std"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HelveticaNeueLT Std"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HelveticaNeueLT Std"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HelveticaNeueLT Std" pitchFamily="34" charset="0"/>
                <a:ea typeface="ＭＳ Ｐゴシック" panose="020B0600070205080204" pitchFamily="34" charset="-128"/>
              </a:defRPr>
            </a:lvl9pPr>
          </a:lstStyle>
          <a:p>
            <a:pPr algn="ctr" fontAlgn="base">
              <a:lnSpc>
                <a:spcPct val="110000"/>
              </a:lnSpc>
              <a:spcAft>
                <a:spcPct val="0"/>
              </a:spcAft>
            </a:pPr>
            <a:r>
              <a:rPr lang="it-IT" altLang="it-IT" sz="2800" b="1" dirty="0">
                <a:solidFill>
                  <a:srgbClr val="038C7F"/>
                </a:solidFill>
                <a:latin typeface="+mn-lt"/>
              </a:rPr>
              <a:t>ESPLORARE</a:t>
            </a:r>
          </a:p>
        </p:txBody>
      </p:sp>
      <p:sp>
        <p:nvSpPr>
          <p:cNvPr id="9" name="Rettangolo arrotondato 1">
            <a:extLst>
              <a:ext uri="{FF2B5EF4-FFF2-40B4-BE49-F238E27FC236}">
                <a16:creationId xmlns:a16="http://schemas.microsoft.com/office/drawing/2014/main" id="{376101CF-CB88-30F6-610A-53C52358489F}"/>
              </a:ext>
            </a:extLst>
          </p:cNvPr>
          <p:cNvSpPr>
            <a:spLocks noChangeArrowheads="1"/>
          </p:cNvSpPr>
          <p:nvPr/>
        </p:nvSpPr>
        <p:spPr bwMode="auto">
          <a:xfrm>
            <a:off x="7199603" y="1461023"/>
            <a:ext cx="2233612" cy="435864"/>
          </a:xfrm>
          <a:prstGeom prst="roundRect">
            <a:avLst>
              <a:gd name="adj" fmla="val 16667"/>
            </a:avLst>
          </a:prstGeom>
          <a:noFill/>
          <a:ln w="19050" cap="sq">
            <a:solidFill>
              <a:srgbClr val="038C7F"/>
            </a:solidFill>
            <a:prstDash val="solid"/>
            <a:miter lim="800000"/>
            <a:headEnd/>
            <a:tailEnd/>
          </a:ln>
          <a:extLst>
            <a:ext uri="{909E8E84-426E-40DD-AFC4-6F175D3DCCD1}">
              <a14:hiddenFill xmlns:a14="http://schemas.microsoft.com/office/drawing/2010/main">
                <a:solidFill>
                  <a:srgbClr val="FFFFFF"/>
                </a:solidFill>
              </a14:hiddenFill>
            </a:ext>
          </a:extLst>
        </p:spPr>
        <p:txBody>
          <a:bodyPr wrap="square" anchor="ctr" anchorCtr="0">
            <a:normAutofit fontScale="77500" lnSpcReduction="20000"/>
          </a:bodyPr>
          <a:lstStyle>
            <a:lvl1pPr>
              <a:defRPr sz="2400">
                <a:solidFill>
                  <a:schemeClr val="tx1"/>
                </a:solidFill>
                <a:latin typeface="HelveticaNeueLT Std" pitchFamily="34" charset="0"/>
                <a:ea typeface="ＭＳ Ｐゴシック" panose="020B0600070205080204" pitchFamily="34" charset="-128"/>
              </a:defRPr>
            </a:lvl1pPr>
            <a:lvl2pPr marL="742950" indent="-285750">
              <a:defRPr sz="2400">
                <a:solidFill>
                  <a:schemeClr val="tx1"/>
                </a:solidFill>
                <a:latin typeface="HelveticaNeueLT Std" pitchFamily="34" charset="0"/>
                <a:ea typeface="ＭＳ Ｐゴシック" panose="020B0600070205080204" pitchFamily="34" charset="-128"/>
              </a:defRPr>
            </a:lvl2pPr>
            <a:lvl3pPr marL="1143000" indent="-228600">
              <a:defRPr sz="2400">
                <a:solidFill>
                  <a:schemeClr val="tx1"/>
                </a:solidFill>
                <a:latin typeface="HelveticaNeueLT Std" pitchFamily="34" charset="0"/>
                <a:ea typeface="ＭＳ Ｐゴシック" panose="020B0600070205080204" pitchFamily="34" charset="-128"/>
              </a:defRPr>
            </a:lvl3pPr>
            <a:lvl4pPr marL="1600200" indent="-228600">
              <a:defRPr sz="2400">
                <a:solidFill>
                  <a:schemeClr val="tx1"/>
                </a:solidFill>
                <a:latin typeface="HelveticaNeueLT Std" pitchFamily="34" charset="0"/>
                <a:ea typeface="ＭＳ Ｐゴシック" panose="020B0600070205080204" pitchFamily="34" charset="-128"/>
              </a:defRPr>
            </a:lvl4pPr>
            <a:lvl5pPr marL="2057400" indent="-228600">
              <a:defRPr sz="2400">
                <a:solidFill>
                  <a:schemeClr val="tx1"/>
                </a:solidFill>
                <a:latin typeface="HelveticaNeueLT Std"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HelveticaNeueLT Std"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HelveticaNeueLT Std"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HelveticaNeueLT Std"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HelveticaNeueLT Std" pitchFamily="34" charset="0"/>
                <a:ea typeface="ＭＳ Ｐゴシック" panose="020B0600070205080204" pitchFamily="34" charset="-128"/>
              </a:defRPr>
            </a:lvl9pPr>
          </a:lstStyle>
          <a:p>
            <a:pPr algn="ctr" fontAlgn="base">
              <a:lnSpc>
                <a:spcPct val="110000"/>
              </a:lnSpc>
              <a:spcAft>
                <a:spcPct val="0"/>
              </a:spcAft>
            </a:pPr>
            <a:r>
              <a:rPr lang="it-IT" altLang="it-IT" sz="2800" b="1" dirty="0">
                <a:solidFill>
                  <a:srgbClr val="038C7F"/>
                </a:solidFill>
                <a:latin typeface="+mn-lt"/>
              </a:rPr>
              <a:t>MISURARE</a:t>
            </a:r>
          </a:p>
        </p:txBody>
      </p:sp>
    </p:spTree>
    <p:extLst>
      <p:ext uri="{BB962C8B-B14F-4D97-AF65-F5344CB8AC3E}">
        <p14:creationId xmlns:p14="http://schemas.microsoft.com/office/powerpoint/2010/main" val="35274921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1">
            <a:extLst>
              <a:ext uri="{FF2B5EF4-FFF2-40B4-BE49-F238E27FC236}">
                <a16:creationId xmlns:a16="http://schemas.microsoft.com/office/drawing/2014/main" id="{0D774D05-2A27-CACB-8360-C8433CBAD544}"/>
              </a:ext>
            </a:extLst>
          </p:cNvPr>
          <p:cNvSpPr>
            <a:spLocks noGrp="1"/>
          </p:cNvSpPr>
          <p:nvPr>
            <p:ph type="body" sz="quarter" idx="10"/>
          </p:nvPr>
        </p:nvSpPr>
        <p:spPr/>
        <p:txBody>
          <a:bodyPr/>
          <a:lstStyle/>
          <a:p>
            <a:r>
              <a:rPr lang="it-IT" dirty="0"/>
              <a:t>PERCHE’ FARE RICERCHE DI MERCATO?</a:t>
            </a:r>
          </a:p>
        </p:txBody>
      </p:sp>
      <p:sp>
        <p:nvSpPr>
          <p:cNvPr id="3" name="Segnaposto testo 2">
            <a:extLst>
              <a:ext uri="{FF2B5EF4-FFF2-40B4-BE49-F238E27FC236}">
                <a16:creationId xmlns:a16="http://schemas.microsoft.com/office/drawing/2014/main" id="{62DDDDC8-5D22-F69C-FF02-636842ED930B}"/>
              </a:ext>
            </a:extLst>
          </p:cNvPr>
          <p:cNvSpPr>
            <a:spLocks noGrp="1"/>
          </p:cNvSpPr>
          <p:nvPr>
            <p:ph type="body" sz="quarter" idx="11"/>
          </p:nvPr>
        </p:nvSpPr>
        <p:spPr>
          <a:xfrm>
            <a:off x="704850" y="1401510"/>
            <a:ext cx="10683586" cy="4907215"/>
          </a:xfrm>
        </p:spPr>
        <p:txBody>
          <a:bodyPr/>
          <a:lstStyle/>
          <a:p>
            <a:r>
              <a:rPr lang="it-IT" dirty="0"/>
              <a:t>Le esigenze che spingono ad interpellare un Istituto di Ricerca per </a:t>
            </a:r>
            <a:r>
              <a:rPr lang="it-IT" b="1" dirty="0"/>
              <a:t>raccogliere informazioni utili a ottimizzare il processo di marketing e comunicazione </a:t>
            </a:r>
            <a:r>
              <a:rPr lang="it-IT" dirty="0"/>
              <a:t>(e in ultima analisi a garantire il successo dall’azienda) possono essere varie: </a:t>
            </a:r>
          </a:p>
        </p:txBody>
      </p:sp>
      <p:sp>
        <p:nvSpPr>
          <p:cNvPr id="5" name="Ovale 4">
            <a:extLst>
              <a:ext uri="{FF2B5EF4-FFF2-40B4-BE49-F238E27FC236}">
                <a16:creationId xmlns:a16="http://schemas.microsoft.com/office/drawing/2014/main" id="{C8E7C94E-DA58-66D3-3DA1-CDE486134A6F}"/>
              </a:ext>
            </a:extLst>
          </p:cNvPr>
          <p:cNvSpPr/>
          <p:nvPr/>
        </p:nvSpPr>
        <p:spPr>
          <a:xfrm>
            <a:off x="6502400" y="3632200"/>
            <a:ext cx="2115044" cy="9600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33" b="1" dirty="0">
              <a:solidFill>
                <a:schemeClr val="tx1"/>
              </a:solidFill>
              <a:effectLst>
                <a:outerShdw blurRad="38100" dist="38100" dir="2700000" algn="tl">
                  <a:srgbClr val="000000">
                    <a:alpha val="43137"/>
                  </a:srgbClr>
                </a:outerShdw>
              </a:effectLst>
              <a:latin typeface="Segoe UI" panose="020B0502040204020203" pitchFamily="34" charset="0"/>
            </a:endParaRPr>
          </a:p>
        </p:txBody>
      </p:sp>
      <p:sp>
        <p:nvSpPr>
          <p:cNvPr id="6" name="Rettangolo 10">
            <a:extLst>
              <a:ext uri="{FF2B5EF4-FFF2-40B4-BE49-F238E27FC236}">
                <a16:creationId xmlns:a16="http://schemas.microsoft.com/office/drawing/2014/main" id="{1325098E-A7DA-2AE2-2B00-CF60865D2EFF}"/>
              </a:ext>
            </a:extLst>
          </p:cNvPr>
          <p:cNvSpPr>
            <a:spLocks noChangeArrowheads="1"/>
          </p:cNvSpPr>
          <p:nvPr/>
        </p:nvSpPr>
        <p:spPr bwMode="auto">
          <a:xfrm>
            <a:off x="609600" y="2870200"/>
            <a:ext cx="2506598" cy="3139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HelveticaNeueLT Std" pitchFamily="34" charset="0"/>
                <a:ea typeface="ＭＳ Ｐゴシック" panose="020B0600070205080204" pitchFamily="34" charset="-128"/>
              </a:defRPr>
            </a:lvl1pPr>
            <a:lvl2pPr marL="742950" indent="-285750">
              <a:defRPr sz="2400">
                <a:solidFill>
                  <a:schemeClr val="tx1"/>
                </a:solidFill>
                <a:latin typeface="HelveticaNeueLT Std" pitchFamily="34" charset="0"/>
                <a:ea typeface="ＭＳ Ｐゴシック" panose="020B0600070205080204" pitchFamily="34" charset="-128"/>
              </a:defRPr>
            </a:lvl2pPr>
            <a:lvl3pPr marL="1143000" indent="-228600">
              <a:defRPr sz="2400">
                <a:solidFill>
                  <a:schemeClr val="tx1"/>
                </a:solidFill>
                <a:latin typeface="HelveticaNeueLT Std" pitchFamily="34" charset="0"/>
                <a:ea typeface="ＭＳ Ｐゴシック" panose="020B0600070205080204" pitchFamily="34" charset="-128"/>
              </a:defRPr>
            </a:lvl3pPr>
            <a:lvl4pPr marL="1600200" indent="-228600">
              <a:defRPr sz="2400">
                <a:solidFill>
                  <a:schemeClr val="tx1"/>
                </a:solidFill>
                <a:latin typeface="HelveticaNeueLT Std" pitchFamily="34" charset="0"/>
                <a:ea typeface="ＭＳ Ｐゴシック" panose="020B0600070205080204" pitchFamily="34" charset="-128"/>
              </a:defRPr>
            </a:lvl4pPr>
            <a:lvl5pPr marL="2057400" indent="-228600">
              <a:defRPr sz="2400">
                <a:solidFill>
                  <a:schemeClr val="tx1"/>
                </a:solidFill>
                <a:latin typeface="HelveticaNeueLT Std"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HelveticaNeueLT Std"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HelveticaNeueLT Std"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HelveticaNeueLT Std"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HelveticaNeueLT Std" pitchFamily="34" charset="0"/>
                <a:ea typeface="ＭＳ Ｐゴシック" panose="020B0600070205080204" pitchFamily="34" charset="-128"/>
              </a:defRPr>
            </a:lvl9pPr>
          </a:lstStyle>
          <a:p>
            <a:pPr marL="190510" indent="-190510">
              <a:spcBef>
                <a:spcPct val="50000"/>
              </a:spcBef>
              <a:buFont typeface="Wingdings" panose="05000000000000000000" pitchFamily="2" charset="2"/>
              <a:buChar char="§"/>
            </a:pPr>
            <a:r>
              <a:rPr lang="it-IT" altLang="ja-JP" sz="1200" dirty="0">
                <a:latin typeface="Segoe UI" panose="020B0502040204020203" pitchFamily="34" charset="0"/>
                <a:cs typeface="Segoe UI" panose="020B0502040204020203" pitchFamily="34" charset="0"/>
              </a:rPr>
              <a:t>Misurazione del mercato: valori e volumi di mercato per brand, q</a:t>
            </a:r>
            <a:r>
              <a:rPr lang="it-IT" altLang="it-IT" sz="1200" dirty="0">
                <a:latin typeface="Segoe UI" panose="020B0502040204020203" pitchFamily="34" charset="0"/>
                <a:cs typeface="Segoe UI" panose="020B0502040204020203" pitchFamily="34" charset="0"/>
              </a:rPr>
              <a:t>uote di mercato, penetrazione, performance distributive, analisi dei prezzi medi, etc.</a:t>
            </a:r>
          </a:p>
          <a:p>
            <a:pPr marL="190510" indent="-190510">
              <a:spcBef>
                <a:spcPct val="50000"/>
              </a:spcBef>
              <a:buFont typeface="Wingdings" panose="05000000000000000000" pitchFamily="2" charset="2"/>
              <a:buChar char="§"/>
            </a:pPr>
            <a:r>
              <a:rPr lang="it-IT" altLang="it-IT" sz="1200" b="1" dirty="0">
                <a:latin typeface="Segoe UI" panose="020B0502040204020203" pitchFamily="34" charset="0"/>
                <a:cs typeface="Segoe UI" panose="020B0502040204020203" pitchFamily="34" charset="0"/>
              </a:rPr>
              <a:t>Analisi di scenario: fenomeni, trend e potenziali minacce e opportunità</a:t>
            </a:r>
          </a:p>
          <a:p>
            <a:pPr marL="190510" indent="-190510">
              <a:spcBef>
                <a:spcPct val="50000"/>
              </a:spcBef>
              <a:buFont typeface="Wingdings" panose="05000000000000000000" pitchFamily="2" charset="2"/>
              <a:buChar char="§"/>
            </a:pPr>
            <a:r>
              <a:rPr lang="it-IT" altLang="it-IT" sz="1200" dirty="0">
                <a:latin typeface="Segoe UI" panose="020B0502040204020203" pitchFamily="34" charset="0"/>
                <a:cs typeface="Segoe UI" panose="020B0502040204020203" pitchFamily="34" charset="0"/>
              </a:rPr>
              <a:t>Analisi della competizione</a:t>
            </a:r>
          </a:p>
          <a:p>
            <a:pPr marL="190510" indent="-190510">
              <a:spcBef>
                <a:spcPct val="50000"/>
              </a:spcBef>
              <a:buFont typeface="Wingdings" panose="05000000000000000000" pitchFamily="2" charset="2"/>
              <a:buChar char="§"/>
            </a:pPr>
            <a:r>
              <a:rPr lang="it-IT" altLang="it-IT" sz="1200" dirty="0">
                <a:latin typeface="Segoe UI" panose="020B0502040204020203" pitchFamily="34" charset="0"/>
                <a:cs typeface="Segoe UI" panose="020B0502040204020203" pitchFamily="34" charset="0"/>
              </a:rPr>
              <a:t>Analisi funzionali al </a:t>
            </a:r>
            <a:r>
              <a:rPr lang="it-IT" altLang="it-IT" sz="1200" dirty="0" err="1">
                <a:latin typeface="Segoe UI" panose="020B0502040204020203" pitchFamily="34" charset="0"/>
                <a:cs typeface="Segoe UI" panose="020B0502040204020203" pitchFamily="34" charset="0"/>
              </a:rPr>
              <a:t>category</a:t>
            </a:r>
            <a:r>
              <a:rPr lang="it-IT" altLang="it-IT" sz="1200" dirty="0">
                <a:latin typeface="Segoe UI" panose="020B0502040204020203" pitchFamily="34" charset="0"/>
                <a:cs typeface="Segoe UI" panose="020B0502040204020203" pitchFamily="34" charset="0"/>
              </a:rPr>
              <a:t> management</a:t>
            </a:r>
          </a:p>
          <a:p>
            <a:pPr marL="190510" indent="-190510">
              <a:spcBef>
                <a:spcPct val="50000"/>
              </a:spcBef>
              <a:buFont typeface="Wingdings" panose="05000000000000000000" pitchFamily="2" charset="2"/>
              <a:buChar char="§"/>
            </a:pPr>
            <a:r>
              <a:rPr lang="it-IT" altLang="it-IT" sz="1200" dirty="0">
                <a:latin typeface="Segoe UI" panose="020B0502040204020203" pitchFamily="34" charset="0"/>
                <a:cs typeface="Segoe UI" panose="020B0502040204020203" pitchFamily="34" charset="0"/>
              </a:rPr>
              <a:t>Sviluppo di modelli previsionali</a:t>
            </a:r>
          </a:p>
          <a:p>
            <a:pPr marL="190510" indent="-190510">
              <a:spcBef>
                <a:spcPct val="50000"/>
              </a:spcBef>
              <a:buFont typeface="Wingdings" panose="05000000000000000000" pitchFamily="2" charset="2"/>
              <a:buChar char="§"/>
            </a:pPr>
            <a:endParaRPr lang="it-IT" altLang="it-IT" sz="1200" dirty="0">
              <a:latin typeface="Segoe UI" panose="020B0502040204020203" pitchFamily="34" charset="0"/>
              <a:cs typeface="Segoe UI" panose="020B0502040204020203" pitchFamily="34" charset="0"/>
            </a:endParaRPr>
          </a:p>
        </p:txBody>
      </p:sp>
      <p:sp>
        <p:nvSpPr>
          <p:cNvPr id="7" name="Rettangolo 10">
            <a:extLst>
              <a:ext uri="{FF2B5EF4-FFF2-40B4-BE49-F238E27FC236}">
                <a16:creationId xmlns:a16="http://schemas.microsoft.com/office/drawing/2014/main" id="{AED77424-125E-D0D2-4FD9-C7A0D9F865C8}"/>
              </a:ext>
            </a:extLst>
          </p:cNvPr>
          <p:cNvSpPr>
            <a:spLocks noChangeArrowheads="1"/>
          </p:cNvSpPr>
          <p:nvPr/>
        </p:nvSpPr>
        <p:spPr bwMode="auto">
          <a:xfrm>
            <a:off x="6146800" y="2870200"/>
            <a:ext cx="2032000"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HelveticaNeueLT Std" pitchFamily="34" charset="0"/>
                <a:ea typeface="ＭＳ Ｐゴシック" panose="020B0600070205080204" pitchFamily="34" charset="-128"/>
              </a:defRPr>
            </a:lvl1pPr>
            <a:lvl2pPr marL="742950" indent="-285750">
              <a:defRPr sz="2400">
                <a:solidFill>
                  <a:schemeClr val="tx1"/>
                </a:solidFill>
                <a:latin typeface="HelveticaNeueLT Std" pitchFamily="34" charset="0"/>
                <a:ea typeface="ＭＳ Ｐゴシック" panose="020B0600070205080204" pitchFamily="34" charset="-128"/>
              </a:defRPr>
            </a:lvl2pPr>
            <a:lvl3pPr marL="1143000" indent="-228600">
              <a:defRPr sz="2400">
                <a:solidFill>
                  <a:schemeClr val="tx1"/>
                </a:solidFill>
                <a:latin typeface="HelveticaNeueLT Std" pitchFamily="34" charset="0"/>
                <a:ea typeface="ＭＳ Ｐゴシック" panose="020B0600070205080204" pitchFamily="34" charset="-128"/>
              </a:defRPr>
            </a:lvl3pPr>
            <a:lvl4pPr marL="1600200" indent="-228600">
              <a:defRPr sz="2400">
                <a:solidFill>
                  <a:schemeClr val="tx1"/>
                </a:solidFill>
                <a:latin typeface="HelveticaNeueLT Std" pitchFamily="34" charset="0"/>
                <a:ea typeface="ＭＳ Ｐゴシック" panose="020B0600070205080204" pitchFamily="34" charset="-128"/>
              </a:defRPr>
            </a:lvl4pPr>
            <a:lvl5pPr marL="2057400" indent="-228600">
              <a:defRPr sz="2400">
                <a:solidFill>
                  <a:schemeClr val="tx1"/>
                </a:solidFill>
                <a:latin typeface="HelveticaNeueLT Std"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HelveticaNeueLT Std"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HelveticaNeueLT Std"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HelveticaNeueLT Std"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HelveticaNeueLT Std" pitchFamily="34" charset="0"/>
                <a:ea typeface="ＭＳ Ｐゴシック" panose="020B0600070205080204" pitchFamily="34" charset="-128"/>
              </a:defRPr>
            </a:lvl9pPr>
          </a:lstStyle>
          <a:p>
            <a:pPr marL="190510" indent="-190510">
              <a:buFont typeface="Wingdings" panose="05000000000000000000" pitchFamily="2" charset="2"/>
              <a:buChar char="§"/>
            </a:pPr>
            <a:r>
              <a:rPr lang="it-IT" altLang="it-IT" sz="1200" b="1" dirty="0">
                <a:latin typeface="Segoe UI" panose="020B0502040204020203" pitchFamily="34" charset="0"/>
                <a:cs typeface="Segoe UI" panose="020B0502040204020203" pitchFamily="34" charset="0"/>
              </a:rPr>
              <a:t>Brand </a:t>
            </a:r>
            <a:r>
              <a:rPr lang="it-IT" altLang="it-IT" sz="1200" b="1" dirty="0" err="1">
                <a:latin typeface="Segoe UI" panose="020B0502040204020203" pitchFamily="34" charset="0"/>
                <a:cs typeface="Segoe UI" panose="020B0502040204020203" pitchFamily="34" charset="0"/>
              </a:rPr>
              <a:t>Awareness</a:t>
            </a:r>
            <a:r>
              <a:rPr lang="it-IT" altLang="it-IT" sz="1200" b="1" dirty="0">
                <a:latin typeface="Segoe UI" panose="020B0502040204020203" pitchFamily="34" charset="0"/>
                <a:cs typeface="Segoe UI" panose="020B0502040204020203" pitchFamily="34" charset="0"/>
              </a:rPr>
              <a:t> </a:t>
            </a:r>
          </a:p>
          <a:p>
            <a:pPr marL="190510" indent="-190510">
              <a:buFont typeface="Wingdings" panose="05000000000000000000" pitchFamily="2" charset="2"/>
              <a:buChar char="§"/>
            </a:pPr>
            <a:endParaRPr lang="it-IT" altLang="it-IT" sz="1200" dirty="0">
              <a:latin typeface="Segoe UI" panose="020B0502040204020203" pitchFamily="34" charset="0"/>
              <a:cs typeface="Segoe UI" panose="020B0502040204020203" pitchFamily="34" charset="0"/>
            </a:endParaRPr>
          </a:p>
          <a:p>
            <a:pPr marL="190510" indent="-190510">
              <a:buFont typeface="Wingdings" panose="05000000000000000000" pitchFamily="2" charset="2"/>
              <a:buChar char="§"/>
            </a:pPr>
            <a:r>
              <a:rPr lang="it-IT" altLang="it-IT" sz="1200" dirty="0">
                <a:latin typeface="Segoe UI" panose="020B0502040204020203" pitchFamily="34" charset="0"/>
                <a:cs typeface="Segoe UI" panose="020B0502040204020203" pitchFamily="34" charset="0"/>
              </a:rPr>
              <a:t>Brand positioning</a:t>
            </a:r>
            <a:br>
              <a:rPr lang="it-IT" altLang="it-IT" sz="1200" dirty="0">
                <a:latin typeface="Segoe UI" panose="020B0502040204020203" pitchFamily="34" charset="0"/>
                <a:cs typeface="Segoe UI" panose="020B0502040204020203" pitchFamily="34" charset="0"/>
              </a:rPr>
            </a:br>
            <a:r>
              <a:rPr lang="it-IT" altLang="it-IT" sz="1200" dirty="0">
                <a:latin typeface="Segoe UI" panose="020B0502040204020203" pitchFamily="34" charset="0"/>
                <a:cs typeface="Segoe UI" panose="020B0502040204020203" pitchFamily="34" charset="0"/>
              </a:rPr>
              <a:t> </a:t>
            </a:r>
          </a:p>
          <a:p>
            <a:pPr marL="190510" indent="-190510">
              <a:buFont typeface="Wingdings" panose="05000000000000000000" pitchFamily="2" charset="2"/>
              <a:buChar char="§"/>
            </a:pPr>
            <a:r>
              <a:rPr lang="it-IT" altLang="it-IT" sz="1200" dirty="0">
                <a:latin typeface="Segoe UI" panose="020B0502040204020203" pitchFamily="34" charset="0"/>
                <a:cs typeface="Segoe UI" panose="020B0502040204020203" pitchFamily="34" charset="0"/>
              </a:rPr>
              <a:t>Brand image</a:t>
            </a:r>
            <a:br>
              <a:rPr lang="it-IT" altLang="it-IT" sz="1200" dirty="0">
                <a:latin typeface="Segoe UI" panose="020B0502040204020203" pitchFamily="34" charset="0"/>
                <a:cs typeface="Segoe UI" panose="020B0502040204020203" pitchFamily="34" charset="0"/>
              </a:rPr>
            </a:br>
            <a:endParaRPr lang="it-IT" altLang="it-IT" sz="1200" dirty="0">
              <a:latin typeface="Segoe UI" panose="020B0502040204020203" pitchFamily="34" charset="0"/>
              <a:cs typeface="Segoe UI" panose="020B0502040204020203" pitchFamily="34" charset="0"/>
            </a:endParaRPr>
          </a:p>
          <a:p>
            <a:pPr marL="190510" indent="-190510">
              <a:buFont typeface="Wingdings" panose="05000000000000000000" pitchFamily="2" charset="2"/>
              <a:buChar char="§"/>
            </a:pPr>
            <a:r>
              <a:rPr lang="it-IT" altLang="it-IT" sz="1200" b="1" dirty="0">
                <a:latin typeface="Segoe UI" panose="020B0502040204020203" pitchFamily="34" charset="0"/>
                <a:cs typeface="Segoe UI" panose="020B0502040204020203" pitchFamily="34" charset="0"/>
              </a:rPr>
              <a:t>Indagini di customer </a:t>
            </a:r>
            <a:r>
              <a:rPr lang="it-IT" altLang="it-IT" sz="1200" b="1" dirty="0" err="1">
                <a:latin typeface="Segoe UI" panose="020B0502040204020203" pitchFamily="34" charset="0"/>
                <a:cs typeface="Segoe UI" panose="020B0502040204020203" pitchFamily="34" charset="0"/>
              </a:rPr>
              <a:t>experience</a:t>
            </a:r>
            <a:r>
              <a:rPr lang="it-IT" altLang="it-IT" sz="1200" b="1" dirty="0">
                <a:latin typeface="Segoe UI" panose="020B0502040204020203" pitchFamily="34" charset="0"/>
                <a:cs typeface="Segoe UI" panose="020B0502040204020203" pitchFamily="34" charset="0"/>
              </a:rPr>
              <a:t> e customer </a:t>
            </a:r>
            <a:r>
              <a:rPr lang="it-IT" altLang="it-IT" sz="1200" b="1" dirty="0" err="1">
                <a:latin typeface="Segoe UI" panose="020B0502040204020203" pitchFamily="34" charset="0"/>
                <a:cs typeface="Segoe UI" panose="020B0502040204020203" pitchFamily="34" charset="0"/>
              </a:rPr>
              <a:t>satisfaction</a:t>
            </a:r>
            <a:endParaRPr lang="it-IT" altLang="it-IT" sz="1200" b="1" dirty="0">
              <a:latin typeface="Segoe UI" panose="020B0502040204020203" pitchFamily="34" charset="0"/>
              <a:cs typeface="Segoe UI" panose="020B0502040204020203" pitchFamily="34" charset="0"/>
            </a:endParaRPr>
          </a:p>
          <a:p>
            <a:pPr marL="190510" indent="-190510">
              <a:buFont typeface="Wingdings" panose="05000000000000000000" pitchFamily="2" charset="2"/>
              <a:buChar char="§"/>
            </a:pPr>
            <a:endParaRPr lang="it-IT" altLang="it-IT" sz="1200" dirty="0">
              <a:latin typeface="Segoe UI" panose="020B0502040204020203" pitchFamily="34" charset="0"/>
              <a:cs typeface="Segoe UI" panose="020B0502040204020203" pitchFamily="34" charset="0"/>
            </a:endParaRPr>
          </a:p>
          <a:p>
            <a:pPr marL="190510" indent="-190510" algn="ctr">
              <a:buFont typeface="Wingdings" panose="05000000000000000000" pitchFamily="2" charset="2"/>
              <a:buChar char="§"/>
            </a:pPr>
            <a:endParaRPr lang="it-IT" altLang="it-IT" sz="1200" b="1" i="1" dirty="0">
              <a:latin typeface="Segoe UI" panose="020B0502040204020203" pitchFamily="34" charset="0"/>
              <a:cs typeface="Segoe UI" panose="020B0502040204020203" pitchFamily="34" charset="0"/>
            </a:endParaRPr>
          </a:p>
        </p:txBody>
      </p:sp>
      <p:cxnSp>
        <p:nvCxnSpPr>
          <p:cNvPr id="9" name="Connettore diritto 8">
            <a:extLst>
              <a:ext uri="{FF2B5EF4-FFF2-40B4-BE49-F238E27FC236}">
                <a16:creationId xmlns:a16="http://schemas.microsoft.com/office/drawing/2014/main" id="{27950A56-98B0-1966-4C3E-8FD85ABB875A}"/>
              </a:ext>
            </a:extLst>
          </p:cNvPr>
          <p:cNvCxnSpPr>
            <a:cxnSpLocks/>
          </p:cNvCxnSpPr>
          <p:nvPr/>
        </p:nvCxnSpPr>
        <p:spPr>
          <a:xfrm>
            <a:off x="6045200" y="2280920"/>
            <a:ext cx="0" cy="3556000"/>
          </a:xfrm>
          <a:prstGeom prst="line">
            <a:avLst/>
          </a:prstGeom>
          <a:ln w="9525" cap="flat" cmpd="sng" algn="ctr">
            <a:solidFill>
              <a:srgbClr val="FFFFFF"/>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0" name="Connettore diritto 9">
            <a:extLst>
              <a:ext uri="{FF2B5EF4-FFF2-40B4-BE49-F238E27FC236}">
                <a16:creationId xmlns:a16="http://schemas.microsoft.com/office/drawing/2014/main" id="{8363680A-7241-C267-0F5B-606757DDD640}"/>
              </a:ext>
            </a:extLst>
          </p:cNvPr>
          <p:cNvCxnSpPr>
            <a:cxnSpLocks/>
          </p:cNvCxnSpPr>
          <p:nvPr/>
        </p:nvCxnSpPr>
        <p:spPr>
          <a:xfrm>
            <a:off x="8686800" y="2280920"/>
            <a:ext cx="0" cy="3556000"/>
          </a:xfrm>
          <a:prstGeom prst="line">
            <a:avLst/>
          </a:prstGeom>
          <a:ln w="9525" cap="flat" cmpd="sng" algn="ctr">
            <a:solidFill>
              <a:srgbClr val="FFFFFF"/>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1" name="Picture 22">
            <a:extLst>
              <a:ext uri="{FF2B5EF4-FFF2-40B4-BE49-F238E27FC236}">
                <a16:creationId xmlns:a16="http://schemas.microsoft.com/office/drawing/2014/main" id="{8C09A718-70E1-C234-C2F4-8C42EFA9A16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0769601" y="5938520"/>
            <a:ext cx="1191483" cy="171140"/>
          </a:xfrm>
          <a:prstGeom prst="rect">
            <a:avLst/>
          </a:prstGeom>
        </p:spPr>
      </p:pic>
      <p:sp>
        <p:nvSpPr>
          <p:cNvPr id="12" name="Ovale 11">
            <a:extLst>
              <a:ext uri="{FF2B5EF4-FFF2-40B4-BE49-F238E27FC236}">
                <a16:creationId xmlns:a16="http://schemas.microsoft.com/office/drawing/2014/main" id="{5A3D01E0-157D-EA37-5A75-31861FF82913}"/>
              </a:ext>
            </a:extLst>
          </p:cNvPr>
          <p:cNvSpPr/>
          <p:nvPr/>
        </p:nvSpPr>
        <p:spPr>
          <a:xfrm>
            <a:off x="6299200" y="4851400"/>
            <a:ext cx="2290773" cy="9600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33" b="1" dirty="0">
              <a:solidFill>
                <a:schemeClr val="tx1"/>
              </a:solidFill>
              <a:effectLst>
                <a:outerShdw blurRad="38100" dist="38100" dir="2700000" algn="tl">
                  <a:srgbClr val="000000">
                    <a:alpha val="43137"/>
                  </a:srgbClr>
                </a:outerShdw>
              </a:effectLst>
              <a:latin typeface="Segoe UI" panose="020B0502040204020203" pitchFamily="34" charset="0"/>
            </a:endParaRPr>
          </a:p>
        </p:txBody>
      </p:sp>
      <p:sp>
        <p:nvSpPr>
          <p:cNvPr id="13" name="CasellaDiTesto 12">
            <a:extLst>
              <a:ext uri="{FF2B5EF4-FFF2-40B4-BE49-F238E27FC236}">
                <a16:creationId xmlns:a16="http://schemas.microsoft.com/office/drawing/2014/main" id="{6D7F96A1-FB03-FAF3-2409-071782A407E4}"/>
              </a:ext>
            </a:extLst>
          </p:cNvPr>
          <p:cNvSpPr txBox="1"/>
          <p:nvPr/>
        </p:nvSpPr>
        <p:spPr>
          <a:xfrm>
            <a:off x="609601" y="2251333"/>
            <a:ext cx="2432755" cy="461665"/>
          </a:xfrm>
          <a:prstGeom prst="rect">
            <a:avLst/>
          </a:prstGeom>
          <a:noFill/>
        </p:spPr>
        <p:txBody>
          <a:bodyPr wrap="square">
            <a:spAutoFit/>
          </a:bodyPr>
          <a:lstStyle/>
          <a:p>
            <a:pPr algn="ctr"/>
            <a:r>
              <a:rPr lang="it-IT" sz="1200" b="1" dirty="0">
                <a:effectLst>
                  <a:outerShdw blurRad="38100" dist="38100" dir="2700000" algn="tl">
                    <a:srgbClr val="000000">
                      <a:alpha val="43137"/>
                    </a:srgbClr>
                  </a:outerShdw>
                </a:effectLst>
                <a:latin typeface="Segoe UI" panose="020B0502040204020203" pitchFamily="34" charset="0"/>
              </a:rPr>
              <a:t>COMPRENDERE </a:t>
            </a:r>
          </a:p>
          <a:p>
            <a:pPr algn="ctr"/>
            <a:r>
              <a:rPr lang="it-IT" sz="1200" b="1" dirty="0">
                <a:effectLst>
                  <a:outerShdw blurRad="38100" dist="38100" dir="2700000" algn="tl">
                    <a:srgbClr val="000000">
                      <a:alpha val="43137"/>
                    </a:srgbClr>
                  </a:outerShdw>
                </a:effectLst>
                <a:latin typeface="Segoe UI" panose="020B0502040204020203" pitchFamily="34" charset="0"/>
              </a:rPr>
              <a:t>IL MERCATO</a:t>
            </a:r>
          </a:p>
        </p:txBody>
      </p:sp>
      <p:sp>
        <p:nvSpPr>
          <p:cNvPr id="14" name="Rettangolo 10">
            <a:extLst>
              <a:ext uri="{FF2B5EF4-FFF2-40B4-BE49-F238E27FC236}">
                <a16:creationId xmlns:a16="http://schemas.microsoft.com/office/drawing/2014/main" id="{26DE12B6-E4F2-DE9A-3E06-28310888D738}"/>
              </a:ext>
            </a:extLst>
          </p:cNvPr>
          <p:cNvSpPr>
            <a:spLocks noChangeArrowheads="1"/>
          </p:cNvSpPr>
          <p:nvPr/>
        </p:nvSpPr>
        <p:spPr bwMode="auto">
          <a:xfrm>
            <a:off x="3393440" y="2860040"/>
            <a:ext cx="2336800" cy="3508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HelveticaNeueLT Std" pitchFamily="34" charset="0"/>
                <a:ea typeface="ＭＳ Ｐゴシック" panose="020B0600070205080204" pitchFamily="34" charset="-128"/>
              </a:defRPr>
            </a:lvl1pPr>
            <a:lvl2pPr marL="742950" indent="-285750">
              <a:defRPr sz="2400">
                <a:solidFill>
                  <a:schemeClr val="tx1"/>
                </a:solidFill>
                <a:latin typeface="HelveticaNeueLT Std" pitchFamily="34" charset="0"/>
                <a:ea typeface="ＭＳ Ｐゴシック" panose="020B0600070205080204" pitchFamily="34" charset="-128"/>
              </a:defRPr>
            </a:lvl2pPr>
            <a:lvl3pPr marL="1143000" indent="-228600">
              <a:defRPr sz="2400">
                <a:solidFill>
                  <a:schemeClr val="tx1"/>
                </a:solidFill>
                <a:latin typeface="HelveticaNeueLT Std" pitchFamily="34" charset="0"/>
                <a:ea typeface="ＭＳ Ｐゴシック" panose="020B0600070205080204" pitchFamily="34" charset="-128"/>
              </a:defRPr>
            </a:lvl3pPr>
            <a:lvl4pPr marL="1600200" indent="-228600">
              <a:defRPr sz="2400">
                <a:solidFill>
                  <a:schemeClr val="tx1"/>
                </a:solidFill>
                <a:latin typeface="HelveticaNeueLT Std" pitchFamily="34" charset="0"/>
                <a:ea typeface="ＭＳ Ｐゴシック" panose="020B0600070205080204" pitchFamily="34" charset="-128"/>
              </a:defRPr>
            </a:lvl4pPr>
            <a:lvl5pPr marL="2057400" indent="-228600">
              <a:defRPr sz="2400">
                <a:solidFill>
                  <a:schemeClr val="tx1"/>
                </a:solidFill>
                <a:latin typeface="HelveticaNeueLT Std"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HelveticaNeueLT Std"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HelveticaNeueLT Std"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HelveticaNeueLT Std"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HelveticaNeueLT Std" pitchFamily="34" charset="0"/>
                <a:ea typeface="ＭＳ Ｐゴシック" panose="020B0600070205080204" pitchFamily="34" charset="-128"/>
              </a:defRPr>
            </a:lvl9pPr>
          </a:lstStyle>
          <a:p>
            <a:pPr marL="190510" indent="-190510">
              <a:spcBef>
                <a:spcPct val="50000"/>
              </a:spcBef>
              <a:buFont typeface="Wingdings" panose="05000000000000000000" pitchFamily="2" charset="2"/>
              <a:buChar char="§"/>
            </a:pPr>
            <a:r>
              <a:rPr lang="it-IT" altLang="it-IT" sz="1200" dirty="0">
                <a:latin typeface="Segoe UI" panose="020B0502040204020203" pitchFamily="34" charset="0"/>
                <a:cs typeface="Segoe UI" panose="020B0502040204020203" pitchFamily="34" charset="0"/>
              </a:rPr>
              <a:t>Caratteristiche hard: </a:t>
            </a:r>
            <a:r>
              <a:rPr lang="it-IT" altLang="it-IT" sz="1200" dirty="0" err="1">
                <a:latin typeface="Segoe UI" panose="020B0502040204020203" pitchFamily="34" charset="0"/>
                <a:cs typeface="Segoe UI" panose="020B0502040204020203" pitchFamily="34" charset="0"/>
              </a:rPr>
              <a:t>sociodemo</a:t>
            </a:r>
            <a:r>
              <a:rPr lang="it-IT" altLang="it-IT" sz="1200" dirty="0">
                <a:latin typeface="Segoe UI" panose="020B0502040204020203" pitchFamily="34" charset="0"/>
                <a:cs typeface="Segoe UI" panose="020B0502040204020203" pitchFamily="34" charset="0"/>
              </a:rPr>
              <a:t>, comportamenti di acquisto, utilizzo, raccolta di informazioni (customer </a:t>
            </a:r>
            <a:r>
              <a:rPr lang="it-IT" altLang="it-IT" sz="1200" dirty="0" err="1">
                <a:latin typeface="Segoe UI" panose="020B0502040204020203" pitchFamily="34" charset="0"/>
                <a:cs typeface="Segoe UI" panose="020B0502040204020203" pitchFamily="34" charset="0"/>
              </a:rPr>
              <a:t>journey</a:t>
            </a:r>
            <a:r>
              <a:rPr lang="it-IT" altLang="it-IT" sz="1200" dirty="0">
                <a:latin typeface="Segoe UI" panose="020B0502040204020203" pitchFamily="34" charset="0"/>
                <a:cs typeface="Segoe UI" panose="020B0502040204020203" pitchFamily="34" charset="0"/>
              </a:rPr>
              <a:t> e information </a:t>
            </a:r>
            <a:r>
              <a:rPr lang="it-IT" altLang="it-IT" sz="1200" dirty="0" err="1">
                <a:latin typeface="Segoe UI" panose="020B0502040204020203" pitchFamily="34" charset="0"/>
                <a:cs typeface="Segoe UI" panose="020B0502040204020203" pitchFamily="34" charset="0"/>
              </a:rPr>
              <a:t>journey</a:t>
            </a:r>
            <a:r>
              <a:rPr lang="it-IT" altLang="it-IT" sz="1200" dirty="0">
                <a:latin typeface="Segoe UI" panose="020B0502040204020203" pitchFamily="34" charset="0"/>
                <a:cs typeface="Segoe UI" panose="020B0502040204020203" pitchFamily="34" charset="0"/>
              </a:rPr>
              <a:t>), etc.</a:t>
            </a:r>
          </a:p>
          <a:p>
            <a:pPr marL="190510" indent="-190510">
              <a:spcBef>
                <a:spcPct val="50000"/>
              </a:spcBef>
              <a:buFont typeface="Wingdings" panose="05000000000000000000" pitchFamily="2" charset="2"/>
              <a:buChar char="§"/>
            </a:pPr>
            <a:r>
              <a:rPr lang="it-IT" altLang="it-IT" sz="1200" dirty="0">
                <a:latin typeface="Segoe UI" panose="020B0502040204020203" pitchFamily="34" charset="0"/>
                <a:cs typeface="Segoe UI" panose="020B0502040204020203" pitchFamily="34" charset="0"/>
              </a:rPr>
              <a:t>Caratteristiche soft: bisogni latenti, aspirazioni e desiderata, u</a:t>
            </a:r>
            <a:r>
              <a:rPr lang="it-IT" altLang="ja-JP" sz="1200" dirty="0">
                <a:latin typeface="Segoe UI" panose="020B0502040204020203" pitchFamily="34" charset="0"/>
                <a:cs typeface="Segoe UI" panose="020B0502040204020203" pitchFamily="34" charset="0"/>
              </a:rPr>
              <a:t>niverso simbolico e valoriale</a:t>
            </a:r>
            <a:endParaRPr lang="it-IT" altLang="it-IT" sz="1200" dirty="0">
              <a:latin typeface="Segoe UI" panose="020B0502040204020203" pitchFamily="34" charset="0"/>
              <a:cs typeface="Segoe UI" panose="020B0502040204020203" pitchFamily="34" charset="0"/>
            </a:endParaRPr>
          </a:p>
          <a:p>
            <a:pPr marL="190510" indent="-190510">
              <a:spcBef>
                <a:spcPct val="50000"/>
              </a:spcBef>
              <a:buFont typeface="Wingdings" panose="05000000000000000000" pitchFamily="2" charset="2"/>
              <a:buChar char="§"/>
            </a:pPr>
            <a:r>
              <a:rPr lang="it-IT" altLang="it-IT" sz="1200" dirty="0">
                <a:latin typeface="Segoe UI" panose="020B0502040204020203" pitchFamily="34" charset="0"/>
                <a:cs typeface="Segoe UI" panose="020B0502040204020203" pitchFamily="34" charset="0"/>
              </a:rPr>
              <a:t>Touch points: atteggiamento verso la comunicazione (sia in termini di </a:t>
            </a:r>
            <a:r>
              <a:rPr lang="it-IT" altLang="it-IT" sz="1200" dirty="0" err="1">
                <a:latin typeface="Segoe UI" panose="020B0502040204020203" pitchFamily="34" charset="0"/>
                <a:cs typeface="Segoe UI" panose="020B0502040204020203" pitchFamily="34" charset="0"/>
              </a:rPr>
              <a:t>tone</a:t>
            </a:r>
            <a:r>
              <a:rPr lang="it-IT" altLang="it-IT" sz="1200" dirty="0">
                <a:latin typeface="Segoe UI" panose="020B0502040204020203" pitchFamily="34" charset="0"/>
                <a:cs typeface="Segoe UI" panose="020B0502040204020203" pitchFamily="34" charset="0"/>
              </a:rPr>
              <a:t> of voice, linguaggio ed espressioni) sia di esposizione (canali preferiti)</a:t>
            </a:r>
          </a:p>
          <a:p>
            <a:pPr marL="190510" indent="-190510">
              <a:spcBef>
                <a:spcPct val="50000"/>
              </a:spcBef>
              <a:buFont typeface="Wingdings" panose="05000000000000000000" pitchFamily="2" charset="2"/>
              <a:buChar char="§"/>
            </a:pPr>
            <a:r>
              <a:rPr lang="it-IT" altLang="it-IT" sz="1200" b="1" dirty="0">
                <a:latin typeface="Segoe UI" panose="020B0502040204020203" pitchFamily="34" charset="0"/>
                <a:cs typeface="Segoe UI" panose="020B0502040204020203" pitchFamily="34" charset="0"/>
              </a:rPr>
              <a:t>Segmentazione del target</a:t>
            </a:r>
            <a:endParaRPr lang="it-IT" altLang="it-IT" sz="1200" dirty="0">
              <a:latin typeface="Segoe UI" panose="020B0502040204020203" pitchFamily="34" charset="0"/>
              <a:cs typeface="Segoe UI" panose="020B0502040204020203" pitchFamily="34" charset="0"/>
            </a:endParaRPr>
          </a:p>
        </p:txBody>
      </p:sp>
      <p:sp>
        <p:nvSpPr>
          <p:cNvPr id="15" name="CasellaDiTesto 14">
            <a:extLst>
              <a:ext uri="{FF2B5EF4-FFF2-40B4-BE49-F238E27FC236}">
                <a16:creationId xmlns:a16="http://schemas.microsoft.com/office/drawing/2014/main" id="{C102A47A-A36A-0672-825F-9806404080D1}"/>
              </a:ext>
            </a:extLst>
          </p:cNvPr>
          <p:cNvSpPr txBox="1"/>
          <p:nvPr/>
        </p:nvSpPr>
        <p:spPr>
          <a:xfrm>
            <a:off x="3302001" y="2231013"/>
            <a:ext cx="2432755" cy="461665"/>
          </a:xfrm>
          <a:prstGeom prst="rect">
            <a:avLst/>
          </a:prstGeom>
          <a:noFill/>
        </p:spPr>
        <p:txBody>
          <a:bodyPr wrap="square">
            <a:spAutoFit/>
          </a:bodyPr>
          <a:lstStyle/>
          <a:p>
            <a:pPr algn="ctr"/>
            <a:r>
              <a:rPr lang="it-IT" sz="1200" b="1" dirty="0">
                <a:effectLst>
                  <a:outerShdw blurRad="38100" dist="38100" dir="2700000" algn="tl">
                    <a:srgbClr val="000000">
                      <a:alpha val="43137"/>
                    </a:srgbClr>
                  </a:outerShdw>
                </a:effectLst>
                <a:latin typeface="Segoe UI" panose="020B0502040204020203" pitchFamily="34" charset="0"/>
              </a:rPr>
              <a:t>CONOSCERE </a:t>
            </a:r>
          </a:p>
          <a:p>
            <a:pPr algn="ctr"/>
            <a:r>
              <a:rPr lang="it-IT" sz="1200" b="1" dirty="0">
                <a:effectLst>
                  <a:outerShdw blurRad="38100" dist="38100" dir="2700000" algn="tl">
                    <a:srgbClr val="000000">
                      <a:alpha val="43137"/>
                    </a:srgbClr>
                  </a:outerShdw>
                </a:effectLst>
                <a:latin typeface="Segoe UI" panose="020B0502040204020203" pitchFamily="34" charset="0"/>
              </a:rPr>
              <a:t>IL TARGET</a:t>
            </a:r>
          </a:p>
        </p:txBody>
      </p:sp>
      <p:sp>
        <p:nvSpPr>
          <p:cNvPr id="16" name="CasellaDiTesto 15">
            <a:extLst>
              <a:ext uri="{FF2B5EF4-FFF2-40B4-BE49-F238E27FC236}">
                <a16:creationId xmlns:a16="http://schemas.microsoft.com/office/drawing/2014/main" id="{F59CB2D4-BF24-8B50-493C-348C3C14E1A7}"/>
              </a:ext>
            </a:extLst>
          </p:cNvPr>
          <p:cNvSpPr txBox="1"/>
          <p:nvPr/>
        </p:nvSpPr>
        <p:spPr>
          <a:xfrm>
            <a:off x="5994401" y="2260600"/>
            <a:ext cx="2432755" cy="461665"/>
          </a:xfrm>
          <a:prstGeom prst="rect">
            <a:avLst/>
          </a:prstGeom>
          <a:noFill/>
        </p:spPr>
        <p:txBody>
          <a:bodyPr wrap="square">
            <a:spAutoFit/>
          </a:bodyPr>
          <a:lstStyle/>
          <a:p>
            <a:pPr algn="ctr"/>
            <a:r>
              <a:rPr lang="it-IT" sz="1200" b="1" dirty="0">
                <a:effectLst>
                  <a:outerShdw blurRad="38100" dist="38100" dir="2700000" algn="tl">
                    <a:srgbClr val="000000">
                      <a:alpha val="43137"/>
                    </a:srgbClr>
                  </a:outerShdw>
                </a:effectLst>
                <a:latin typeface="Segoe UI" panose="020B0502040204020203" pitchFamily="34" charset="0"/>
              </a:rPr>
              <a:t>MISURARE E OTTIMIZZARE </a:t>
            </a:r>
            <a:br>
              <a:rPr lang="it-IT" sz="1200" b="1" dirty="0">
                <a:effectLst>
                  <a:outerShdw blurRad="38100" dist="38100" dir="2700000" algn="tl">
                    <a:srgbClr val="000000">
                      <a:alpha val="43137"/>
                    </a:srgbClr>
                  </a:outerShdw>
                </a:effectLst>
                <a:latin typeface="Segoe UI" panose="020B0502040204020203" pitchFamily="34" charset="0"/>
              </a:rPr>
            </a:br>
            <a:r>
              <a:rPr lang="it-IT" sz="1200" b="1" dirty="0">
                <a:effectLst>
                  <a:outerShdw blurRad="38100" dist="38100" dir="2700000" algn="tl">
                    <a:srgbClr val="000000">
                      <a:alpha val="43137"/>
                    </a:srgbClr>
                  </a:outerShdw>
                </a:effectLst>
                <a:latin typeface="Segoe UI" panose="020B0502040204020203" pitchFamily="34" charset="0"/>
              </a:rPr>
              <a:t>LA BRAND PERFORMANCE</a:t>
            </a:r>
          </a:p>
        </p:txBody>
      </p:sp>
      <p:sp>
        <p:nvSpPr>
          <p:cNvPr id="18" name="CasellaDiTesto 17">
            <a:extLst>
              <a:ext uri="{FF2B5EF4-FFF2-40B4-BE49-F238E27FC236}">
                <a16:creationId xmlns:a16="http://schemas.microsoft.com/office/drawing/2014/main" id="{8094A4E0-1C14-5266-6FD9-AC776CF26713}"/>
              </a:ext>
            </a:extLst>
          </p:cNvPr>
          <p:cNvSpPr txBox="1"/>
          <p:nvPr/>
        </p:nvSpPr>
        <p:spPr>
          <a:xfrm>
            <a:off x="8778239" y="2260600"/>
            <a:ext cx="2920639" cy="461665"/>
          </a:xfrm>
          <a:prstGeom prst="rect">
            <a:avLst/>
          </a:prstGeom>
          <a:noFill/>
        </p:spPr>
        <p:txBody>
          <a:bodyPr wrap="square">
            <a:spAutoFit/>
          </a:bodyPr>
          <a:lstStyle/>
          <a:p>
            <a:pPr algn="ctr"/>
            <a:r>
              <a:rPr lang="it-IT" sz="1200" b="1" dirty="0">
                <a:effectLst>
                  <a:outerShdw blurRad="38100" dist="38100" dir="2700000" algn="tl">
                    <a:srgbClr val="000000">
                      <a:alpha val="43137"/>
                    </a:srgbClr>
                  </a:outerShdw>
                </a:effectLst>
                <a:latin typeface="Segoe UI" panose="020B0502040204020203" pitchFamily="34" charset="0"/>
              </a:rPr>
              <a:t>METTERE A PUNTO NUOVE PROPOSTE DI VALORE</a:t>
            </a:r>
          </a:p>
        </p:txBody>
      </p:sp>
      <p:sp>
        <p:nvSpPr>
          <p:cNvPr id="19" name="Rettangolo 10">
            <a:extLst>
              <a:ext uri="{FF2B5EF4-FFF2-40B4-BE49-F238E27FC236}">
                <a16:creationId xmlns:a16="http://schemas.microsoft.com/office/drawing/2014/main" id="{97E7792F-E85F-DC14-67FE-5B0ACACD91A2}"/>
              </a:ext>
            </a:extLst>
          </p:cNvPr>
          <p:cNvSpPr>
            <a:spLocks noChangeArrowheads="1"/>
          </p:cNvSpPr>
          <p:nvPr/>
        </p:nvSpPr>
        <p:spPr bwMode="auto">
          <a:xfrm>
            <a:off x="8981440" y="2860040"/>
            <a:ext cx="24384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HelveticaNeueLT Std" pitchFamily="34" charset="0"/>
                <a:ea typeface="ＭＳ Ｐゴシック" panose="020B0600070205080204" pitchFamily="34" charset="-128"/>
              </a:defRPr>
            </a:lvl1pPr>
            <a:lvl2pPr marL="742950" indent="-285750">
              <a:defRPr sz="2400">
                <a:solidFill>
                  <a:schemeClr val="tx1"/>
                </a:solidFill>
                <a:latin typeface="HelveticaNeueLT Std" pitchFamily="34" charset="0"/>
                <a:ea typeface="ＭＳ Ｐゴシック" panose="020B0600070205080204" pitchFamily="34" charset="-128"/>
              </a:defRPr>
            </a:lvl2pPr>
            <a:lvl3pPr marL="1143000" indent="-228600">
              <a:defRPr sz="2400">
                <a:solidFill>
                  <a:schemeClr val="tx1"/>
                </a:solidFill>
                <a:latin typeface="HelveticaNeueLT Std" pitchFamily="34" charset="0"/>
                <a:ea typeface="ＭＳ Ｐゴシック" panose="020B0600070205080204" pitchFamily="34" charset="-128"/>
              </a:defRPr>
            </a:lvl3pPr>
            <a:lvl4pPr marL="1600200" indent="-228600">
              <a:defRPr sz="2400">
                <a:solidFill>
                  <a:schemeClr val="tx1"/>
                </a:solidFill>
                <a:latin typeface="HelveticaNeueLT Std" pitchFamily="34" charset="0"/>
                <a:ea typeface="ＭＳ Ｐゴシック" panose="020B0600070205080204" pitchFamily="34" charset="-128"/>
              </a:defRPr>
            </a:lvl4pPr>
            <a:lvl5pPr marL="2057400" indent="-228600">
              <a:defRPr sz="2400">
                <a:solidFill>
                  <a:schemeClr val="tx1"/>
                </a:solidFill>
                <a:latin typeface="HelveticaNeueLT Std"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HelveticaNeueLT Std"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HelveticaNeueLT Std"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HelveticaNeueLT Std"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HelveticaNeueLT Std" pitchFamily="34" charset="0"/>
                <a:ea typeface="ＭＳ Ｐゴシック" panose="020B0600070205080204" pitchFamily="34" charset="-128"/>
              </a:defRPr>
            </a:lvl9pPr>
          </a:lstStyle>
          <a:p>
            <a:pPr marL="190510" indent="-190510">
              <a:buFont typeface="Wingdings" panose="05000000000000000000" pitchFamily="2" charset="2"/>
              <a:buChar char="§"/>
            </a:pPr>
            <a:r>
              <a:rPr lang="en-US" altLang="it-IT" sz="1200" dirty="0">
                <a:latin typeface="Segoe UI" panose="020B0502040204020203" pitchFamily="34" charset="0"/>
                <a:cs typeface="Segoe UI" panose="020B0502040204020203" pitchFamily="34" charset="0"/>
              </a:rPr>
              <a:t>Concept test</a:t>
            </a:r>
            <a:br>
              <a:rPr lang="en-US" altLang="it-IT" sz="1200" dirty="0">
                <a:latin typeface="Segoe UI" panose="020B0502040204020203" pitchFamily="34" charset="0"/>
                <a:cs typeface="Segoe UI" panose="020B0502040204020203" pitchFamily="34" charset="0"/>
              </a:rPr>
            </a:br>
            <a:endParaRPr lang="en-US" altLang="it-IT" sz="1200" dirty="0">
              <a:latin typeface="Segoe UI" panose="020B0502040204020203" pitchFamily="34" charset="0"/>
              <a:cs typeface="Segoe UI" panose="020B0502040204020203" pitchFamily="34" charset="0"/>
            </a:endParaRPr>
          </a:p>
          <a:p>
            <a:pPr marL="190510" indent="-190510">
              <a:buFont typeface="Wingdings" panose="05000000000000000000" pitchFamily="2" charset="2"/>
              <a:buChar char="§"/>
            </a:pPr>
            <a:r>
              <a:rPr lang="en-US" altLang="it-IT" sz="1200" b="1" dirty="0">
                <a:latin typeface="Segoe UI" panose="020B0502040204020203" pitchFamily="34" charset="0"/>
                <a:cs typeface="Segoe UI" panose="020B0502040204020203" pitchFamily="34" charset="0"/>
              </a:rPr>
              <a:t>Pack test</a:t>
            </a:r>
          </a:p>
          <a:p>
            <a:pPr marL="190510" indent="-190510">
              <a:buFont typeface="Wingdings" panose="05000000000000000000" pitchFamily="2" charset="2"/>
              <a:buChar char="§"/>
            </a:pPr>
            <a:endParaRPr lang="en-US" altLang="it-IT" sz="1200" dirty="0">
              <a:latin typeface="Segoe UI" panose="020B0502040204020203" pitchFamily="34" charset="0"/>
              <a:cs typeface="Segoe UI" panose="020B0502040204020203" pitchFamily="34" charset="0"/>
            </a:endParaRPr>
          </a:p>
          <a:p>
            <a:pPr marL="190510" indent="-190510">
              <a:buFont typeface="Wingdings" panose="05000000000000000000" pitchFamily="2" charset="2"/>
              <a:buChar char="§"/>
            </a:pPr>
            <a:r>
              <a:rPr lang="en-US" altLang="it-IT" sz="1200" dirty="0">
                <a:latin typeface="Segoe UI" panose="020B0502040204020203" pitchFamily="34" charset="0"/>
                <a:cs typeface="Segoe UI" panose="020B0502040204020203" pitchFamily="34" charset="0"/>
              </a:rPr>
              <a:t>Pricing test</a:t>
            </a:r>
            <a:br>
              <a:rPr lang="it-IT" altLang="it-IT" sz="1200" dirty="0">
                <a:latin typeface="Segoe UI" panose="020B0502040204020203" pitchFamily="34" charset="0"/>
                <a:cs typeface="Segoe UI" panose="020B0502040204020203" pitchFamily="34" charset="0"/>
              </a:rPr>
            </a:br>
            <a:r>
              <a:rPr lang="it-IT" altLang="it-IT" sz="1200" dirty="0">
                <a:latin typeface="Segoe UI" panose="020B0502040204020203" pitchFamily="34" charset="0"/>
                <a:cs typeface="Segoe UI" panose="020B0502040204020203" pitchFamily="34" charset="0"/>
              </a:rPr>
              <a:t> </a:t>
            </a:r>
          </a:p>
          <a:p>
            <a:pPr marL="190510" indent="-190510">
              <a:buFont typeface="Wingdings" panose="05000000000000000000" pitchFamily="2" charset="2"/>
              <a:buChar char="§"/>
            </a:pPr>
            <a:r>
              <a:rPr lang="it-IT" altLang="it-IT" sz="1200" b="1" dirty="0" err="1">
                <a:latin typeface="Segoe UI" panose="020B0502040204020203" pitchFamily="34" charset="0"/>
                <a:cs typeface="Segoe UI" panose="020B0502040204020203" pitchFamily="34" charset="0"/>
              </a:rPr>
              <a:t>Pre</a:t>
            </a:r>
            <a:r>
              <a:rPr lang="it-IT" altLang="it-IT" sz="1200" b="1" dirty="0">
                <a:latin typeface="Segoe UI" panose="020B0502040204020203" pitchFamily="34" charset="0"/>
                <a:cs typeface="Segoe UI" panose="020B0502040204020203" pitchFamily="34" charset="0"/>
              </a:rPr>
              <a:t> &amp; Post Comunicazione</a:t>
            </a:r>
          </a:p>
          <a:p>
            <a:endParaRPr lang="it-IT" altLang="it-IT" sz="1200" dirty="0">
              <a:latin typeface="Segoe UI" panose="020B0502040204020203" pitchFamily="34" charset="0"/>
              <a:cs typeface="Segoe UI" panose="020B0502040204020203" pitchFamily="34" charset="0"/>
            </a:endParaRPr>
          </a:p>
          <a:p>
            <a:pPr marL="190510" indent="-190510">
              <a:buFont typeface="Wingdings" panose="05000000000000000000" pitchFamily="2" charset="2"/>
              <a:buChar char="§"/>
            </a:pPr>
            <a:endParaRPr lang="it-IT" altLang="it-IT" sz="1200" dirty="0">
              <a:latin typeface="Segoe UI" panose="020B0502040204020203" pitchFamily="34" charset="0"/>
              <a:cs typeface="Segoe UI" panose="020B0502040204020203" pitchFamily="34" charset="0"/>
            </a:endParaRPr>
          </a:p>
          <a:p>
            <a:pPr marL="190510" indent="-190510" algn="ctr">
              <a:buFont typeface="Wingdings" panose="05000000000000000000" pitchFamily="2" charset="2"/>
              <a:buChar char="§"/>
            </a:pPr>
            <a:endParaRPr lang="it-IT" altLang="it-IT" sz="1200" b="1" i="1"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3588537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3" grpId="0"/>
      <p:bldP spid="14" grpId="0"/>
      <p:bldP spid="15" grpId="0"/>
      <p:bldP spid="16" grpId="0"/>
      <p:bldP spid="18" grpId="0"/>
      <p:bldP spid="1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testo 2">
            <a:extLst>
              <a:ext uri="{FF2B5EF4-FFF2-40B4-BE49-F238E27FC236}">
                <a16:creationId xmlns:a16="http://schemas.microsoft.com/office/drawing/2014/main" id="{0CC21169-289A-9544-D3B7-7858E3C9520D}"/>
              </a:ext>
            </a:extLst>
          </p:cNvPr>
          <p:cNvSpPr>
            <a:spLocks noGrp="1"/>
          </p:cNvSpPr>
          <p:nvPr>
            <p:ph type="body" sz="quarter" idx="10"/>
          </p:nvPr>
        </p:nvSpPr>
        <p:spPr/>
        <p:txBody>
          <a:bodyPr/>
          <a:lstStyle/>
          <a:p>
            <a:r>
              <a:rPr lang="it-IT" altLang="it-IT" sz="3200" dirty="0"/>
              <a:t>INDAGINI QUALITATIVE</a:t>
            </a:r>
            <a:endParaRPr lang="it-IT" dirty="0"/>
          </a:p>
        </p:txBody>
      </p:sp>
      <p:sp>
        <p:nvSpPr>
          <p:cNvPr id="4" name="Segnaposto testo 3">
            <a:extLst>
              <a:ext uri="{FF2B5EF4-FFF2-40B4-BE49-F238E27FC236}">
                <a16:creationId xmlns:a16="http://schemas.microsoft.com/office/drawing/2014/main" id="{1A322485-73F1-4B24-0E75-E085B2D2C48D}"/>
              </a:ext>
            </a:extLst>
          </p:cNvPr>
          <p:cNvSpPr>
            <a:spLocks noGrp="1"/>
          </p:cNvSpPr>
          <p:nvPr>
            <p:ph type="body" sz="quarter" idx="11"/>
          </p:nvPr>
        </p:nvSpPr>
        <p:spPr>
          <a:xfrm>
            <a:off x="839788" y="1296735"/>
            <a:ext cx="10548648" cy="4907215"/>
          </a:xfrm>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it-IT" sz="1600" strike="noStrike" kern="1200" cap="none" spc="0" normalizeH="0" baseline="0" noProof="0" dirty="0">
                <a:ln>
                  <a:noFill/>
                </a:ln>
                <a:solidFill>
                  <a:sysClr val="windowText" lastClr="000000"/>
                </a:solidFill>
                <a:uLnTx/>
                <a:uFillTx/>
                <a:latin typeface="+mn-lt"/>
                <a:ea typeface="Calibri" panose="020F0502020204030204" pitchFamily="34" charset="0"/>
                <a:cs typeface="Calibri Light" panose="020F0302020204030204" pitchFamily="34" charset="0"/>
              </a:rPr>
              <a:t>Le indagini qualitative sono particolarmente utili quando si desidera </a:t>
            </a:r>
            <a:r>
              <a:rPr kumimoji="0" lang="it-IT" sz="1600" b="1" strike="noStrike" kern="1200" cap="none" spc="0" normalizeH="0" baseline="0" noProof="0" dirty="0">
                <a:ln>
                  <a:noFill/>
                </a:ln>
                <a:solidFill>
                  <a:sysClr val="windowText" lastClr="000000"/>
                </a:solidFill>
                <a:uLnTx/>
                <a:uFillTx/>
                <a:latin typeface="+mn-lt"/>
                <a:ea typeface="Calibri" panose="020F0502020204030204" pitchFamily="34" charset="0"/>
                <a:cs typeface="Calibri Light" panose="020F0302020204030204" pitchFamily="34" charset="0"/>
              </a:rPr>
              <a:t>approfondire la conoscenza di un determinato fenomeno di mercato, ricercandone il “perché”. </a:t>
            </a:r>
            <a:r>
              <a:rPr kumimoji="0" lang="it-IT" sz="1600" strike="noStrike" kern="1200" cap="none" spc="0" normalizeH="0" baseline="0" noProof="0" dirty="0">
                <a:ln>
                  <a:noFill/>
                </a:ln>
                <a:solidFill>
                  <a:sysClr val="windowText" lastClr="000000"/>
                </a:solidFill>
                <a:uLnTx/>
                <a:uFillTx/>
                <a:latin typeface="+mn-lt"/>
                <a:ea typeface="Calibri" panose="020F0502020204030204" pitchFamily="34" charset="0"/>
                <a:cs typeface="Calibri Light" panose="020F0302020204030204" pitchFamily="34" charset="0"/>
              </a:rPr>
              <a:t>Le ricerche di mercato qualitative si basano sulla </a:t>
            </a:r>
            <a:r>
              <a:rPr kumimoji="0" lang="it-IT" sz="1600" b="1" strike="noStrike" kern="1200" cap="none" spc="0" normalizeH="0" baseline="0" noProof="0" dirty="0">
                <a:ln>
                  <a:noFill/>
                </a:ln>
                <a:solidFill>
                  <a:sysClr val="windowText" lastClr="000000"/>
                </a:solidFill>
                <a:uLnTx/>
                <a:uFillTx/>
                <a:latin typeface="+mn-lt"/>
                <a:ea typeface="Calibri" panose="020F0502020204030204" pitchFamily="34" charset="0"/>
                <a:cs typeface="Calibri Light" panose="020F0302020204030204" pitchFamily="34" charset="0"/>
              </a:rPr>
              <a:t>comprensione delle motivazioni e delle emozioni dei clienti target </a:t>
            </a:r>
            <a:r>
              <a:rPr kumimoji="0" lang="it-IT" sz="1600" strike="noStrike" kern="1200" cap="none" spc="0" normalizeH="0" baseline="0" noProof="0" dirty="0">
                <a:ln>
                  <a:noFill/>
                </a:ln>
                <a:solidFill>
                  <a:sysClr val="windowText" lastClr="000000"/>
                </a:solidFill>
                <a:uLnTx/>
                <a:uFillTx/>
                <a:latin typeface="+mn-lt"/>
                <a:ea typeface="Calibri" panose="020F0502020204030204" pitchFamily="34" charset="0"/>
                <a:cs typeface="Calibri Light" panose="020F0302020204030204" pitchFamily="34" charset="0"/>
              </a:rPr>
              <a:t>delle aziende.</a:t>
            </a:r>
          </a:p>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it-IT" sz="1600" b="0" i="0" strike="noStrike" kern="1200" cap="none" spc="0" normalizeH="0" baseline="0" noProof="0" dirty="0">
                <a:ln>
                  <a:noFill/>
                </a:ln>
                <a:solidFill>
                  <a:sysClr val="windowText" lastClr="000000"/>
                </a:solidFill>
                <a:uLnTx/>
                <a:uFillTx/>
                <a:latin typeface="+mn-lt"/>
                <a:ea typeface="Calibri" panose="020F0502020204030204" pitchFamily="34" charset="0"/>
                <a:cs typeface="Calibri Light" panose="020F0302020204030204" pitchFamily="34" charset="0"/>
              </a:rPr>
              <a:t>Le </a:t>
            </a:r>
            <a:r>
              <a:rPr lang="it-IT" sz="1600" b="0" i="0" dirty="0">
                <a:solidFill>
                  <a:sysClr val="windowText" lastClr="000000"/>
                </a:solidFill>
                <a:latin typeface="+mn-lt"/>
                <a:ea typeface="Calibri" panose="020F0502020204030204" pitchFamily="34" charset="0"/>
                <a:cs typeface="Calibri Light" panose="020F0302020204030204" pitchFamily="34" charset="0"/>
              </a:rPr>
              <a:t>indagini qualitative sono particolarmente utili </a:t>
            </a:r>
            <a:r>
              <a:rPr kumimoji="0" lang="it-IT" sz="1600" b="0" i="0" strike="noStrike" kern="1200" cap="none" spc="0" normalizeH="0" baseline="0" noProof="0" dirty="0">
                <a:ln>
                  <a:noFill/>
                </a:ln>
                <a:solidFill>
                  <a:sysClr val="windowText" lastClr="000000"/>
                </a:solidFill>
                <a:uLnTx/>
                <a:uFillTx/>
                <a:latin typeface="+mn-lt"/>
                <a:ea typeface="Calibri" panose="020F0502020204030204" pitchFamily="34" charset="0"/>
                <a:cs typeface="Calibri Light" panose="020F0302020204030204" pitchFamily="34" charset="0"/>
              </a:rPr>
              <a:t>in scenari di alta indeterminatezza informativa (problemi non ancora ben definiti nella mente del manager), oppure per indagare aspetti del comportamento di consumo qualitativi, personali e difficilmente misurabili. I </a:t>
            </a:r>
            <a:r>
              <a:rPr kumimoji="0" lang="it-IT" sz="1600" b="1" i="0" strike="noStrike" kern="1200" cap="none" spc="0" normalizeH="0" baseline="0" noProof="0" dirty="0">
                <a:ln>
                  <a:noFill/>
                </a:ln>
                <a:solidFill>
                  <a:sysClr val="windowText" lastClr="000000"/>
                </a:solidFill>
                <a:uLnTx/>
                <a:uFillTx/>
                <a:latin typeface="+mn-lt"/>
                <a:ea typeface="Calibri" panose="020F0502020204030204" pitchFamily="34" charset="0"/>
                <a:cs typeface="Calibri Light" panose="020F0302020204030204" pitchFamily="34" charset="0"/>
              </a:rPr>
              <a:t>principali strumenti di indagine qualitativa </a:t>
            </a:r>
            <a:r>
              <a:rPr kumimoji="0" lang="it-IT" sz="1600" b="0" i="0" strike="noStrike" kern="1200" cap="none" spc="0" normalizeH="0" baseline="0" noProof="0" dirty="0">
                <a:ln>
                  <a:noFill/>
                </a:ln>
                <a:solidFill>
                  <a:sysClr val="windowText" lastClr="000000"/>
                </a:solidFill>
                <a:uLnTx/>
                <a:uFillTx/>
                <a:latin typeface="+mn-lt"/>
                <a:ea typeface="Calibri" panose="020F0502020204030204" pitchFamily="34" charset="0"/>
                <a:cs typeface="Calibri Light" panose="020F0302020204030204" pitchFamily="34" charset="0"/>
              </a:rPr>
              <a:t>sono:</a:t>
            </a:r>
          </a:p>
          <a:p>
            <a:endParaRPr lang="it-IT" dirty="0">
              <a:latin typeface="+mn-lt"/>
            </a:endParaRPr>
          </a:p>
        </p:txBody>
      </p:sp>
      <p:grpSp>
        <p:nvGrpSpPr>
          <p:cNvPr id="35" name="Gruppo 34">
            <a:extLst>
              <a:ext uri="{FF2B5EF4-FFF2-40B4-BE49-F238E27FC236}">
                <a16:creationId xmlns:a16="http://schemas.microsoft.com/office/drawing/2014/main" id="{F2BFE767-5AC3-EAF4-5ED0-8D28F37FE5B9}"/>
              </a:ext>
            </a:extLst>
          </p:cNvPr>
          <p:cNvGrpSpPr/>
          <p:nvPr/>
        </p:nvGrpSpPr>
        <p:grpSpPr>
          <a:xfrm>
            <a:off x="632222" y="3070597"/>
            <a:ext cx="10927556" cy="3058496"/>
            <a:chOff x="826294" y="1722554"/>
            <a:chExt cx="10927556" cy="3118832"/>
          </a:xfrm>
        </p:grpSpPr>
        <p:sp>
          <p:nvSpPr>
            <p:cNvPr id="8" name="Rettangolo con angoli arrotondati 7">
              <a:extLst>
                <a:ext uri="{FF2B5EF4-FFF2-40B4-BE49-F238E27FC236}">
                  <a16:creationId xmlns:a16="http://schemas.microsoft.com/office/drawing/2014/main" id="{29966DAA-523E-CED5-8C41-9F564C8ADDEE}"/>
                </a:ext>
              </a:extLst>
            </p:cNvPr>
            <p:cNvSpPr/>
            <p:nvPr/>
          </p:nvSpPr>
          <p:spPr>
            <a:xfrm>
              <a:off x="826294" y="1722554"/>
              <a:ext cx="5463778" cy="1501882"/>
            </a:xfrm>
            <a:prstGeom prst="roundRect">
              <a:avLst/>
            </a:prstGeom>
            <a:solidFill>
              <a:schemeClr val="accent2">
                <a:lumMod val="5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1600" b="1" dirty="0">
                  <a:solidFill>
                    <a:schemeClr val="bg1"/>
                  </a:solidFill>
                  <a:cs typeface="Calibri" panose="020F0502020204030204" pitchFamily="34" charset="0"/>
                </a:rPr>
                <a:t>Interviste in profondità:</a:t>
              </a:r>
            </a:p>
            <a:p>
              <a:pPr algn="ctr"/>
              <a:r>
                <a:rPr lang="it-IT" sz="1600" dirty="0">
                  <a:solidFill>
                    <a:schemeClr val="bg1"/>
                  </a:solidFill>
                  <a:cs typeface="Calibri" panose="020F0502020204030204" pitchFamily="34" charset="0"/>
                </a:rPr>
                <a:t>Intervista One-to-One</a:t>
              </a:r>
            </a:p>
            <a:p>
              <a:pPr algn="ctr"/>
              <a:r>
                <a:rPr lang="it-IT" sz="1200" dirty="0">
                  <a:solidFill>
                    <a:schemeClr val="bg1"/>
                  </a:solidFill>
                  <a:cs typeface="Calibri" panose="020F0502020204030204" pitchFamily="34" charset="0"/>
                </a:rPr>
                <a:t>Andare in profondità per svelare la complessità del fenomeno indagato</a:t>
              </a:r>
            </a:p>
            <a:p>
              <a:pPr algn="ctr"/>
              <a:r>
                <a:rPr lang="it-IT" sz="1200" dirty="0">
                  <a:solidFill>
                    <a:schemeClr val="bg1"/>
                  </a:solidFill>
                  <a:cs typeface="Calibri" panose="020F0502020204030204" pitchFamily="34" charset="0"/>
                </a:rPr>
                <a:t>Si avvalgono dell’uso di una «scaletta di intervista», che può essere più o meno strutturata dipendentemente dalla libertà di dialogo che si desidera lasciare all’intervistato</a:t>
              </a:r>
            </a:p>
          </p:txBody>
        </p:sp>
        <p:sp>
          <p:nvSpPr>
            <p:cNvPr id="15" name="Rettangolo con angoli arrotondati 14">
              <a:extLst>
                <a:ext uri="{FF2B5EF4-FFF2-40B4-BE49-F238E27FC236}">
                  <a16:creationId xmlns:a16="http://schemas.microsoft.com/office/drawing/2014/main" id="{A15CFA97-B8CB-5567-13ED-925743DF0877}"/>
                </a:ext>
              </a:extLst>
            </p:cNvPr>
            <p:cNvSpPr/>
            <p:nvPr/>
          </p:nvSpPr>
          <p:spPr>
            <a:xfrm>
              <a:off x="826294" y="3339504"/>
              <a:ext cx="5463778" cy="1501882"/>
            </a:xfrm>
            <a:prstGeom prst="roundRect">
              <a:avLst/>
            </a:prstGeom>
            <a:solidFill>
              <a:schemeClr val="accent1">
                <a:lumMod val="5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1600" b="1" dirty="0">
                  <a:solidFill>
                    <a:schemeClr val="bg1"/>
                  </a:solidFill>
                  <a:cs typeface="Calibri" panose="020F0502020204030204" pitchFamily="34" charset="0"/>
                </a:rPr>
                <a:t>Focus Group</a:t>
              </a:r>
            </a:p>
            <a:p>
              <a:pPr algn="ctr"/>
              <a:r>
                <a:rPr lang="it-IT" sz="1600" dirty="0">
                  <a:solidFill>
                    <a:schemeClr val="bg1"/>
                  </a:solidFill>
                  <a:cs typeface="Calibri" panose="020F0502020204030204" pitchFamily="34" charset="0"/>
                </a:rPr>
                <a:t>Interazione di gruppo guidata (One-to-</a:t>
              </a:r>
              <a:r>
                <a:rPr lang="it-IT" sz="1600" dirty="0" err="1">
                  <a:solidFill>
                    <a:schemeClr val="bg1"/>
                  </a:solidFill>
                  <a:cs typeface="Calibri" panose="020F0502020204030204" pitchFamily="34" charset="0"/>
                </a:rPr>
                <a:t>Few</a:t>
              </a:r>
              <a:r>
                <a:rPr lang="it-IT" sz="1600" dirty="0">
                  <a:solidFill>
                    <a:schemeClr val="bg1"/>
                  </a:solidFill>
                  <a:cs typeface="Calibri" panose="020F0502020204030204" pitchFamily="34" charset="0"/>
                </a:rPr>
                <a:t>)</a:t>
              </a:r>
            </a:p>
            <a:p>
              <a:pPr algn="ctr"/>
              <a:r>
                <a:rPr lang="it-IT" sz="1200" dirty="0">
                  <a:solidFill>
                    <a:schemeClr val="bg1"/>
                  </a:solidFill>
                  <a:cs typeface="Calibri" panose="020F0502020204030204" pitchFamily="34" charset="0"/>
                </a:rPr>
                <a:t>Molte variabili di interesse del marketing (es: motivazioni, opinioni, atteggiamenti) si formano attraverso le interazioni sociali tra i clienti.</a:t>
              </a:r>
            </a:p>
            <a:p>
              <a:pPr algn="ctr"/>
              <a:r>
                <a:rPr lang="it-IT" sz="1200" dirty="0">
                  <a:solidFill>
                    <a:schemeClr val="bg1"/>
                  </a:solidFill>
                  <a:cs typeface="Calibri" panose="020F0502020204030204" pitchFamily="34" charset="0"/>
                </a:rPr>
                <a:t>Anche in questo caso viene redatta una «traccia» che lo psicologo che modera il gruppo utilizza per assicurarsi che vengano coperte tutte le aree di interesse</a:t>
              </a:r>
            </a:p>
          </p:txBody>
        </p:sp>
        <p:sp>
          <p:nvSpPr>
            <p:cNvPr id="27" name="Rettangolo con angoli arrotondati 26">
              <a:extLst>
                <a:ext uri="{FF2B5EF4-FFF2-40B4-BE49-F238E27FC236}">
                  <a16:creationId xmlns:a16="http://schemas.microsoft.com/office/drawing/2014/main" id="{8152AAB0-8551-E9E6-9590-07065BD18BC8}"/>
                </a:ext>
              </a:extLst>
            </p:cNvPr>
            <p:cNvSpPr/>
            <p:nvPr/>
          </p:nvSpPr>
          <p:spPr>
            <a:xfrm>
              <a:off x="6423476" y="1722555"/>
              <a:ext cx="5330374" cy="1433891"/>
            </a:xfrm>
            <a:prstGeom prst="roundRect">
              <a:avLst/>
            </a:prstGeom>
            <a:solidFill>
              <a:schemeClr val="accent1">
                <a:lumMod val="60000"/>
                <a:lumOff val="4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1200" dirty="0">
                  <a:solidFill>
                    <a:schemeClr val="tx1"/>
                  </a:solidFill>
                  <a:cs typeface="Calibri" panose="020F0502020204030204" pitchFamily="34" charset="0"/>
                </a:rPr>
                <a:t>Strumento che permette di comprendere ricchezze e sfumature del fenomeno che si intende indagare. L’assunto teorico di base è che alcune sfumature di un certo comportamento di consumo possano emergere tramite il </a:t>
              </a:r>
              <a:r>
                <a:rPr lang="it-IT" sz="1200" b="1" dirty="0">
                  <a:solidFill>
                    <a:schemeClr val="tx1"/>
                  </a:solidFill>
                  <a:cs typeface="Calibri" panose="020F0502020204030204" pitchFamily="34" charset="0"/>
                </a:rPr>
                <a:t>dialogo</a:t>
              </a:r>
              <a:r>
                <a:rPr lang="it-IT" sz="1200" dirty="0">
                  <a:solidFill>
                    <a:schemeClr val="tx1"/>
                  </a:solidFill>
                  <a:cs typeface="Calibri" panose="020F0502020204030204" pitchFamily="34" charset="0"/>
                </a:rPr>
                <a:t> </a:t>
              </a:r>
              <a:r>
                <a:rPr lang="it-IT" sz="1200" b="1" dirty="0">
                  <a:solidFill>
                    <a:schemeClr val="tx1"/>
                  </a:solidFill>
                  <a:cs typeface="Calibri" panose="020F0502020204030204" pitchFamily="34" charset="0"/>
                </a:rPr>
                <a:t>personale</a:t>
              </a:r>
              <a:r>
                <a:rPr lang="it-IT" sz="1200" dirty="0">
                  <a:solidFill>
                    <a:schemeClr val="tx1"/>
                  </a:solidFill>
                  <a:cs typeface="Calibri" panose="020F0502020204030204" pitchFamily="34" charset="0"/>
                </a:rPr>
                <a:t> tra ricercatore e intervistato</a:t>
              </a:r>
            </a:p>
          </p:txBody>
        </p:sp>
        <p:sp>
          <p:nvSpPr>
            <p:cNvPr id="28" name="Rettangolo con angoli arrotondati 27">
              <a:extLst>
                <a:ext uri="{FF2B5EF4-FFF2-40B4-BE49-F238E27FC236}">
                  <a16:creationId xmlns:a16="http://schemas.microsoft.com/office/drawing/2014/main" id="{18697B0E-8953-91EA-4639-58359EB284DA}"/>
                </a:ext>
              </a:extLst>
            </p:cNvPr>
            <p:cNvSpPr/>
            <p:nvPr/>
          </p:nvSpPr>
          <p:spPr>
            <a:xfrm>
              <a:off x="6497638" y="3370129"/>
              <a:ext cx="5256212" cy="1471251"/>
            </a:xfrm>
            <a:prstGeom prst="roundRect">
              <a:avLst/>
            </a:prstGeom>
            <a:solidFill>
              <a:schemeClr val="accent1">
                <a:lumMod val="60000"/>
                <a:lumOff val="4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1200" dirty="0">
                  <a:solidFill>
                    <a:schemeClr val="tx1"/>
                  </a:solidFill>
                  <a:cs typeface="Calibri" panose="020F0502020204030204" pitchFamily="34" charset="0"/>
                </a:rPr>
                <a:t>Strumento che permette di comprendere la formazione di atteggiamenti e opinioni. L’oggetto in analisi è </a:t>
              </a:r>
              <a:r>
                <a:rPr lang="it-IT" sz="1200" b="1" dirty="0">
                  <a:solidFill>
                    <a:schemeClr val="tx1"/>
                  </a:solidFill>
                  <a:cs typeface="Calibri" panose="020F0502020204030204" pitchFamily="34" charset="0"/>
                </a:rPr>
                <a:t>il gruppo e le interazioni che si sviluppano in esse</a:t>
              </a:r>
            </a:p>
          </p:txBody>
        </p:sp>
      </p:grpSp>
    </p:spTree>
    <p:extLst>
      <p:ext uri="{BB962C8B-B14F-4D97-AF65-F5344CB8AC3E}">
        <p14:creationId xmlns:p14="http://schemas.microsoft.com/office/powerpoint/2010/main" val="35862938"/>
      </p:ext>
    </p:extLst>
  </p:cSld>
  <p:clrMapOvr>
    <a:masterClrMapping/>
  </p:clrMapOvr>
  <p:extLst>
    <p:ext uri="{6950BFC3-D8DA-4A85-94F7-54DA5524770B}">
      <p188:commentRel xmlns:p188="http://schemas.microsoft.com/office/powerpoint/2018/8/main" r:id="rId3"/>
    </p:ext>
  </p:extLs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testo 2">
            <a:extLst>
              <a:ext uri="{FF2B5EF4-FFF2-40B4-BE49-F238E27FC236}">
                <a16:creationId xmlns:a16="http://schemas.microsoft.com/office/drawing/2014/main" id="{CCD27BFE-8FF1-C838-DD49-B99EF2E7CDF7}"/>
              </a:ext>
            </a:extLst>
          </p:cNvPr>
          <p:cNvSpPr>
            <a:spLocks noGrp="1"/>
          </p:cNvSpPr>
          <p:nvPr>
            <p:ph type="body" sz="quarter" idx="10"/>
          </p:nvPr>
        </p:nvSpPr>
        <p:spPr/>
        <p:txBody>
          <a:bodyPr/>
          <a:lstStyle/>
          <a:p>
            <a:r>
              <a:rPr lang="it-IT" altLang="it-IT" sz="3200" dirty="0"/>
              <a:t>INDAGINI QUANTITATIVE</a:t>
            </a:r>
            <a:endParaRPr lang="it-IT" dirty="0"/>
          </a:p>
        </p:txBody>
      </p:sp>
      <p:sp>
        <p:nvSpPr>
          <p:cNvPr id="4" name="Segnaposto testo 3">
            <a:extLst>
              <a:ext uri="{FF2B5EF4-FFF2-40B4-BE49-F238E27FC236}">
                <a16:creationId xmlns:a16="http://schemas.microsoft.com/office/drawing/2014/main" id="{2C14EB5E-5C1D-AC8D-CABE-49C536A2B8B5}"/>
              </a:ext>
            </a:extLst>
          </p:cNvPr>
          <p:cNvSpPr>
            <a:spLocks noGrp="1"/>
          </p:cNvSpPr>
          <p:nvPr>
            <p:ph type="body" sz="quarter" idx="11"/>
          </p:nvPr>
        </p:nvSpPr>
        <p:spPr/>
        <p:txBody>
          <a:bodyPr/>
          <a:lstStyle/>
          <a:p>
            <a:r>
              <a:rPr lang="it-IT" dirty="0"/>
              <a:t>Le analisi quantitative </a:t>
            </a:r>
            <a:r>
              <a:rPr lang="it-IT" b="1" dirty="0"/>
              <a:t>si fondano principalmente sull’acquisizione di informazioni (indaga sul “cosa”), permettono di misurare </a:t>
            </a:r>
            <a:r>
              <a:rPr lang="it-IT" dirty="0"/>
              <a:t>la portata di un certo fenomeno indagato.</a:t>
            </a:r>
          </a:p>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it-IT" sz="1600" b="0" i="0" strike="noStrike" kern="1200" cap="none" spc="0" normalizeH="0" baseline="0" noProof="0" dirty="0">
                <a:ln>
                  <a:noFill/>
                </a:ln>
                <a:solidFill>
                  <a:sysClr val="windowText" lastClr="000000"/>
                </a:solidFill>
                <a:uLnTx/>
                <a:uFillTx/>
                <a:ea typeface="Calibri" panose="020F0502020204030204" pitchFamily="34" charset="0"/>
                <a:cs typeface="Calibri Light" panose="020F0302020204030204" pitchFamily="34" charset="0"/>
              </a:rPr>
              <a:t>Le ricerche di quantitative sono per la maggior parte </a:t>
            </a:r>
            <a:r>
              <a:rPr kumimoji="0" lang="it-IT" sz="1600" i="0" strike="noStrike" kern="1200" cap="none" spc="0" normalizeH="0" baseline="0" noProof="0" dirty="0">
                <a:ln>
                  <a:noFill/>
                </a:ln>
                <a:solidFill>
                  <a:sysClr val="windowText" lastClr="000000"/>
                </a:solidFill>
                <a:uLnTx/>
                <a:uFillTx/>
                <a:ea typeface="Calibri" panose="020F0502020204030204" pitchFamily="34" charset="0"/>
                <a:cs typeface="Calibri Light" panose="020F0302020204030204" pitchFamily="34" charset="0"/>
              </a:rPr>
              <a:t>descrittive</a:t>
            </a:r>
            <a:r>
              <a:rPr kumimoji="0" lang="it-IT" sz="1600" b="0" i="0" strike="noStrike" kern="1200" cap="none" spc="0" normalizeH="0" baseline="0" noProof="0" dirty="0">
                <a:ln>
                  <a:noFill/>
                </a:ln>
                <a:solidFill>
                  <a:sysClr val="windowText" lastClr="000000"/>
                </a:solidFill>
                <a:uLnTx/>
                <a:uFillTx/>
                <a:ea typeface="Calibri" panose="020F0502020204030204" pitchFamily="34" charset="0"/>
                <a:cs typeface="Calibri Light" panose="020F0302020204030204" pitchFamily="34" charset="0"/>
              </a:rPr>
              <a:t> e </a:t>
            </a:r>
            <a:r>
              <a:rPr kumimoji="0" lang="it-IT" sz="1600" i="0" strike="noStrike" kern="1200" cap="none" spc="0" normalizeH="0" baseline="0" noProof="0" dirty="0">
                <a:ln>
                  <a:noFill/>
                </a:ln>
                <a:solidFill>
                  <a:sysClr val="windowText" lastClr="000000"/>
                </a:solidFill>
                <a:uLnTx/>
                <a:uFillTx/>
                <a:ea typeface="Calibri" panose="020F0502020204030204" pitchFamily="34" charset="0"/>
                <a:cs typeface="Calibri Light" panose="020F0302020204030204" pitchFamily="34" charset="0"/>
              </a:rPr>
              <a:t>confermative</a:t>
            </a:r>
            <a:r>
              <a:rPr kumimoji="0" lang="it-IT" sz="1600" b="0" i="0" strike="noStrike" kern="1200" cap="none" spc="0" normalizeH="0" baseline="0" noProof="0" dirty="0">
                <a:ln>
                  <a:noFill/>
                </a:ln>
                <a:solidFill>
                  <a:sysClr val="windowText" lastClr="000000"/>
                </a:solidFill>
                <a:uLnTx/>
                <a:uFillTx/>
                <a:ea typeface="Calibri" panose="020F0502020204030204" pitchFamily="34" charset="0"/>
                <a:cs typeface="Calibri Light" panose="020F0302020204030204" pitchFamily="34" charset="0"/>
              </a:rPr>
              <a:t>; ovvero hanno l’obiettivo di descrivere e misurare un certo fenomeno oppure di </a:t>
            </a:r>
            <a:r>
              <a:rPr kumimoji="0" lang="it-IT" sz="1600" b="0" i="0" u="sng" strike="noStrike" kern="1200" cap="none" spc="0" normalizeH="0" baseline="0" noProof="0" dirty="0">
                <a:ln>
                  <a:noFill/>
                </a:ln>
                <a:solidFill>
                  <a:sysClr val="windowText" lastClr="000000"/>
                </a:solidFill>
                <a:uLnTx/>
                <a:uFillTx/>
                <a:ea typeface="Calibri" panose="020F0502020204030204" pitchFamily="34" charset="0"/>
                <a:cs typeface="Calibri Light" panose="020F0302020204030204" pitchFamily="34" charset="0"/>
              </a:rPr>
              <a:t>confermare ipotesi teoriche elaborate in una precedente analisi qualitativa.</a:t>
            </a:r>
          </a:p>
          <a:p>
            <a:pPr marL="0" marR="0" lvl="0" indent="0" algn="l" defTabSz="914400" rtl="0" eaLnBrk="0" fontAlgn="base" latinLnBrk="0" hangingPunct="0">
              <a:lnSpc>
                <a:spcPct val="100000"/>
              </a:lnSpc>
              <a:spcBef>
                <a:spcPct val="20000"/>
              </a:spcBef>
              <a:spcAft>
                <a:spcPct val="0"/>
              </a:spcAft>
              <a:buClrTx/>
              <a:buSzTx/>
              <a:buFontTx/>
              <a:buNone/>
              <a:tabLst/>
              <a:defRPr/>
            </a:pPr>
            <a:r>
              <a:rPr lang="it-IT" sz="1600" b="0" i="0" dirty="0">
                <a:solidFill>
                  <a:sysClr val="windowText" lastClr="000000"/>
                </a:solidFill>
                <a:ea typeface="Calibri" panose="020F0502020204030204" pitchFamily="34" charset="0"/>
                <a:cs typeface="Calibri Light" panose="020F0302020204030204" pitchFamily="34" charset="0"/>
              </a:rPr>
              <a:t>A seconda del metodo di ricerca scelto; la progettazione di una ricerca quantitativa deve tenere in considerazione le seguenti domande:</a:t>
            </a:r>
          </a:p>
          <a:p>
            <a:pPr marL="342900" marR="0" lvl="0" indent="-342900"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it-IT" b="1" i="0" strike="noStrike" kern="1200" cap="none" spc="0" normalizeH="0" baseline="0" noProof="0" dirty="0">
                <a:ln>
                  <a:noFill/>
                </a:ln>
                <a:uLnTx/>
                <a:uFillTx/>
                <a:latin typeface="+mn-lt"/>
                <a:ea typeface="Calibri" panose="020F0502020204030204" pitchFamily="34" charset="0"/>
                <a:cs typeface="Calibri" panose="020F0502020204030204" pitchFamily="34" charset="0"/>
              </a:rPr>
              <a:t>Chi sono i soggetti da analizzare? </a:t>
            </a:r>
            <a:r>
              <a:rPr lang="it-IT" sz="1600" dirty="0">
                <a:ea typeface="Calibri" panose="020F0502020204030204" pitchFamily="34" charset="0"/>
                <a:cs typeface="Calibri Light" panose="020F0302020204030204" pitchFamily="34" charset="0"/>
              </a:rPr>
              <a:t>Indispensabile prima di tutto definire chi ci interessa interpellare (clienti attuali/potenziali, user/ex user, caratteristiche per tipologia di studio, etc.), così da definire l’universo di riferimento (totale di soggetti con caratteristiche di interesse) e procedere al </a:t>
            </a:r>
            <a:r>
              <a:rPr lang="it-IT" sz="1600" b="1" dirty="0">
                <a:ea typeface="Calibri" panose="020F0502020204030204" pitchFamily="34" charset="0"/>
                <a:cs typeface="Calibri Light" panose="020F0302020204030204" pitchFamily="34" charset="0"/>
              </a:rPr>
              <a:t>campionamento</a:t>
            </a:r>
            <a:r>
              <a:rPr lang="it-IT" sz="1600" dirty="0">
                <a:ea typeface="Calibri" panose="020F0502020204030204" pitchFamily="34" charset="0"/>
                <a:cs typeface="Calibri Light" panose="020F0302020204030204" pitchFamily="34" charset="0"/>
              </a:rPr>
              <a:t> (selezione su base randomica dei soggetti in target da intervistare) </a:t>
            </a:r>
          </a:p>
          <a:p>
            <a:pPr marL="342900" marR="0" lvl="0" indent="-342900"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lang="it-IT" b="1" i="0" dirty="0">
                <a:latin typeface="+mn-lt"/>
                <a:cs typeface="Calibri" panose="020F0502020204030204" pitchFamily="34" charset="0"/>
              </a:rPr>
              <a:t>Quale fenomeno deve essere descritto? </a:t>
            </a:r>
            <a:r>
              <a:rPr lang="it-IT" sz="1600" b="0" i="0" dirty="0">
                <a:latin typeface="+mn-lt"/>
                <a:cs typeface="Calibri Light" panose="020F0302020204030204" pitchFamily="34" charset="0"/>
              </a:rPr>
              <a:t>In funzione dalla domanda di marketing a cui si deve rispondere e dalla tecnica di raccolta dati, vengono scelti gli </a:t>
            </a:r>
            <a:r>
              <a:rPr lang="it-IT" sz="1600" b="1" i="0" dirty="0">
                <a:latin typeface="+mn-lt"/>
                <a:cs typeface="Calibri Light" panose="020F0302020204030204" pitchFamily="34" charset="0"/>
              </a:rPr>
              <a:t>strumenti di misurazione più idonei</a:t>
            </a:r>
            <a:r>
              <a:rPr lang="it-IT" sz="1600" b="0" i="0" dirty="0">
                <a:latin typeface="+mn-lt"/>
                <a:cs typeface="Calibri Light" panose="020F0302020204030204" pitchFamily="34" charset="0"/>
              </a:rPr>
              <a:t>, il caso più comune è la stesura di un </a:t>
            </a:r>
            <a:r>
              <a:rPr lang="it-IT" sz="1600" b="1" i="0" dirty="0">
                <a:latin typeface="+mn-lt"/>
                <a:cs typeface="Calibri Light" panose="020F0302020204030204" pitchFamily="34" charset="0"/>
              </a:rPr>
              <a:t>questionario</a:t>
            </a:r>
            <a:r>
              <a:rPr lang="it-IT" sz="1600" b="0" i="0" dirty="0">
                <a:latin typeface="+mn-lt"/>
                <a:cs typeface="Calibri Light" panose="020F0302020204030204" pitchFamily="34" charset="0"/>
              </a:rPr>
              <a:t> con relativa scelta di quali </a:t>
            </a:r>
            <a:r>
              <a:rPr lang="it-IT" sz="1600" i="0" dirty="0">
                <a:latin typeface="+mn-lt"/>
                <a:cs typeface="Calibri Light" panose="020F0302020204030204" pitchFamily="34" charset="0"/>
              </a:rPr>
              <a:t>domande</a:t>
            </a:r>
            <a:r>
              <a:rPr lang="it-IT" sz="1600" b="0" i="0" dirty="0">
                <a:latin typeface="+mn-lt"/>
                <a:cs typeface="Calibri Light" panose="020F0302020204030204" pitchFamily="34" charset="0"/>
              </a:rPr>
              <a:t> e </a:t>
            </a:r>
            <a:r>
              <a:rPr lang="it-IT" sz="1600" i="0" dirty="0">
                <a:latin typeface="+mn-lt"/>
                <a:cs typeface="Calibri Light" panose="020F0302020204030204" pitchFamily="34" charset="0"/>
              </a:rPr>
              <a:t>scale di valutazione </a:t>
            </a:r>
            <a:r>
              <a:rPr lang="it-IT" sz="1600" b="0" i="0" dirty="0">
                <a:latin typeface="+mn-lt"/>
                <a:cs typeface="Calibri Light" panose="020F0302020204030204" pitchFamily="34" charset="0"/>
              </a:rPr>
              <a:t>da utilizzare. </a:t>
            </a:r>
            <a:endParaRPr lang="it-IT" sz="1600" b="1" i="1" dirty="0">
              <a:solidFill>
                <a:srgbClr val="FF0000"/>
              </a:solidFill>
              <a:latin typeface="+mn-lt"/>
              <a:cs typeface="Calibri" panose="020F0502020204030204" pitchFamily="34" charset="0"/>
            </a:endParaRPr>
          </a:p>
          <a:p>
            <a:pPr marL="342900" indent="-342900">
              <a:buFont typeface="Arial" panose="020B0604020202020204" pitchFamily="34" charset="0"/>
              <a:buChar char="•"/>
              <a:defRPr/>
            </a:pPr>
            <a:r>
              <a:rPr lang="it-IT" b="1" i="0" dirty="0">
                <a:solidFill>
                  <a:sysClr val="windowText" lastClr="000000"/>
                </a:solidFill>
                <a:latin typeface="+mn-lt"/>
                <a:cs typeface="Calibri" panose="020F0502020204030204" pitchFamily="34" charset="0"/>
              </a:rPr>
              <a:t>Quale metodo di contatto preferire? </a:t>
            </a:r>
            <a:r>
              <a:rPr lang="it-IT" i="0" dirty="0">
                <a:solidFill>
                  <a:sysClr val="windowText" lastClr="000000"/>
                </a:solidFill>
                <a:latin typeface="+mn-lt"/>
                <a:cs typeface="Calibri" panose="020F0502020204030204" pitchFamily="34" charset="0"/>
              </a:rPr>
              <a:t>Ancora una </a:t>
            </a:r>
            <a:r>
              <a:rPr lang="it-IT" dirty="0">
                <a:solidFill>
                  <a:sysClr val="windowText" lastClr="000000"/>
                </a:solidFill>
                <a:latin typeface="+mn-lt"/>
                <a:cs typeface="Calibri" panose="020F0502020204030204" pitchFamily="34" charset="0"/>
              </a:rPr>
              <a:t>volta in funzione di target e tema da toccare, si può procedere con un m</a:t>
            </a:r>
            <a:r>
              <a:rPr lang="it-IT" sz="1600" i="0" dirty="0">
                <a:solidFill>
                  <a:sysClr val="windowText" lastClr="000000"/>
                </a:solidFill>
                <a:latin typeface="+mn-lt"/>
                <a:cs typeface="Calibri Light" panose="020F0302020204030204" pitchFamily="34" charset="0"/>
              </a:rPr>
              <a:t>etodo di</a:t>
            </a:r>
            <a:r>
              <a:rPr lang="it-IT" sz="1600" b="0" i="0" dirty="0">
                <a:solidFill>
                  <a:sysClr val="windowText" lastClr="000000"/>
                </a:solidFill>
                <a:latin typeface="+mn-lt"/>
                <a:cs typeface="Calibri Light" panose="020F0302020204030204" pitchFamily="34" charset="0"/>
              </a:rPr>
              <a:t> contatto </a:t>
            </a:r>
            <a:r>
              <a:rPr lang="it-IT" sz="1600" b="1" i="0" dirty="0">
                <a:solidFill>
                  <a:sysClr val="windowText" lastClr="000000"/>
                </a:solidFill>
                <a:latin typeface="+mn-lt"/>
                <a:cs typeface="Calibri Light" panose="020F0302020204030204" pitchFamily="34" charset="0"/>
              </a:rPr>
              <a:t>personale, telefonico, web</a:t>
            </a:r>
            <a:r>
              <a:rPr lang="it-IT" sz="1600" b="0" i="0" dirty="0">
                <a:solidFill>
                  <a:sysClr val="windowText" lastClr="000000"/>
                </a:solidFill>
                <a:latin typeface="+mn-lt"/>
                <a:cs typeface="Calibri Light" panose="020F0302020204030204" pitchFamily="34" charset="0"/>
              </a:rPr>
              <a:t>, </a:t>
            </a:r>
            <a:r>
              <a:rPr lang="it-IT" sz="1600" b="0" i="0" dirty="0">
                <a:latin typeface="+mn-lt"/>
                <a:cs typeface="Calibri Light" panose="020F0302020204030204" pitchFamily="34" charset="0"/>
              </a:rPr>
              <a:t>o pura </a:t>
            </a:r>
            <a:r>
              <a:rPr lang="it-IT" sz="1600" b="1" i="0" dirty="0">
                <a:latin typeface="+mn-lt"/>
                <a:cs typeface="Calibri Light" panose="020F0302020204030204" pitchFamily="34" charset="0"/>
              </a:rPr>
              <a:t>osservazione</a:t>
            </a:r>
            <a:r>
              <a:rPr lang="it-IT" sz="1600" b="0" i="0" dirty="0">
                <a:latin typeface="+mn-lt"/>
                <a:cs typeface="Calibri Light" panose="020F0302020204030204" pitchFamily="34" charset="0"/>
              </a:rPr>
              <a:t> </a:t>
            </a:r>
            <a:r>
              <a:rPr lang="it-IT" sz="1600" b="0" i="0" dirty="0">
                <a:solidFill>
                  <a:sysClr val="windowText" lastClr="000000"/>
                </a:solidFill>
                <a:latin typeface="+mn-lt"/>
                <a:cs typeface="Calibri Light" panose="020F0302020204030204" pitchFamily="34" charset="0"/>
              </a:rPr>
              <a:t>del fenomeno.</a:t>
            </a:r>
            <a:endParaRPr lang="it-IT" sz="1600" i="0" dirty="0">
              <a:solidFill>
                <a:sysClr val="windowText" lastClr="000000"/>
              </a:solidFill>
              <a:latin typeface="+mn-lt"/>
              <a:cs typeface="Calibri" panose="020F0502020204030204" pitchFamily="34" charset="0"/>
            </a:endParaRPr>
          </a:p>
        </p:txBody>
      </p:sp>
    </p:spTree>
    <p:extLst>
      <p:ext uri="{BB962C8B-B14F-4D97-AF65-F5344CB8AC3E}">
        <p14:creationId xmlns:p14="http://schemas.microsoft.com/office/powerpoint/2010/main" val="15891685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a:extLst>
              <a:ext uri="{FF2B5EF4-FFF2-40B4-BE49-F238E27FC236}">
                <a16:creationId xmlns:a16="http://schemas.microsoft.com/office/drawing/2014/main" id="{17FDBE72-E487-7D2D-2DC2-AA5515C81169}"/>
              </a:ext>
            </a:extLst>
          </p:cNvPr>
          <p:cNvSpPr>
            <a:spLocks noGrp="1"/>
          </p:cNvSpPr>
          <p:nvPr>
            <p:ph type="sldNum" sz="quarter" idx="4"/>
          </p:nvPr>
        </p:nvSpPr>
        <p:spPr/>
        <p:txBody>
          <a:bodyPr/>
          <a:lstStyle/>
          <a:p>
            <a:r>
              <a:rPr lang="it-IT">
                <a:latin typeface="Segoe UI" panose="020B0502040204020203" pitchFamily="34" charset="0"/>
              </a:rPr>
              <a:t> </a:t>
            </a:r>
            <a:fld id="{69EFDA8D-BE95-4710-BEE0-4F64E81A0098}" type="slidenum">
              <a:rPr lang="it-IT" smtClean="0">
                <a:latin typeface="Segoe UI" panose="020B0502040204020203" pitchFamily="34" charset="0"/>
              </a:rPr>
              <a:pPr/>
              <a:t>22</a:t>
            </a:fld>
            <a:endParaRPr lang="it-IT" dirty="0">
              <a:latin typeface="Segoe UI" panose="020B0502040204020203" pitchFamily="34" charset="0"/>
            </a:endParaRPr>
          </a:p>
        </p:txBody>
      </p:sp>
      <p:sp>
        <p:nvSpPr>
          <p:cNvPr id="3" name="Segnaposto testo 2">
            <a:extLst>
              <a:ext uri="{FF2B5EF4-FFF2-40B4-BE49-F238E27FC236}">
                <a16:creationId xmlns:a16="http://schemas.microsoft.com/office/drawing/2014/main" id="{2AE567A7-5525-585F-878D-8FB55F63C9F2}"/>
              </a:ext>
            </a:extLst>
          </p:cNvPr>
          <p:cNvSpPr>
            <a:spLocks noGrp="1"/>
          </p:cNvSpPr>
          <p:nvPr>
            <p:ph type="body" sz="quarter" idx="10"/>
          </p:nvPr>
        </p:nvSpPr>
        <p:spPr/>
        <p:txBody>
          <a:bodyPr/>
          <a:lstStyle/>
          <a:p>
            <a:r>
              <a:rPr lang="it-IT" dirty="0"/>
              <a:t>INDAGINI CAPI</a:t>
            </a:r>
          </a:p>
        </p:txBody>
      </p:sp>
      <p:sp>
        <p:nvSpPr>
          <p:cNvPr id="5" name="Segnaposto testo 4">
            <a:extLst>
              <a:ext uri="{FF2B5EF4-FFF2-40B4-BE49-F238E27FC236}">
                <a16:creationId xmlns:a16="http://schemas.microsoft.com/office/drawing/2014/main" id="{F2507EFD-AA99-5F96-11A4-BE766D6EA97F}"/>
              </a:ext>
            </a:extLst>
          </p:cNvPr>
          <p:cNvSpPr txBox="1">
            <a:spLocks noGrp="1"/>
          </p:cNvSpPr>
          <p:nvPr>
            <p:ph type="body" sz="quarter" idx="11"/>
          </p:nvPr>
        </p:nvSpPr>
        <p:spPr>
          <a:xfrm>
            <a:off x="839788" y="1401763"/>
            <a:ext cx="10548937" cy="1482457"/>
          </a:xfrm>
          <a:prstGeom prst="rect">
            <a:avLst/>
          </a:prstGeom>
          <a:noFill/>
        </p:spPr>
        <p:txBody>
          <a:bodyPr wrap="square">
            <a:spAutoFit/>
          </a:bodyPr>
          <a:lstStyle/>
          <a:p>
            <a:pPr>
              <a:spcAft>
                <a:spcPts val="600"/>
              </a:spcAft>
            </a:pPr>
            <a:r>
              <a:rPr lang="it-IT" b="1" dirty="0">
                <a:solidFill>
                  <a:srgbClr val="FF0000"/>
                </a:solidFill>
              </a:rPr>
              <a:t>CAPI</a:t>
            </a:r>
            <a:r>
              <a:rPr lang="it-IT" dirty="0"/>
              <a:t> (Computer </a:t>
            </a:r>
            <a:r>
              <a:rPr lang="it-IT" dirty="0" err="1"/>
              <a:t>Assisted</a:t>
            </a:r>
            <a:r>
              <a:rPr lang="it-IT" dirty="0"/>
              <a:t> Personal </a:t>
            </a:r>
            <a:r>
              <a:rPr lang="it-IT" dirty="0" err="1"/>
              <a:t>Interviewing</a:t>
            </a:r>
            <a:r>
              <a:rPr lang="it-IT" dirty="0"/>
              <a:t>) – intervista condotta personalmente da un intervistatore che incontra fisicamente gli intervistati</a:t>
            </a:r>
          </a:p>
          <a:p>
            <a:pPr>
              <a:spcAft>
                <a:spcPts val="600"/>
              </a:spcAft>
            </a:pPr>
            <a:r>
              <a:rPr lang="it-IT" dirty="0"/>
              <a:t>[</a:t>
            </a:r>
            <a:r>
              <a:rPr lang="it-IT" dirty="0" err="1"/>
              <a:t>Redemption</a:t>
            </a:r>
            <a:r>
              <a:rPr lang="it-IT" dirty="0"/>
              <a:t>: n. di persone che accettano di essere intervistate]</a:t>
            </a:r>
          </a:p>
        </p:txBody>
      </p:sp>
      <p:sp>
        <p:nvSpPr>
          <p:cNvPr id="7" name="Rettangolo 6">
            <a:extLst>
              <a:ext uri="{FF2B5EF4-FFF2-40B4-BE49-F238E27FC236}">
                <a16:creationId xmlns:a16="http://schemas.microsoft.com/office/drawing/2014/main" id="{E3DE2CE2-A53E-037F-9A2B-3D4DB0EC0C9E}"/>
              </a:ext>
            </a:extLst>
          </p:cNvPr>
          <p:cNvSpPr/>
          <p:nvPr/>
        </p:nvSpPr>
        <p:spPr>
          <a:xfrm>
            <a:off x="6946232" y="1732547"/>
            <a:ext cx="3585410" cy="220579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dirty="0"/>
              <a:t>AGGIUNGERE QUALCHE DETTAGLIO SU METODOLOGIA, PLUS E MINUS, ETC</a:t>
            </a:r>
          </a:p>
        </p:txBody>
      </p:sp>
    </p:spTree>
    <p:extLst>
      <p:ext uri="{BB962C8B-B14F-4D97-AF65-F5344CB8AC3E}">
        <p14:creationId xmlns:p14="http://schemas.microsoft.com/office/powerpoint/2010/main" val="10353876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a:extLst>
              <a:ext uri="{FF2B5EF4-FFF2-40B4-BE49-F238E27FC236}">
                <a16:creationId xmlns:a16="http://schemas.microsoft.com/office/drawing/2014/main" id="{17FDBE72-E487-7D2D-2DC2-AA5515C81169}"/>
              </a:ext>
            </a:extLst>
          </p:cNvPr>
          <p:cNvSpPr>
            <a:spLocks noGrp="1"/>
          </p:cNvSpPr>
          <p:nvPr>
            <p:ph type="sldNum" sz="quarter" idx="4"/>
          </p:nvPr>
        </p:nvSpPr>
        <p:spPr/>
        <p:txBody>
          <a:bodyPr/>
          <a:lstStyle/>
          <a:p>
            <a:r>
              <a:rPr lang="it-IT">
                <a:latin typeface="Segoe UI" panose="020B0502040204020203" pitchFamily="34" charset="0"/>
              </a:rPr>
              <a:t> </a:t>
            </a:r>
            <a:fld id="{69EFDA8D-BE95-4710-BEE0-4F64E81A0098}" type="slidenum">
              <a:rPr lang="it-IT" smtClean="0">
                <a:latin typeface="Segoe UI" panose="020B0502040204020203" pitchFamily="34" charset="0"/>
              </a:rPr>
              <a:pPr/>
              <a:t>23</a:t>
            </a:fld>
            <a:endParaRPr lang="it-IT" dirty="0">
              <a:latin typeface="Segoe UI" panose="020B0502040204020203" pitchFamily="34" charset="0"/>
            </a:endParaRPr>
          </a:p>
        </p:txBody>
      </p:sp>
      <p:sp>
        <p:nvSpPr>
          <p:cNvPr id="3" name="Segnaposto testo 2">
            <a:extLst>
              <a:ext uri="{FF2B5EF4-FFF2-40B4-BE49-F238E27FC236}">
                <a16:creationId xmlns:a16="http://schemas.microsoft.com/office/drawing/2014/main" id="{2AE567A7-5525-585F-878D-8FB55F63C9F2}"/>
              </a:ext>
            </a:extLst>
          </p:cNvPr>
          <p:cNvSpPr>
            <a:spLocks noGrp="1"/>
          </p:cNvSpPr>
          <p:nvPr>
            <p:ph type="body" sz="quarter" idx="10"/>
          </p:nvPr>
        </p:nvSpPr>
        <p:spPr/>
        <p:txBody>
          <a:bodyPr/>
          <a:lstStyle/>
          <a:p>
            <a:r>
              <a:rPr lang="it-IT" dirty="0"/>
              <a:t>INDAGINI CATI</a:t>
            </a:r>
          </a:p>
        </p:txBody>
      </p:sp>
      <p:sp>
        <p:nvSpPr>
          <p:cNvPr id="5" name="Segnaposto testo 4">
            <a:extLst>
              <a:ext uri="{FF2B5EF4-FFF2-40B4-BE49-F238E27FC236}">
                <a16:creationId xmlns:a16="http://schemas.microsoft.com/office/drawing/2014/main" id="{F2507EFD-AA99-5F96-11A4-BE766D6EA97F}"/>
              </a:ext>
            </a:extLst>
          </p:cNvPr>
          <p:cNvSpPr txBox="1">
            <a:spLocks noGrp="1"/>
          </p:cNvSpPr>
          <p:nvPr>
            <p:ph type="body" sz="quarter" idx="11"/>
          </p:nvPr>
        </p:nvSpPr>
        <p:spPr>
          <a:xfrm>
            <a:off x="839788" y="1401763"/>
            <a:ext cx="10548937" cy="1039259"/>
          </a:xfrm>
          <a:prstGeom prst="rect">
            <a:avLst/>
          </a:prstGeom>
          <a:noFill/>
        </p:spPr>
        <p:txBody>
          <a:bodyPr wrap="square">
            <a:spAutoFit/>
          </a:bodyPr>
          <a:lstStyle/>
          <a:p>
            <a:pPr>
              <a:spcAft>
                <a:spcPts val="600"/>
              </a:spcAft>
            </a:pPr>
            <a:r>
              <a:rPr lang="it-IT" b="1" dirty="0">
                <a:solidFill>
                  <a:srgbClr val="FF0000"/>
                </a:solidFill>
              </a:rPr>
              <a:t>CATI</a:t>
            </a:r>
            <a:r>
              <a:rPr lang="it-IT" dirty="0"/>
              <a:t> (Computer-</a:t>
            </a:r>
            <a:r>
              <a:rPr lang="it-IT" dirty="0" err="1"/>
              <a:t>Assisted</a:t>
            </a:r>
            <a:r>
              <a:rPr lang="it-IT" dirty="0"/>
              <a:t> Telephone </a:t>
            </a:r>
            <a:r>
              <a:rPr lang="it-IT" dirty="0" err="1"/>
              <a:t>Interviewing</a:t>
            </a:r>
            <a:r>
              <a:rPr lang="it-IT" dirty="0"/>
              <a:t>) – interviste condotte telefonicamente</a:t>
            </a:r>
          </a:p>
          <a:p>
            <a:pPr>
              <a:spcAft>
                <a:spcPts val="600"/>
              </a:spcAft>
            </a:pPr>
            <a:endParaRPr lang="it-IT" dirty="0"/>
          </a:p>
        </p:txBody>
      </p:sp>
      <p:sp>
        <p:nvSpPr>
          <p:cNvPr id="4" name="Rettangolo 3">
            <a:extLst>
              <a:ext uri="{FF2B5EF4-FFF2-40B4-BE49-F238E27FC236}">
                <a16:creationId xmlns:a16="http://schemas.microsoft.com/office/drawing/2014/main" id="{36A353F8-C257-EF61-5643-5F6D5E74F0D4}"/>
              </a:ext>
            </a:extLst>
          </p:cNvPr>
          <p:cNvSpPr/>
          <p:nvPr/>
        </p:nvSpPr>
        <p:spPr>
          <a:xfrm>
            <a:off x="6946232" y="1732547"/>
            <a:ext cx="3585410" cy="220579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dirty="0"/>
              <a:t>AGGIUNGERE QUALCHE DETTAGLIO SU METODOLOGIA, PLUS E MINUS, ETC</a:t>
            </a:r>
          </a:p>
        </p:txBody>
      </p:sp>
    </p:spTree>
    <p:extLst>
      <p:ext uri="{BB962C8B-B14F-4D97-AF65-F5344CB8AC3E}">
        <p14:creationId xmlns:p14="http://schemas.microsoft.com/office/powerpoint/2010/main" val="33829526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a:extLst>
              <a:ext uri="{FF2B5EF4-FFF2-40B4-BE49-F238E27FC236}">
                <a16:creationId xmlns:a16="http://schemas.microsoft.com/office/drawing/2014/main" id="{17FDBE72-E487-7D2D-2DC2-AA5515C81169}"/>
              </a:ext>
            </a:extLst>
          </p:cNvPr>
          <p:cNvSpPr>
            <a:spLocks noGrp="1"/>
          </p:cNvSpPr>
          <p:nvPr>
            <p:ph type="sldNum" sz="quarter" idx="4"/>
          </p:nvPr>
        </p:nvSpPr>
        <p:spPr/>
        <p:txBody>
          <a:bodyPr/>
          <a:lstStyle/>
          <a:p>
            <a:r>
              <a:rPr lang="it-IT">
                <a:latin typeface="Segoe UI" panose="020B0502040204020203" pitchFamily="34" charset="0"/>
              </a:rPr>
              <a:t> </a:t>
            </a:r>
            <a:fld id="{69EFDA8D-BE95-4710-BEE0-4F64E81A0098}" type="slidenum">
              <a:rPr lang="it-IT" smtClean="0">
                <a:latin typeface="Segoe UI" panose="020B0502040204020203" pitchFamily="34" charset="0"/>
              </a:rPr>
              <a:pPr/>
              <a:t>24</a:t>
            </a:fld>
            <a:endParaRPr lang="it-IT" dirty="0">
              <a:latin typeface="Segoe UI" panose="020B0502040204020203" pitchFamily="34" charset="0"/>
            </a:endParaRPr>
          </a:p>
        </p:txBody>
      </p:sp>
      <p:sp>
        <p:nvSpPr>
          <p:cNvPr id="3" name="Segnaposto testo 2">
            <a:extLst>
              <a:ext uri="{FF2B5EF4-FFF2-40B4-BE49-F238E27FC236}">
                <a16:creationId xmlns:a16="http://schemas.microsoft.com/office/drawing/2014/main" id="{2AE567A7-5525-585F-878D-8FB55F63C9F2}"/>
              </a:ext>
            </a:extLst>
          </p:cNvPr>
          <p:cNvSpPr>
            <a:spLocks noGrp="1"/>
          </p:cNvSpPr>
          <p:nvPr>
            <p:ph type="body" sz="quarter" idx="10"/>
          </p:nvPr>
        </p:nvSpPr>
        <p:spPr/>
        <p:txBody>
          <a:bodyPr/>
          <a:lstStyle/>
          <a:p>
            <a:r>
              <a:rPr lang="it-IT" dirty="0"/>
              <a:t>INDAGINI CAWI</a:t>
            </a:r>
          </a:p>
        </p:txBody>
      </p:sp>
      <p:sp>
        <p:nvSpPr>
          <p:cNvPr id="5" name="Segnaposto testo 4">
            <a:extLst>
              <a:ext uri="{FF2B5EF4-FFF2-40B4-BE49-F238E27FC236}">
                <a16:creationId xmlns:a16="http://schemas.microsoft.com/office/drawing/2014/main" id="{F2507EFD-AA99-5F96-11A4-BE766D6EA97F}"/>
              </a:ext>
            </a:extLst>
          </p:cNvPr>
          <p:cNvSpPr txBox="1">
            <a:spLocks noGrp="1"/>
          </p:cNvSpPr>
          <p:nvPr>
            <p:ph type="body" sz="quarter" idx="11"/>
          </p:nvPr>
        </p:nvSpPr>
        <p:spPr>
          <a:xfrm>
            <a:off x="839788" y="1401763"/>
            <a:ext cx="10548937" cy="612475"/>
          </a:xfrm>
          <a:prstGeom prst="rect">
            <a:avLst/>
          </a:prstGeom>
          <a:noFill/>
        </p:spPr>
        <p:txBody>
          <a:bodyPr wrap="square">
            <a:spAutoFit/>
          </a:bodyPr>
          <a:lstStyle/>
          <a:p>
            <a:pPr>
              <a:spcAft>
                <a:spcPts val="600"/>
              </a:spcAft>
            </a:pPr>
            <a:r>
              <a:rPr lang="it-IT" b="1" dirty="0">
                <a:solidFill>
                  <a:srgbClr val="FF0000"/>
                </a:solidFill>
              </a:rPr>
              <a:t>CAWI</a:t>
            </a:r>
            <a:r>
              <a:rPr lang="it-IT" dirty="0"/>
              <a:t> (Computer </a:t>
            </a:r>
            <a:r>
              <a:rPr lang="it-IT" dirty="0" err="1"/>
              <a:t>Assisted</a:t>
            </a:r>
            <a:r>
              <a:rPr lang="it-IT" dirty="0"/>
              <a:t> Web </a:t>
            </a:r>
            <a:r>
              <a:rPr lang="it-IT" dirty="0" err="1"/>
              <a:t>Interviewing</a:t>
            </a:r>
            <a:r>
              <a:rPr lang="it-IT" dirty="0"/>
              <a:t>) – interviste condotte via web</a:t>
            </a:r>
          </a:p>
        </p:txBody>
      </p:sp>
      <p:sp>
        <p:nvSpPr>
          <p:cNvPr id="4" name="Rettangolo 3">
            <a:extLst>
              <a:ext uri="{FF2B5EF4-FFF2-40B4-BE49-F238E27FC236}">
                <a16:creationId xmlns:a16="http://schemas.microsoft.com/office/drawing/2014/main" id="{1720FAC0-7840-93E7-8DEF-A61004DA7DA7}"/>
              </a:ext>
            </a:extLst>
          </p:cNvPr>
          <p:cNvSpPr/>
          <p:nvPr/>
        </p:nvSpPr>
        <p:spPr>
          <a:xfrm>
            <a:off x="6946232" y="1732547"/>
            <a:ext cx="3585410" cy="220579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dirty="0"/>
              <a:t>AGGIUNGERE QUALCHE DETTAGLIO SU METODOLOGIA, PLUS E MINUS, ETC</a:t>
            </a:r>
          </a:p>
        </p:txBody>
      </p:sp>
    </p:spTree>
    <p:extLst>
      <p:ext uri="{BB962C8B-B14F-4D97-AF65-F5344CB8AC3E}">
        <p14:creationId xmlns:p14="http://schemas.microsoft.com/office/powerpoint/2010/main" val="915579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a:extLst>
              <a:ext uri="{FF2B5EF4-FFF2-40B4-BE49-F238E27FC236}">
                <a16:creationId xmlns:a16="http://schemas.microsoft.com/office/drawing/2014/main" id="{247A1B1B-E567-DF52-8D55-2343A2DA8511}"/>
              </a:ext>
            </a:extLst>
          </p:cNvPr>
          <p:cNvSpPr>
            <a:spLocks noGrp="1"/>
          </p:cNvSpPr>
          <p:nvPr>
            <p:ph type="sldNum" sz="quarter" idx="4"/>
          </p:nvPr>
        </p:nvSpPr>
        <p:spPr/>
        <p:txBody>
          <a:bodyPr/>
          <a:lstStyle/>
          <a:p>
            <a:r>
              <a:rPr lang="it-IT">
                <a:latin typeface="Segoe UI" panose="020B0502040204020203" pitchFamily="34" charset="0"/>
              </a:rPr>
              <a:t> </a:t>
            </a:r>
            <a:fld id="{69EFDA8D-BE95-4710-BEE0-4F64E81A0098}" type="slidenum">
              <a:rPr lang="it-IT" smtClean="0">
                <a:latin typeface="Segoe UI" panose="020B0502040204020203" pitchFamily="34" charset="0"/>
              </a:rPr>
              <a:pPr/>
              <a:t>25</a:t>
            </a:fld>
            <a:endParaRPr lang="it-IT" dirty="0">
              <a:latin typeface="Segoe UI" panose="020B0502040204020203" pitchFamily="34" charset="0"/>
            </a:endParaRPr>
          </a:p>
        </p:txBody>
      </p:sp>
      <p:sp>
        <p:nvSpPr>
          <p:cNvPr id="3" name="Segnaposto testo 2">
            <a:extLst>
              <a:ext uri="{FF2B5EF4-FFF2-40B4-BE49-F238E27FC236}">
                <a16:creationId xmlns:a16="http://schemas.microsoft.com/office/drawing/2014/main" id="{BF659703-71E8-309F-52D4-B1219397CA49}"/>
              </a:ext>
            </a:extLst>
          </p:cNvPr>
          <p:cNvSpPr>
            <a:spLocks noGrp="1"/>
          </p:cNvSpPr>
          <p:nvPr>
            <p:ph type="body" sz="quarter" idx="10"/>
          </p:nvPr>
        </p:nvSpPr>
        <p:spPr/>
        <p:txBody>
          <a:bodyPr/>
          <a:lstStyle/>
          <a:p>
            <a:r>
              <a:rPr lang="it-IT" dirty="0"/>
              <a:t>OSSERVAZIONI</a:t>
            </a:r>
          </a:p>
        </p:txBody>
      </p:sp>
      <p:sp>
        <p:nvSpPr>
          <p:cNvPr id="4" name="Segnaposto testo 3">
            <a:extLst>
              <a:ext uri="{FF2B5EF4-FFF2-40B4-BE49-F238E27FC236}">
                <a16:creationId xmlns:a16="http://schemas.microsoft.com/office/drawing/2014/main" id="{F5D43B89-35D4-33C1-013A-C1A8DB91AAC3}"/>
              </a:ext>
            </a:extLst>
          </p:cNvPr>
          <p:cNvSpPr>
            <a:spLocks noGrp="1"/>
          </p:cNvSpPr>
          <p:nvPr>
            <p:ph type="body" sz="quarter" idx="11"/>
          </p:nvPr>
        </p:nvSpPr>
        <p:spPr/>
        <p:txBody>
          <a:bodyPr/>
          <a:lstStyle/>
          <a:p>
            <a:r>
              <a:rPr lang="it-IT" dirty="0"/>
              <a:t>Le indagini osservazionali sono </a:t>
            </a:r>
            <a:r>
              <a:rPr lang="it-IT" b="1" dirty="0"/>
              <a:t>utili laddove il contesto gioca un ruolo fondamentale nel determinare un certo comportamento di consumo.</a:t>
            </a:r>
          </a:p>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it-IT" sz="1600" b="0" i="0" strike="noStrike" kern="1200" cap="none" spc="0" normalizeH="0" baseline="0" noProof="0" dirty="0">
                <a:ln>
                  <a:noFill/>
                </a:ln>
                <a:solidFill>
                  <a:sysClr val="windowText" lastClr="000000"/>
                </a:solidFill>
                <a:uLnTx/>
                <a:uFillTx/>
                <a:ea typeface="Calibri" panose="020F0502020204030204" pitchFamily="34" charset="0"/>
                <a:cs typeface="Calibri Light" panose="020F0302020204030204" pitchFamily="34" charset="0"/>
              </a:rPr>
              <a:t>Tramite le indagini osservazioni è possibile comprendere, da un lato come il consumatore interagisce con lo </a:t>
            </a:r>
            <a:r>
              <a:rPr kumimoji="0" lang="it-IT" sz="1600" i="0" strike="noStrike" kern="1200" cap="none" spc="0" normalizeH="0" baseline="0" noProof="0" dirty="0">
                <a:ln>
                  <a:noFill/>
                </a:ln>
                <a:solidFill>
                  <a:sysClr val="windowText" lastClr="000000"/>
                </a:solidFill>
                <a:uLnTx/>
                <a:uFillTx/>
                <a:ea typeface="Calibri" panose="020F0502020204030204" pitchFamily="34" charset="0"/>
                <a:cs typeface="Calibri Light" panose="020F0302020204030204" pitchFamily="34" charset="0"/>
              </a:rPr>
              <a:t>spazio</a:t>
            </a:r>
            <a:r>
              <a:rPr kumimoji="0" lang="it-IT" sz="1600" b="0" i="0" strike="noStrike" kern="1200" cap="none" spc="0" normalizeH="0" baseline="0" noProof="0" dirty="0">
                <a:ln>
                  <a:noFill/>
                </a:ln>
                <a:solidFill>
                  <a:sysClr val="windowText" lastClr="000000"/>
                </a:solidFill>
                <a:uLnTx/>
                <a:uFillTx/>
                <a:ea typeface="Calibri" panose="020F0502020204030204" pitchFamily="34" charset="0"/>
                <a:cs typeface="Calibri Light" panose="020F0302020204030204" pitchFamily="34" charset="0"/>
              </a:rPr>
              <a:t> entro il quale avviene (tipicamente) l’acquisto; anche viceversa comprendere come il contesto può influenzare un certo comportamento di consumo e quali sono i fattori che lo determinano. </a:t>
            </a:r>
          </a:p>
          <a:p>
            <a:pPr>
              <a:defRPr/>
            </a:pPr>
            <a:r>
              <a:rPr kumimoji="0" lang="it-IT" sz="1600" b="1" i="0" strike="noStrike" kern="1200" cap="none" spc="0" normalizeH="0" baseline="0" noProof="0" dirty="0">
                <a:ln>
                  <a:noFill/>
                </a:ln>
                <a:solidFill>
                  <a:sysClr val="windowText" lastClr="000000"/>
                </a:solidFill>
                <a:uLnTx/>
                <a:uFillTx/>
                <a:ea typeface="Calibri" panose="020F0502020204030204" pitchFamily="34" charset="0"/>
                <a:cs typeface="Calibri Light" panose="020F0302020204030204" pitchFamily="34" charset="0"/>
              </a:rPr>
              <a:t>Le tipologie di indagini osservazionali si differenziano in base al livello di coinvolgimento che il ricercatore deve avere nel contesto in analisi.</a:t>
            </a:r>
          </a:p>
          <a:p>
            <a:pPr>
              <a:defRPr/>
            </a:pPr>
            <a:r>
              <a:rPr kumimoji="0" lang="it-IT" sz="1600" b="0" i="0" strike="noStrike" kern="1200" cap="none" spc="0" normalizeH="0" baseline="0" noProof="0" dirty="0">
                <a:ln>
                  <a:noFill/>
                </a:ln>
                <a:solidFill>
                  <a:sysClr val="windowText" lastClr="000000"/>
                </a:solidFill>
                <a:uLnTx/>
                <a:uFillTx/>
                <a:ea typeface="Calibri" panose="020F0502020204030204" pitchFamily="34" charset="0"/>
                <a:cs typeface="Calibri Light" panose="020F0302020204030204" pitchFamily="34" charset="0"/>
              </a:rPr>
              <a:t>Il massimo livello di coinvolgimento possibile vede il </a:t>
            </a:r>
            <a:r>
              <a:rPr kumimoji="0" lang="it-IT" sz="1600" b="0" i="0" strike="noStrike" kern="1200" cap="none" spc="0" normalizeH="0" baseline="0" noProof="0" dirty="0" err="1">
                <a:ln>
                  <a:noFill/>
                </a:ln>
                <a:solidFill>
                  <a:sysClr val="windowText" lastClr="000000"/>
                </a:solidFill>
                <a:uLnTx/>
                <a:uFillTx/>
                <a:ea typeface="Calibri" panose="020F0502020204030204" pitchFamily="34" charset="0"/>
                <a:cs typeface="Calibri Light" panose="020F0302020204030204" pitchFamily="34" charset="0"/>
              </a:rPr>
              <a:t>ricercat</a:t>
            </a:r>
            <a:r>
              <a:rPr lang="it-IT" sz="1600" b="0" i="0" dirty="0">
                <a:solidFill>
                  <a:sysClr val="windowText" lastClr="000000"/>
                </a:solidFill>
                <a:ea typeface="Calibri" panose="020F0502020204030204" pitchFamily="34" charset="0"/>
                <a:cs typeface="Calibri Light" panose="020F0302020204030204" pitchFamily="34" charset="0"/>
              </a:rPr>
              <a:t>ore essere un </a:t>
            </a:r>
            <a:r>
              <a:rPr lang="it-IT" sz="1600" b="1" i="0" dirty="0">
                <a:solidFill>
                  <a:sysClr val="windowText" lastClr="000000"/>
                </a:solidFill>
                <a:ea typeface="Calibri" panose="020F0502020204030204" pitchFamily="34" charset="0"/>
                <a:cs typeface="Calibri Light" panose="020F0302020204030204" pitchFamily="34" charset="0"/>
              </a:rPr>
              <a:t>partecipante a tutti gli effetti </a:t>
            </a:r>
            <a:r>
              <a:rPr lang="it-IT" sz="1600" b="0" i="0" dirty="0">
                <a:solidFill>
                  <a:sysClr val="windowText" lastClr="000000"/>
                </a:solidFill>
                <a:ea typeface="Calibri" panose="020F0502020204030204" pitchFamily="34" charset="0"/>
                <a:cs typeface="Calibri Light" panose="020F0302020204030204" pitchFamily="34" charset="0"/>
              </a:rPr>
              <a:t>del processo di acquisto, un esempio molto comune e utilizzato di questa metodologia di analisi è il </a:t>
            </a:r>
            <a:r>
              <a:rPr lang="it-IT" sz="1600" b="1" i="0" dirty="0">
                <a:solidFill>
                  <a:sysClr val="windowText" lastClr="000000"/>
                </a:solidFill>
                <a:ea typeface="Calibri" panose="020F0502020204030204" pitchFamily="34" charset="0"/>
                <a:cs typeface="Calibri Light" panose="020F0302020204030204" pitchFamily="34" charset="0"/>
              </a:rPr>
              <a:t>mistery shopping, </a:t>
            </a:r>
            <a:r>
              <a:rPr lang="it-IT" dirty="0"/>
              <a:t>ricerca condotta da un osservatore in incognito, molto utile per verificare la soddisfazione del cliente, soprattutto nelle grandi catene (es. McDonald’s) e molto utile per i competitors. </a:t>
            </a:r>
            <a:endParaRPr lang="it-IT" sz="1600" b="1" i="0" dirty="0">
              <a:solidFill>
                <a:sysClr val="windowText" lastClr="000000"/>
              </a:solidFill>
              <a:ea typeface="Calibri" panose="020F0502020204030204" pitchFamily="34" charset="0"/>
              <a:cs typeface="Calibri Light" panose="020F0302020204030204" pitchFamily="34" charset="0"/>
            </a:endParaRPr>
          </a:p>
          <a:p>
            <a:pPr algn="just">
              <a:defRPr/>
            </a:pPr>
            <a:r>
              <a:rPr lang="it-IT" sz="1600" b="0" i="0" dirty="0">
                <a:solidFill>
                  <a:sysClr val="windowText" lastClr="000000"/>
                </a:solidFill>
                <a:ea typeface="Calibri" panose="020F0502020204030204" pitchFamily="34" charset="0"/>
                <a:cs typeface="Calibri Light" panose="020F0302020204030204" pitchFamily="34" charset="0"/>
              </a:rPr>
              <a:t>All’opposto, </a:t>
            </a:r>
            <a:r>
              <a:rPr lang="it-IT" sz="1600" b="1" i="0" dirty="0">
                <a:solidFill>
                  <a:sysClr val="windowText" lastClr="000000"/>
                </a:solidFill>
                <a:ea typeface="Calibri" panose="020F0502020204030204" pitchFamily="34" charset="0"/>
                <a:cs typeface="Calibri Light" panose="020F0302020204030204" pitchFamily="34" charset="0"/>
              </a:rPr>
              <a:t>l’osservazione pura </a:t>
            </a:r>
            <a:r>
              <a:rPr lang="it-IT" sz="1600" b="0" i="0" dirty="0">
                <a:solidFill>
                  <a:sysClr val="windowText" lastClr="000000"/>
                </a:solidFill>
                <a:ea typeface="Calibri" panose="020F0502020204030204" pitchFamily="34" charset="0"/>
                <a:cs typeface="Calibri Light" panose="020F0302020204030204" pitchFamily="34" charset="0"/>
              </a:rPr>
              <a:t>non prevede la partecipazione del ricercatore, ma è interamente basata sull’osservazione dei consumatori.</a:t>
            </a:r>
            <a:endParaRPr kumimoji="0" lang="it-IT" sz="1600" b="0" i="0" strike="noStrike" kern="1200" cap="none" spc="0" normalizeH="0" baseline="0" noProof="0" dirty="0">
              <a:ln>
                <a:noFill/>
              </a:ln>
              <a:solidFill>
                <a:sysClr val="windowText" lastClr="000000"/>
              </a:solidFill>
              <a:uLnTx/>
              <a:uFillTx/>
              <a:ea typeface="Calibri" panose="020F0502020204030204" pitchFamily="34" charset="0"/>
              <a:cs typeface="Calibri Light" panose="020F0302020204030204" pitchFamily="34" charset="0"/>
            </a:endParaRPr>
          </a:p>
          <a:p>
            <a:endParaRPr lang="it-IT" b="1" dirty="0"/>
          </a:p>
          <a:p>
            <a:endParaRPr lang="it-IT" dirty="0"/>
          </a:p>
        </p:txBody>
      </p:sp>
    </p:spTree>
    <p:extLst>
      <p:ext uri="{BB962C8B-B14F-4D97-AF65-F5344CB8AC3E}">
        <p14:creationId xmlns:p14="http://schemas.microsoft.com/office/powerpoint/2010/main" val="15227633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a:extLst>
              <a:ext uri="{FF2B5EF4-FFF2-40B4-BE49-F238E27FC236}">
                <a16:creationId xmlns:a16="http://schemas.microsoft.com/office/drawing/2014/main" id="{247A1B1B-E567-DF52-8D55-2343A2DA8511}"/>
              </a:ext>
            </a:extLst>
          </p:cNvPr>
          <p:cNvSpPr>
            <a:spLocks noGrp="1"/>
          </p:cNvSpPr>
          <p:nvPr>
            <p:ph type="sldNum" sz="quarter" idx="4"/>
          </p:nvPr>
        </p:nvSpPr>
        <p:spPr/>
        <p:txBody>
          <a:bodyPr/>
          <a:lstStyle/>
          <a:p>
            <a:r>
              <a:rPr lang="it-IT">
                <a:latin typeface="Segoe UI" panose="020B0502040204020203" pitchFamily="34" charset="0"/>
              </a:rPr>
              <a:t> </a:t>
            </a:r>
            <a:fld id="{69EFDA8D-BE95-4710-BEE0-4F64E81A0098}" type="slidenum">
              <a:rPr lang="it-IT" smtClean="0">
                <a:latin typeface="Segoe UI" panose="020B0502040204020203" pitchFamily="34" charset="0"/>
              </a:rPr>
              <a:pPr/>
              <a:t>26</a:t>
            </a:fld>
            <a:endParaRPr lang="it-IT" dirty="0">
              <a:latin typeface="Segoe UI" panose="020B0502040204020203" pitchFamily="34" charset="0"/>
            </a:endParaRPr>
          </a:p>
        </p:txBody>
      </p:sp>
      <p:sp>
        <p:nvSpPr>
          <p:cNvPr id="3" name="Segnaposto testo 2">
            <a:extLst>
              <a:ext uri="{FF2B5EF4-FFF2-40B4-BE49-F238E27FC236}">
                <a16:creationId xmlns:a16="http://schemas.microsoft.com/office/drawing/2014/main" id="{BF659703-71E8-309F-52D4-B1219397CA49}"/>
              </a:ext>
            </a:extLst>
          </p:cNvPr>
          <p:cNvSpPr>
            <a:spLocks noGrp="1"/>
          </p:cNvSpPr>
          <p:nvPr>
            <p:ph type="body" sz="quarter" idx="10"/>
          </p:nvPr>
        </p:nvSpPr>
        <p:spPr/>
        <p:txBody>
          <a:bodyPr/>
          <a:lstStyle/>
          <a:p>
            <a:r>
              <a:rPr lang="it-IT" dirty="0"/>
              <a:t>ELABORAZIONE DEI DATI</a:t>
            </a:r>
          </a:p>
        </p:txBody>
      </p:sp>
      <p:sp>
        <p:nvSpPr>
          <p:cNvPr id="5" name="Rettangolo 4">
            <a:extLst>
              <a:ext uri="{FF2B5EF4-FFF2-40B4-BE49-F238E27FC236}">
                <a16:creationId xmlns:a16="http://schemas.microsoft.com/office/drawing/2014/main" id="{3DE6F0E4-BECF-195B-9D47-717870FD6000}"/>
              </a:ext>
            </a:extLst>
          </p:cNvPr>
          <p:cNvSpPr/>
          <p:nvPr/>
        </p:nvSpPr>
        <p:spPr>
          <a:xfrm>
            <a:off x="704850" y="2214312"/>
            <a:ext cx="10809287" cy="2020920"/>
          </a:xfrm>
          <a:prstGeom prst="rect">
            <a:avLst/>
          </a:prstGeom>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1600" dirty="0">
                <a:solidFill>
                  <a:schemeClr val="tx1"/>
                </a:solidFill>
              </a:rPr>
              <a:t>Al termine della fase di rilevamento, le informazioni sono «processate» in maniera adeguata</a:t>
            </a:r>
            <a:r>
              <a:rPr lang="it-IT" sz="1600" b="1" dirty="0">
                <a:solidFill>
                  <a:schemeClr val="tx1"/>
                </a:solidFill>
              </a:rPr>
              <a:t>. Anche i dati qualitativi subiscono un processo di data </a:t>
            </a:r>
            <a:r>
              <a:rPr lang="it-IT" sz="1600" b="1" dirty="0" err="1">
                <a:solidFill>
                  <a:schemeClr val="tx1"/>
                </a:solidFill>
              </a:rPr>
              <a:t>cleaning</a:t>
            </a:r>
            <a:r>
              <a:rPr lang="it-IT" sz="1600" dirty="0">
                <a:solidFill>
                  <a:schemeClr val="tx1"/>
                </a:solidFill>
              </a:rPr>
              <a:t> in cui l’informazione grezza viene pulita da tutto ciò che non è essenziale all’oggetto di indagine, </a:t>
            </a:r>
            <a:r>
              <a:rPr lang="it-IT" sz="1600" b="1" dirty="0">
                <a:solidFill>
                  <a:schemeClr val="tx1"/>
                </a:solidFill>
              </a:rPr>
              <a:t>analizzata</a:t>
            </a:r>
            <a:r>
              <a:rPr lang="it-IT" sz="1600" dirty="0">
                <a:solidFill>
                  <a:schemeClr val="tx1"/>
                </a:solidFill>
              </a:rPr>
              <a:t> in maniera adeguata, considerando le peculiarità dell’intervistato, in un quadro d’insieme che dovrebbe far prevalere </a:t>
            </a:r>
            <a:r>
              <a:rPr lang="it-IT" sz="1600" i="1" dirty="0">
                <a:solidFill>
                  <a:schemeClr val="tx1"/>
                </a:solidFill>
              </a:rPr>
              <a:t>anche le più piccole sfumature di un fenomeno</a:t>
            </a:r>
            <a:r>
              <a:rPr lang="it-IT" sz="1600" dirty="0">
                <a:solidFill>
                  <a:schemeClr val="tx1"/>
                </a:solidFill>
              </a:rPr>
              <a:t>, </a:t>
            </a:r>
            <a:r>
              <a:rPr lang="it-IT" sz="1600" b="1" dirty="0">
                <a:solidFill>
                  <a:schemeClr val="tx1"/>
                </a:solidFill>
              </a:rPr>
              <a:t>compresa</a:t>
            </a:r>
            <a:r>
              <a:rPr lang="it-IT" sz="1600" dirty="0">
                <a:solidFill>
                  <a:schemeClr val="tx1"/>
                </a:solidFill>
              </a:rPr>
              <a:t> confrontando tutte le interviste raccolte, e </a:t>
            </a:r>
            <a:r>
              <a:rPr lang="it-IT" sz="1600" b="1" dirty="0">
                <a:solidFill>
                  <a:schemeClr val="tx1"/>
                </a:solidFill>
              </a:rPr>
              <a:t>infine sintetizzata </a:t>
            </a:r>
            <a:r>
              <a:rPr lang="it-IT" sz="1600" dirty="0">
                <a:solidFill>
                  <a:schemeClr val="tx1"/>
                </a:solidFill>
              </a:rPr>
              <a:t>e </a:t>
            </a:r>
            <a:r>
              <a:rPr lang="it-IT" sz="1600" b="1" dirty="0">
                <a:solidFill>
                  <a:schemeClr val="tx1"/>
                </a:solidFill>
              </a:rPr>
              <a:t>comunicata</a:t>
            </a:r>
            <a:r>
              <a:rPr lang="it-IT" sz="1600" dirty="0">
                <a:solidFill>
                  <a:schemeClr val="tx1"/>
                </a:solidFill>
              </a:rPr>
              <a:t> tramite report di sintesi.</a:t>
            </a:r>
          </a:p>
          <a:p>
            <a:pPr algn="ctr"/>
            <a:r>
              <a:rPr lang="it-IT" sz="1600" dirty="0">
                <a:solidFill>
                  <a:schemeClr val="tx1"/>
                </a:solidFill>
              </a:rPr>
              <a:t>A differenza delle indagini quantitative, le fonti di informazioni nelle indagini qualitative sono anche gli </a:t>
            </a:r>
            <a:r>
              <a:rPr lang="it-IT" sz="1600" b="1" dirty="0">
                <a:solidFill>
                  <a:schemeClr val="tx1"/>
                </a:solidFill>
              </a:rPr>
              <a:t>stati emotivi</a:t>
            </a:r>
            <a:r>
              <a:rPr lang="it-IT" sz="1600" dirty="0">
                <a:solidFill>
                  <a:schemeClr val="tx1"/>
                </a:solidFill>
              </a:rPr>
              <a:t>, la </a:t>
            </a:r>
            <a:r>
              <a:rPr lang="it-IT" sz="1600" b="1" dirty="0">
                <a:solidFill>
                  <a:schemeClr val="tx1"/>
                </a:solidFill>
              </a:rPr>
              <a:t>prossemica</a:t>
            </a:r>
            <a:r>
              <a:rPr lang="it-IT" sz="1600" dirty="0">
                <a:solidFill>
                  <a:schemeClr val="tx1"/>
                </a:solidFill>
              </a:rPr>
              <a:t>, la </a:t>
            </a:r>
            <a:r>
              <a:rPr lang="it-IT" sz="1600" b="1" dirty="0">
                <a:solidFill>
                  <a:schemeClr val="tx1"/>
                </a:solidFill>
              </a:rPr>
              <a:t>semantica</a:t>
            </a:r>
            <a:r>
              <a:rPr lang="it-IT" sz="1600" dirty="0">
                <a:solidFill>
                  <a:schemeClr val="tx1"/>
                </a:solidFill>
              </a:rPr>
              <a:t>, e in generale, tutto il </a:t>
            </a:r>
            <a:r>
              <a:rPr lang="it-IT" sz="1600" b="1" dirty="0">
                <a:solidFill>
                  <a:schemeClr val="tx1"/>
                </a:solidFill>
              </a:rPr>
              <a:t>comparto verbale e non verbale </a:t>
            </a:r>
            <a:r>
              <a:rPr lang="it-IT" sz="1600" dirty="0">
                <a:solidFill>
                  <a:schemeClr val="tx1"/>
                </a:solidFill>
              </a:rPr>
              <a:t>delle interazioni umane.</a:t>
            </a:r>
          </a:p>
        </p:txBody>
      </p:sp>
    </p:spTree>
    <p:extLst>
      <p:ext uri="{BB962C8B-B14F-4D97-AF65-F5344CB8AC3E}">
        <p14:creationId xmlns:p14="http://schemas.microsoft.com/office/powerpoint/2010/main" val="3091081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testo 2">
            <a:extLst>
              <a:ext uri="{FF2B5EF4-FFF2-40B4-BE49-F238E27FC236}">
                <a16:creationId xmlns:a16="http://schemas.microsoft.com/office/drawing/2014/main" id="{E06F3253-F4E7-82F5-CF75-CFF3D4010260}"/>
              </a:ext>
            </a:extLst>
          </p:cNvPr>
          <p:cNvSpPr>
            <a:spLocks noGrp="1"/>
          </p:cNvSpPr>
          <p:nvPr>
            <p:ph type="body" sz="quarter" idx="10"/>
          </p:nvPr>
        </p:nvSpPr>
        <p:spPr/>
        <p:txBody>
          <a:bodyPr/>
          <a:lstStyle/>
          <a:p>
            <a:r>
              <a:rPr lang="it-IT" dirty="0"/>
              <a:t>TARGET, FONTI E TIPOLOGIE DI ANALISI</a:t>
            </a:r>
          </a:p>
        </p:txBody>
      </p:sp>
      <p:sp>
        <p:nvSpPr>
          <p:cNvPr id="5" name="Rettangolo 4">
            <a:extLst>
              <a:ext uri="{FF2B5EF4-FFF2-40B4-BE49-F238E27FC236}">
                <a16:creationId xmlns:a16="http://schemas.microsoft.com/office/drawing/2014/main" id="{8A3E3156-C632-EB77-9E11-C1CEDD9B0F4A}"/>
              </a:ext>
            </a:extLst>
          </p:cNvPr>
          <p:cNvSpPr/>
          <p:nvPr/>
        </p:nvSpPr>
        <p:spPr>
          <a:xfrm>
            <a:off x="1053287" y="6025292"/>
            <a:ext cx="4623612" cy="30777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1" i="0" u="none" strike="noStrike" kern="0" cap="none" spc="200" normalizeH="0" baseline="0" noProof="0" dirty="0">
                <a:ln>
                  <a:noFill/>
                </a:ln>
                <a:solidFill>
                  <a:srgbClr val="1A171B"/>
                </a:solidFill>
                <a:effectLst/>
                <a:uLnTx/>
                <a:uFillTx/>
                <a:ea typeface="+mn-ea"/>
                <a:cs typeface="Segoe UI Light" panose="020B0502040204020203" pitchFamily="34" charset="0"/>
              </a:rPr>
              <a:t>MISURARE</a:t>
            </a:r>
          </a:p>
        </p:txBody>
      </p:sp>
      <p:sp>
        <p:nvSpPr>
          <p:cNvPr id="6" name="Parentesi quadra chiusa 5">
            <a:extLst>
              <a:ext uri="{FF2B5EF4-FFF2-40B4-BE49-F238E27FC236}">
                <a16:creationId xmlns:a16="http://schemas.microsoft.com/office/drawing/2014/main" id="{66174798-5E92-616C-797E-93027AFBF254}"/>
              </a:ext>
            </a:extLst>
          </p:cNvPr>
          <p:cNvSpPr/>
          <p:nvPr/>
        </p:nvSpPr>
        <p:spPr>
          <a:xfrm rot="5400000">
            <a:off x="3335999" y="3480113"/>
            <a:ext cx="58189" cy="5004614"/>
          </a:xfrm>
          <a:prstGeom prst="rightBracket">
            <a:avLst/>
          </a:prstGeom>
          <a:ln>
            <a:solidFill>
              <a:schemeClr val="bg2"/>
            </a:solidFill>
          </a:ln>
        </p:spPr>
        <p:style>
          <a:lnRef idx="1">
            <a:schemeClr val="dk1"/>
          </a:lnRef>
          <a:fillRef idx="0">
            <a:schemeClr val="dk1"/>
          </a:fillRef>
          <a:effectRef idx="0">
            <a:schemeClr val="dk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a typeface="+mn-ea"/>
              <a:cs typeface="+mn-cs"/>
            </a:endParaRPr>
          </a:p>
        </p:txBody>
      </p:sp>
      <p:pic>
        <p:nvPicPr>
          <p:cNvPr id="7" name="Immagine 6">
            <a:extLst>
              <a:ext uri="{FF2B5EF4-FFF2-40B4-BE49-F238E27FC236}">
                <a16:creationId xmlns:a16="http://schemas.microsoft.com/office/drawing/2014/main" id="{C41E9E3F-A345-B8DA-150F-80319688816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82612"/>
          <a:stretch/>
        </p:blipFill>
        <p:spPr>
          <a:xfrm>
            <a:off x="883978" y="3423529"/>
            <a:ext cx="10214848" cy="343799"/>
          </a:xfrm>
          <a:prstGeom prst="rect">
            <a:avLst/>
          </a:prstGeom>
        </p:spPr>
      </p:pic>
      <p:sp>
        <p:nvSpPr>
          <p:cNvPr id="8" name="Rettangolo 7">
            <a:extLst>
              <a:ext uri="{FF2B5EF4-FFF2-40B4-BE49-F238E27FC236}">
                <a16:creationId xmlns:a16="http://schemas.microsoft.com/office/drawing/2014/main" id="{C65C60C8-7DF2-4AA9-C989-EF2616295665}"/>
              </a:ext>
            </a:extLst>
          </p:cNvPr>
          <p:cNvSpPr/>
          <p:nvPr/>
        </p:nvSpPr>
        <p:spPr>
          <a:xfrm>
            <a:off x="411166" y="2869531"/>
            <a:ext cx="11004937" cy="482120"/>
          </a:xfrm>
          <a:prstGeom prst="rect">
            <a:avLst/>
          </a:prstGeom>
        </p:spPr>
        <p:txBody>
          <a:bodyPr wrap="none">
            <a:spAutoFit/>
          </a:bodyPr>
          <a:lstStyle/>
          <a:p>
            <a:pPr marL="0" marR="0" lvl="0" indent="0" algn="ctr" defTabSz="914400" rtl="0" eaLnBrk="1" fontAlgn="auto" latinLnBrk="0" hangingPunct="1">
              <a:lnSpc>
                <a:spcPct val="200000"/>
              </a:lnSpc>
              <a:spcBef>
                <a:spcPts val="600"/>
              </a:spcBef>
              <a:spcAft>
                <a:spcPts val="0"/>
              </a:spcAft>
              <a:buClrTx/>
              <a:buSzTx/>
              <a:buFontTx/>
              <a:buNone/>
              <a:tabLst/>
              <a:defRPr/>
            </a:pPr>
            <a:r>
              <a:rPr kumimoji="0" lang="it-IT" sz="1500" b="0" i="0" u="none" strike="noStrike" kern="0" cap="none" spc="0" normalizeH="0" baseline="0" noProof="0" dirty="0">
                <a:ln>
                  <a:noFill/>
                </a:ln>
                <a:solidFill>
                  <a:srgbClr val="E7E6E6">
                    <a:lumMod val="25000"/>
                  </a:srgbClr>
                </a:solidFill>
                <a:effectLst/>
                <a:uLnTx/>
                <a:uFillTx/>
                <a:ea typeface="+mn-ea"/>
                <a:cs typeface="+mn-cs"/>
              </a:rPr>
              <a:t>Ciascuno di questi attori del mercato detiene informazioni specifiche, necessarie per lo sviluppo di differenti ricerche di mercato</a:t>
            </a:r>
          </a:p>
        </p:txBody>
      </p:sp>
      <p:pic>
        <p:nvPicPr>
          <p:cNvPr id="9" name="Picture 2" descr="C:\Users\FC_mktg\AppData\Roaming\Skype\My Skype Received Files\Senza titolo-1.jpg">
            <a:extLst>
              <a:ext uri="{FF2B5EF4-FFF2-40B4-BE49-F238E27FC236}">
                <a16:creationId xmlns:a16="http://schemas.microsoft.com/office/drawing/2014/main" id="{B4533D99-9991-7751-6607-C3165EDA73C2}"/>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21671" b="56657"/>
          <a:stretch/>
        </p:blipFill>
        <p:spPr bwMode="auto">
          <a:xfrm>
            <a:off x="883978" y="1796554"/>
            <a:ext cx="10214845" cy="300470"/>
          </a:xfrm>
          <a:prstGeom prst="rect">
            <a:avLst/>
          </a:prstGeom>
          <a:noFill/>
          <a:extLst>
            <a:ext uri="{909E8E84-426E-40DD-AFC4-6F175D3DCCD1}">
              <a14:hiddenFill xmlns:a14="http://schemas.microsoft.com/office/drawing/2010/main">
                <a:solidFill>
                  <a:srgbClr val="FFFFFF"/>
                </a:solidFill>
              </a14:hiddenFill>
            </a:ext>
          </a:extLst>
        </p:spPr>
      </p:pic>
      <p:sp>
        <p:nvSpPr>
          <p:cNvPr id="10" name="CasellaDiTesto 9">
            <a:extLst>
              <a:ext uri="{FF2B5EF4-FFF2-40B4-BE49-F238E27FC236}">
                <a16:creationId xmlns:a16="http://schemas.microsoft.com/office/drawing/2014/main" id="{D3D58ED3-DB1C-7334-65F0-1C811CE32E91}"/>
              </a:ext>
            </a:extLst>
          </p:cNvPr>
          <p:cNvSpPr txBox="1"/>
          <p:nvPr/>
        </p:nvSpPr>
        <p:spPr>
          <a:xfrm>
            <a:off x="874924" y="1409467"/>
            <a:ext cx="4962510" cy="323165"/>
          </a:xfrm>
          <a:prstGeom prst="rect">
            <a:avLst/>
          </a:prstGeom>
          <a:solidFill>
            <a:srgbClr val="9F9F9F"/>
          </a:solid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500" b="1" i="0" u="none" strike="noStrike" kern="1200" cap="none" spc="0" normalizeH="0" baseline="0" noProof="0" dirty="0">
                <a:ln>
                  <a:noFill/>
                </a:ln>
                <a:solidFill>
                  <a:prstClr val="white"/>
                </a:solidFill>
                <a:effectLst/>
                <a:uLnTx/>
                <a:uFillTx/>
                <a:ea typeface="+mn-ea"/>
                <a:cs typeface="+mn-cs"/>
              </a:rPr>
              <a:t>Aziende</a:t>
            </a:r>
          </a:p>
        </p:txBody>
      </p:sp>
      <p:sp>
        <p:nvSpPr>
          <p:cNvPr id="11" name="CasellaDiTesto 10">
            <a:extLst>
              <a:ext uri="{FF2B5EF4-FFF2-40B4-BE49-F238E27FC236}">
                <a16:creationId xmlns:a16="http://schemas.microsoft.com/office/drawing/2014/main" id="{3DEFF548-AF1B-3AD4-3C34-9226720B4CED}"/>
              </a:ext>
            </a:extLst>
          </p:cNvPr>
          <p:cNvSpPr txBox="1"/>
          <p:nvPr/>
        </p:nvSpPr>
        <p:spPr>
          <a:xfrm>
            <a:off x="6136313" y="1409467"/>
            <a:ext cx="4962510" cy="323165"/>
          </a:xfrm>
          <a:prstGeom prst="rect">
            <a:avLst/>
          </a:prstGeom>
          <a:solidFill>
            <a:srgbClr val="9F9F9F"/>
          </a:solid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500" b="1" i="0" u="none" strike="noStrike" kern="1200" cap="none" spc="0" normalizeH="0" baseline="0" noProof="0" dirty="0">
                <a:ln>
                  <a:noFill/>
                </a:ln>
                <a:solidFill>
                  <a:prstClr val="white"/>
                </a:solidFill>
                <a:effectLst/>
                <a:uLnTx/>
                <a:uFillTx/>
                <a:ea typeface="+mn-ea"/>
                <a:cs typeface="+mn-cs"/>
              </a:rPr>
              <a:t>Clienti</a:t>
            </a:r>
          </a:p>
        </p:txBody>
      </p:sp>
      <p:sp>
        <p:nvSpPr>
          <p:cNvPr id="12" name="Pentagono 10">
            <a:extLst>
              <a:ext uri="{FF2B5EF4-FFF2-40B4-BE49-F238E27FC236}">
                <a16:creationId xmlns:a16="http://schemas.microsoft.com/office/drawing/2014/main" id="{13489E06-DA7F-922E-E58A-5D5085E0D132}"/>
              </a:ext>
            </a:extLst>
          </p:cNvPr>
          <p:cNvSpPr/>
          <p:nvPr/>
        </p:nvSpPr>
        <p:spPr>
          <a:xfrm>
            <a:off x="874924" y="2189324"/>
            <a:ext cx="2325989" cy="541683"/>
          </a:xfrm>
          <a:prstGeom prst="homePlate">
            <a:avLst>
              <a:gd name="adj" fmla="val 3649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a:ln>
                  <a:noFill/>
                </a:ln>
                <a:solidFill>
                  <a:prstClr val="white"/>
                </a:solidFill>
                <a:effectLst/>
                <a:uLnTx/>
                <a:uFillTx/>
                <a:ea typeface="+mn-ea"/>
                <a:cs typeface="+mn-cs"/>
              </a:rPr>
              <a:t>Produttori</a:t>
            </a:r>
          </a:p>
        </p:txBody>
      </p:sp>
      <p:sp>
        <p:nvSpPr>
          <p:cNvPr id="13" name="Pentagono 15">
            <a:extLst>
              <a:ext uri="{FF2B5EF4-FFF2-40B4-BE49-F238E27FC236}">
                <a16:creationId xmlns:a16="http://schemas.microsoft.com/office/drawing/2014/main" id="{43A5547B-00DB-3F7F-0426-7CB1D4D38C4D}"/>
              </a:ext>
            </a:extLst>
          </p:cNvPr>
          <p:cNvSpPr/>
          <p:nvPr/>
        </p:nvSpPr>
        <p:spPr>
          <a:xfrm>
            <a:off x="3496461" y="2189324"/>
            <a:ext cx="2325989" cy="541683"/>
          </a:xfrm>
          <a:prstGeom prst="homePlate">
            <a:avLst>
              <a:gd name="adj" fmla="val 3649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a:ln>
                  <a:noFill/>
                </a:ln>
                <a:solidFill>
                  <a:prstClr val="white"/>
                </a:solidFill>
                <a:effectLst/>
                <a:uLnTx/>
                <a:uFillTx/>
                <a:ea typeface="+mn-ea"/>
                <a:cs typeface="+mn-cs"/>
              </a:rPr>
              <a:t>Rivenditori</a:t>
            </a:r>
          </a:p>
        </p:txBody>
      </p:sp>
      <p:sp>
        <p:nvSpPr>
          <p:cNvPr id="14" name="Pentagono 16">
            <a:extLst>
              <a:ext uri="{FF2B5EF4-FFF2-40B4-BE49-F238E27FC236}">
                <a16:creationId xmlns:a16="http://schemas.microsoft.com/office/drawing/2014/main" id="{750A6AEE-9DC7-7E53-94A1-B40724CD1F58}"/>
              </a:ext>
            </a:extLst>
          </p:cNvPr>
          <p:cNvSpPr/>
          <p:nvPr/>
        </p:nvSpPr>
        <p:spPr>
          <a:xfrm>
            <a:off x="8755059" y="2189324"/>
            <a:ext cx="2325989" cy="541683"/>
          </a:xfrm>
          <a:prstGeom prst="homePlate">
            <a:avLst>
              <a:gd name="adj" fmla="val 3649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a:ln>
                  <a:noFill/>
                </a:ln>
                <a:solidFill>
                  <a:prstClr val="white"/>
                </a:solidFill>
                <a:effectLst/>
                <a:uLnTx/>
                <a:uFillTx/>
                <a:ea typeface="+mn-ea"/>
                <a:cs typeface="+mn-cs"/>
              </a:rPr>
              <a:t>Consumatori/</a:t>
            </a:r>
            <a:endParaRPr lang="it-IT" b="1" dirty="0">
              <a:solidFill>
                <a:prstClr val="white"/>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a:ln>
                  <a:noFill/>
                </a:ln>
                <a:solidFill>
                  <a:prstClr val="white"/>
                </a:solidFill>
                <a:effectLst/>
                <a:uLnTx/>
                <a:uFillTx/>
                <a:ea typeface="+mn-ea"/>
                <a:cs typeface="+mn-cs"/>
              </a:rPr>
              <a:t>Pazienti</a:t>
            </a:r>
          </a:p>
        </p:txBody>
      </p:sp>
      <p:sp>
        <p:nvSpPr>
          <p:cNvPr id="15" name="Pentagono 17">
            <a:extLst>
              <a:ext uri="{FF2B5EF4-FFF2-40B4-BE49-F238E27FC236}">
                <a16:creationId xmlns:a16="http://schemas.microsoft.com/office/drawing/2014/main" id="{62EFD49F-4C2D-9967-48B2-66A99AA85D36}"/>
              </a:ext>
            </a:extLst>
          </p:cNvPr>
          <p:cNvSpPr/>
          <p:nvPr/>
        </p:nvSpPr>
        <p:spPr>
          <a:xfrm>
            <a:off x="6136313" y="2189324"/>
            <a:ext cx="2325989" cy="541683"/>
          </a:xfrm>
          <a:prstGeom prst="homePlate">
            <a:avLst>
              <a:gd name="adj" fmla="val 3649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a:ln>
                  <a:noFill/>
                </a:ln>
                <a:solidFill>
                  <a:prstClr val="white"/>
                </a:solidFill>
                <a:effectLst/>
                <a:uLnTx/>
                <a:uFillTx/>
                <a:ea typeface="+mn-ea"/>
                <a:cs typeface="+mn-cs"/>
              </a:rPr>
              <a:t>Utilizzatori B2B</a:t>
            </a:r>
          </a:p>
        </p:txBody>
      </p:sp>
      <p:sp>
        <p:nvSpPr>
          <p:cNvPr id="16" name="CasellaDiTesto 15">
            <a:extLst>
              <a:ext uri="{FF2B5EF4-FFF2-40B4-BE49-F238E27FC236}">
                <a16:creationId xmlns:a16="http://schemas.microsoft.com/office/drawing/2014/main" id="{7BA808FC-2AF4-25A0-FE7A-54FEE18CEF4C}"/>
              </a:ext>
            </a:extLst>
          </p:cNvPr>
          <p:cNvSpPr txBox="1"/>
          <p:nvPr/>
        </p:nvSpPr>
        <p:spPr>
          <a:xfrm>
            <a:off x="859940" y="5548720"/>
            <a:ext cx="2355956" cy="323165"/>
          </a:xfrm>
          <a:prstGeom prst="rect">
            <a:avLst/>
          </a:prstGeom>
          <a:solidFill>
            <a:srgbClr val="9F9F9F"/>
          </a:solid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500" b="1" i="0" u="none" strike="noStrike" kern="1200" cap="none" spc="0" normalizeH="0" baseline="0" noProof="0" dirty="0">
                <a:ln>
                  <a:noFill/>
                </a:ln>
                <a:solidFill>
                  <a:srgbClr val="E7E6E6">
                    <a:lumMod val="25000"/>
                  </a:srgbClr>
                </a:solidFill>
                <a:effectLst/>
                <a:uLnTx/>
                <a:uFillTx/>
                <a:ea typeface="+mn-ea"/>
                <a:cs typeface="+mn-cs"/>
              </a:rPr>
              <a:t>SELL-IN</a:t>
            </a:r>
          </a:p>
        </p:txBody>
      </p:sp>
      <p:sp>
        <p:nvSpPr>
          <p:cNvPr id="17" name="CasellaDiTesto 16">
            <a:extLst>
              <a:ext uri="{FF2B5EF4-FFF2-40B4-BE49-F238E27FC236}">
                <a16:creationId xmlns:a16="http://schemas.microsoft.com/office/drawing/2014/main" id="{FC224728-6553-EAB8-6399-A9A8E5A18714}"/>
              </a:ext>
            </a:extLst>
          </p:cNvPr>
          <p:cNvSpPr txBox="1"/>
          <p:nvPr/>
        </p:nvSpPr>
        <p:spPr>
          <a:xfrm>
            <a:off x="3466494" y="5549477"/>
            <a:ext cx="2355956" cy="323165"/>
          </a:xfrm>
          <a:prstGeom prst="rect">
            <a:avLst/>
          </a:prstGeom>
          <a:solidFill>
            <a:srgbClr val="9F9F9F"/>
          </a:solid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500" b="1" i="0" u="none" strike="noStrike" kern="1200" cap="none" spc="0" normalizeH="0" baseline="0" noProof="0" dirty="0">
                <a:ln>
                  <a:noFill/>
                </a:ln>
                <a:solidFill>
                  <a:srgbClr val="E7E6E6">
                    <a:lumMod val="25000"/>
                  </a:srgbClr>
                </a:solidFill>
                <a:effectLst/>
                <a:uLnTx/>
                <a:uFillTx/>
                <a:ea typeface="+mn-ea"/>
                <a:cs typeface="+mn-cs"/>
              </a:rPr>
              <a:t>SELL-OUT</a:t>
            </a:r>
          </a:p>
        </p:txBody>
      </p:sp>
      <p:sp>
        <p:nvSpPr>
          <p:cNvPr id="18" name="CasellaDiTesto 17">
            <a:extLst>
              <a:ext uri="{FF2B5EF4-FFF2-40B4-BE49-F238E27FC236}">
                <a16:creationId xmlns:a16="http://schemas.microsoft.com/office/drawing/2014/main" id="{E0EA639D-8A76-CE96-7E85-8DEA830AF8CF}"/>
              </a:ext>
            </a:extLst>
          </p:cNvPr>
          <p:cNvSpPr txBox="1"/>
          <p:nvPr/>
        </p:nvSpPr>
        <p:spPr>
          <a:xfrm>
            <a:off x="6073048" y="5566579"/>
            <a:ext cx="5008000" cy="323165"/>
          </a:xfrm>
          <a:prstGeom prst="rect">
            <a:avLst/>
          </a:prstGeom>
          <a:solidFill>
            <a:srgbClr val="9F9F9F"/>
          </a:solid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500" b="1" i="0" u="none" strike="noStrike" kern="1200" cap="none" spc="0" normalizeH="0" baseline="0" noProof="0" dirty="0">
                <a:ln>
                  <a:noFill/>
                </a:ln>
                <a:solidFill>
                  <a:srgbClr val="E7E6E6">
                    <a:lumMod val="25000"/>
                  </a:srgbClr>
                </a:solidFill>
                <a:effectLst/>
                <a:uLnTx/>
                <a:uFillTx/>
                <a:ea typeface="+mn-ea"/>
                <a:cs typeface="+mn-cs"/>
              </a:rPr>
              <a:t>DOMANDA</a:t>
            </a:r>
          </a:p>
        </p:txBody>
      </p:sp>
      <p:sp>
        <p:nvSpPr>
          <p:cNvPr id="19" name="CasellaDiTesto 18">
            <a:extLst>
              <a:ext uri="{FF2B5EF4-FFF2-40B4-BE49-F238E27FC236}">
                <a16:creationId xmlns:a16="http://schemas.microsoft.com/office/drawing/2014/main" id="{5CC21E3B-9B12-F9F1-9006-8A2E348B6805}"/>
              </a:ext>
            </a:extLst>
          </p:cNvPr>
          <p:cNvSpPr txBox="1"/>
          <p:nvPr/>
        </p:nvSpPr>
        <p:spPr>
          <a:xfrm>
            <a:off x="874924" y="3864863"/>
            <a:ext cx="2355956" cy="1593362"/>
          </a:xfrm>
          <a:prstGeom prst="rect">
            <a:avLst/>
          </a:prstGeom>
          <a:solidFill>
            <a:schemeClr val="bg1">
              <a:lumMod val="85000"/>
            </a:schemeClr>
          </a:solidFill>
          <a:ln>
            <a:noFill/>
          </a:ln>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300" b="0" i="0" u="none" strike="noStrike" kern="1200" cap="none" spc="0" normalizeH="0" baseline="0" noProof="0" dirty="0">
                <a:ln>
                  <a:noFill/>
                </a:ln>
                <a:solidFill>
                  <a:srgbClr val="E7E6E6">
                    <a:lumMod val="25000"/>
                  </a:srgbClr>
                </a:solidFill>
                <a:effectLst/>
                <a:uLnTx/>
                <a:uFillTx/>
                <a:ea typeface="+mn-ea"/>
                <a:cs typeface="+mn-cs"/>
              </a:rPr>
              <a:t>Possono fornire dati di Sell-in o quelle di eventuale vendita diretta. Il breakdown per dealer consente di pesare eventuali campioni Sell-out, con attenzione alle leggi sulla libera concorrenza.</a:t>
            </a:r>
          </a:p>
        </p:txBody>
      </p:sp>
      <p:sp>
        <p:nvSpPr>
          <p:cNvPr id="20" name="CasellaDiTesto 19">
            <a:extLst>
              <a:ext uri="{FF2B5EF4-FFF2-40B4-BE49-F238E27FC236}">
                <a16:creationId xmlns:a16="http://schemas.microsoft.com/office/drawing/2014/main" id="{BDA6C9CE-8130-C9C0-16F5-C98820D9EB1E}"/>
              </a:ext>
            </a:extLst>
          </p:cNvPr>
          <p:cNvSpPr txBox="1"/>
          <p:nvPr/>
        </p:nvSpPr>
        <p:spPr>
          <a:xfrm>
            <a:off x="3496461" y="3864863"/>
            <a:ext cx="2355956" cy="1593362"/>
          </a:xfrm>
          <a:prstGeom prst="rect">
            <a:avLst/>
          </a:prstGeom>
          <a:solidFill>
            <a:schemeClr val="bg1">
              <a:lumMod val="85000"/>
            </a:schemeClr>
          </a:solidFill>
          <a:ln>
            <a:noFill/>
          </a:ln>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300" b="0" i="0" u="none" strike="noStrike" kern="1200" cap="none" spc="0" normalizeH="0" baseline="0" noProof="0" dirty="0">
                <a:ln>
                  <a:noFill/>
                </a:ln>
                <a:solidFill>
                  <a:srgbClr val="E7E6E6">
                    <a:lumMod val="25000"/>
                  </a:srgbClr>
                </a:solidFill>
                <a:effectLst/>
                <a:uLnTx/>
                <a:uFillTx/>
                <a:ea typeface="+mn-ea"/>
                <a:cs typeface="+mn-cs"/>
              </a:rPr>
              <a:t>Spesso nei mercati ad alta frammentazione e/o con valori unitari di transazione ridotti, rappresentano la principale scelta come campione per le quantitative, valida l’analisi distributiva.</a:t>
            </a:r>
          </a:p>
        </p:txBody>
      </p:sp>
      <p:sp>
        <p:nvSpPr>
          <p:cNvPr id="21" name="CasellaDiTesto 20">
            <a:extLst>
              <a:ext uri="{FF2B5EF4-FFF2-40B4-BE49-F238E27FC236}">
                <a16:creationId xmlns:a16="http://schemas.microsoft.com/office/drawing/2014/main" id="{C791172D-3C3B-C4B0-E5F8-C6127E06683A}"/>
              </a:ext>
            </a:extLst>
          </p:cNvPr>
          <p:cNvSpPr txBox="1"/>
          <p:nvPr/>
        </p:nvSpPr>
        <p:spPr>
          <a:xfrm>
            <a:off x="6136313" y="3864863"/>
            <a:ext cx="2355956" cy="1593362"/>
          </a:xfrm>
          <a:prstGeom prst="rect">
            <a:avLst/>
          </a:prstGeom>
          <a:solidFill>
            <a:schemeClr val="bg1">
              <a:lumMod val="85000"/>
            </a:schemeClr>
          </a:solidFill>
          <a:ln>
            <a:noFill/>
          </a:ln>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300" b="0" i="0" u="none" strike="noStrike" kern="1200" cap="none" spc="0" normalizeH="0" baseline="0" noProof="0" dirty="0">
                <a:ln>
                  <a:noFill/>
                </a:ln>
                <a:solidFill>
                  <a:srgbClr val="E7E6E6">
                    <a:lumMod val="25000"/>
                  </a:srgbClr>
                </a:solidFill>
                <a:effectLst/>
                <a:uLnTx/>
                <a:uFillTx/>
                <a:ea typeface="+mn-ea"/>
                <a:cs typeface="+mn-cs"/>
              </a:rPr>
              <a:t>Le informazioni raccolte sui clienti del mondo b2bsono valide per l’analisi distributiva, per la misurazione dei mercati, problematica di campionamento è complessa.</a:t>
            </a:r>
          </a:p>
        </p:txBody>
      </p:sp>
      <p:sp>
        <p:nvSpPr>
          <p:cNvPr id="22" name="CasellaDiTesto 21">
            <a:extLst>
              <a:ext uri="{FF2B5EF4-FFF2-40B4-BE49-F238E27FC236}">
                <a16:creationId xmlns:a16="http://schemas.microsoft.com/office/drawing/2014/main" id="{E782F72F-0A78-990F-B8B1-D51E3CEA0946}"/>
              </a:ext>
            </a:extLst>
          </p:cNvPr>
          <p:cNvSpPr txBox="1"/>
          <p:nvPr/>
        </p:nvSpPr>
        <p:spPr>
          <a:xfrm>
            <a:off x="8755059" y="3864863"/>
            <a:ext cx="2355956" cy="1623754"/>
          </a:xfrm>
          <a:prstGeom prst="rect">
            <a:avLst/>
          </a:prstGeom>
          <a:solidFill>
            <a:schemeClr val="bg1">
              <a:lumMod val="85000"/>
            </a:schemeClr>
          </a:solidFill>
          <a:ln>
            <a:noFill/>
          </a:ln>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300" b="0" i="0" u="none" strike="noStrike" kern="1200" cap="none" spc="0" normalizeH="0" baseline="0" noProof="0" dirty="0">
                <a:ln>
                  <a:noFill/>
                </a:ln>
                <a:solidFill>
                  <a:srgbClr val="E7E6E6">
                    <a:lumMod val="25000"/>
                  </a:srgbClr>
                </a:solidFill>
                <a:effectLst/>
                <a:uLnTx/>
                <a:uFillTx/>
                <a:ea typeface="+mn-ea"/>
                <a:cs typeface="+mn-cs"/>
              </a:rPr>
              <a:t>Solo raramente Le informazioni raccolte sui consumatori finali consentono la misurazione dei mercati, ma offrono ottime possibilità di analizzare la domanda.</a:t>
            </a:r>
          </a:p>
        </p:txBody>
      </p:sp>
      <p:sp>
        <p:nvSpPr>
          <p:cNvPr id="23" name="Rettangolo 22">
            <a:extLst>
              <a:ext uri="{FF2B5EF4-FFF2-40B4-BE49-F238E27FC236}">
                <a16:creationId xmlns:a16="http://schemas.microsoft.com/office/drawing/2014/main" id="{626F20D0-BFCF-E4D5-E22D-E5406F4A0D0F}"/>
              </a:ext>
            </a:extLst>
          </p:cNvPr>
          <p:cNvSpPr/>
          <p:nvPr/>
        </p:nvSpPr>
        <p:spPr>
          <a:xfrm>
            <a:off x="6200371" y="6039673"/>
            <a:ext cx="4623612" cy="30777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1" i="0" u="none" strike="noStrike" kern="0" cap="none" spc="200" normalizeH="0" baseline="0" noProof="0" dirty="0">
                <a:ln>
                  <a:noFill/>
                </a:ln>
                <a:solidFill>
                  <a:srgbClr val="1A171B"/>
                </a:solidFill>
                <a:effectLst/>
                <a:uLnTx/>
                <a:uFillTx/>
                <a:ea typeface="+mn-ea"/>
                <a:cs typeface="Segoe UI Light" panose="020B0502040204020203" pitchFamily="34" charset="0"/>
              </a:rPr>
              <a:t>DESCRIVERE</a:t>
            </a:r>
          </a:p>
        </p:txBody>
      </p:sp>
      <p:sp>
        <p:nvSpPr>
          <p:cNvPr id="24" name="Parentesi quadra chiusa 23">
            <a:extLst>
              <a:ext uri="{FF2B5EF4-FFF2-40B4-BE49-F238E27FC236}">
                <a16:creationId xmlns:a16="http://schemas.microsoft.com/office/drawing/2014/main" id="{1F42D4B8-9437-03FE-97C4-CAC17798B2DB}"/>
              </a:ext>
            </a:extLst>
          </p:cNvPr>
          <p:cNvSpPr/>
          <p:nvPr/>
        </p:nvSpPr>
        <p:spPr>
          <a:xfrm rot="5400000">
            <a:off x="8483083" y="3494494"/>
            <a:ext cx="58189" cy="5004614"/>
          </a:xfrm>
          <a:prstGeom prst="rightBracket">
            <a:avLst/>
          </a:prstGeom>
          <a:ln>
            <a:solidFill>
              <a:schemeClr val="bg2"/>
            </a:solidFill>
          </a:ln>
        </p:spPr>
        <p:style>
          <a:lnRef idx="1">
            <a:schemeClr val="dk1"/>
          </a:lnRef>
          <a:fillRef idx="0">
            <a:schemeClr val="dk1"/>
          </a:fillRef>
          <a:effectRef idx="0">
            <a:schemeClr val="dk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a typeface="+mn-ea"/>
              <a:cs typeface="+mn-cs"/>
            </a:endParaRPr>
          </a:p>
        </p:txBody>
      </p:sp>
    </p:spTree>
    <p:extLst>
      <p:ext uri="{BB962C8B-B14F-4D97-AF65-F5344CB8AC3E}">
        <p14:creationId xmlns:p14="http://schemas.microsoft.com/office/powerpoint/2010/main" val="34298726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6E0B2767-E8B2-AB16-547B-2216FD3F1B0C}"/>
              </a:ext>
            </a:extLst>
          </p:cNvPr>
          <p:cNvSpPr>
            <a:spLocks noGrp="1"/>
          </p:cNvSpPr>
          <p:nvPr>
            <p:ph type="title"/>
          </p:nvPr>
        </p:nvSpPr>
        <p:spPr/>
        <p:txBody>
          <a:bodyPr/>
          <a:lstStyle/>
          <a:p>
            <a:r>
              <a:rPr lang="it-IT" dirty="0"/>
              <a:t>ESEMPI DI OUTPUT</a:t>
            </a:r>
          </a:p>
        </p:txBody>
      </p:sp>
    </p:spTree>
    <p:extLst>
      <p:ext uri="{BB962C8B-B14F-4D97-AF65-F5344CB8AC3E}">
        <p14:creationId xmlns:p14="http://schemas.microsoft.com/office/powerpoint/2010/main" val="352393872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ttangolo 21">
            <a:extLst>
              <a:ext uri="{FF2B5EF4-FFF2-40B4-BE49-F238E27FC236}">
                <a16:creationId xmlns:a16="http://schemas.microsoft.com/office/drawing/2014/main" id="{F269A501-D74D-3F7F-725D-15349E57CAFC}"/>
              </a:ext>
            </a:extLst>
          </p:cNvPr>
          <p:cNvSpPr/>
          <p:nvPr/>
        </p:nvSpPr>
        <p:spPr>
          <a:xfrm>
            <a:off x="451466" y="2131345"/>
            <a:ext cx="2888514" cy="439203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 name="Segnaposto testo 1">
            <a:extLst>
              <a:ext uri="{FF2B5EF4-FFF2-40B4-BE49-F238E27FC236}">
                <a16:creationId xmlns:a16="http://schemas.microsoft.com/office/drawing/2014/main" id="{0D774D05-2A27-CACB-8360-C8433CBAD544}"/>
              </a:ext>
            </a:extLst>
          </p:cNvPr>
          <p:cNvSpPr>
            <a:spLocks noGrp="1"/>
          </p:cNvSpPr>
          <p:nvPr>
            <p:ph type="body" sz="quarter" idx="10"/>
          </p:nvPr>
        </p:nvSpPr>
        <p:spPr/>
        <p:txBody>
          <a:bodyPr/>
          <a:lstStyle/>
          <a:p>
            <a:r>
              <a:rPr lang="it-IT" dirty="0"/>
              <a:t>PERCHE’ FARE RICERCHE DI MERCATO?</a:t>
            </a:r>
          </a:p>
        </p:txBody>
      </p:sp>
      <p:sp>
        <p:nvSpPr>
          <p:cNvPr id="3" name="Segnaposto testo 2">
            <a:extLst>
              <a:ext uri="{FF2B5EF4-FFF2-40B4-BE49-F238E27FC236}">
                <a16:creationId xmlns:a16="http://schemas.microsoft.com/office/drawing/2014/main" id="{62DDDDC8-5D22-F69C-FF02-636842ED930B}"/>
              </a:ext>
            </a:extLst>
          </p:cNvPr>
          <p:cNvSpPr>
            <a:spLocks noGrp="1"/>
          </p:cNvSpPr>
          <p:nvPr>
            <p:ph type="body" sz="quarter" idx="11"/>
          </p:nvPr>
        </p:nvSpPr>
        <p:spPr>
          <a:xfrm>
            <a:off x="704850" y="1401510"/>
            <a:ext cx="10683586" cy="4907215"/>
          </a:xfrm>
        </p:spPr>
        <p:txBody>
          <a:bodyPr/>
          <a:lstStyle/>
          <a:p>
            <a:r>
              <a:rPr lang="it-IT" dirty="0"/>
              <a:t>Le esigenze che spingono ad interpellare un Istituto di Ricerca per raccogliere informazioni utili a ottimizzare il processo di marketing e comunicazione (e in ultima analisi a garantire il successo dall’azienda) possono essere varie: </a:t>
            </a:r>
          </a:p>
        </p:txBody>
      </p:sp>
      <p:sp>
        <p:nvSpPr>
          <p:cNvPr id="5" name="Ovale 4">
            <a:extLst>
              <a:ext uri="{FF2B5EF4-FFF2-40B4-BE49-F238E27FC236}">
                <a16:creationId xmlns:a16="http://schemas.microsoft.com/office/drawing/2014/main" id="{C8E7C94E-DA58-66D3-3DA1-CDE486134A6F}"/>
              </a:ext>
            </a:extLst>
          </p:cNvPr>
          <p:cNvSpPr/>
          <p:nvPr/>
        </p:nvSpPr>
        <p:spPr>
          <a:xfrm>
            <a:off x="6502400" y="3632200"/>
            <a:ext cx="2115044" cy="9600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33" b="1" dirty="0">
              <a:solidFill>
                <a:schemeClr val="tx1"/>
              </a:solidFill>
              <a:effectLst>
                <a:outerShdw blurRad="38100" dist="38100" dir="2700000" algn="tl">
                  <a:srgbClr val="000000">
                    <a:alpha val="43137"/>
                  </a:srgbClr>
                </a:outerShdw>
              </a:effectLst>
              <a:latin typeface="Segoe UI" panose="020B0502040204020203" pitchFamily="34" charset="0"/>
            </a:endParaRPr>
          </a:p>
        </p:txBody>
      </p:sp>
      <p:sp>
        <p:nvSpPr>
          <p:cNvPr id="6" name="Rettangolo 10">
            <a:extLst>
              <a:ext uri="{FF2B5EF4-FFF2-40B4-BE49-F238E27FC236}">
                <a16:creationId xmlns:a16="http://schemas.microsoft.com/office/drawing/2014/main" id="{1325098E-A7DA-2AE2-2B00-CF60865D2EFF}"/>
              </a:ext>
            </a:extLst>
          </p:cNvPr>
          <p:cNvSpPr>
            <a:spLocks noChangeArrowheads="1"/>
          </p:cNvSpPr>
          <p:nvPr/>
        </p:nvSpPr>
        <p:spPr bwMode="auto">
          <a:xfrm>
            <a:off x="609600" y="2870200"/>
            <a:ext cx="2506598"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HelveticaNeueLT Std" pitchFamily="34" charset="0"/>
                <a:ea typeface="ＭＳ Ｐゴシック" panose="020B0600070205080204" pitchFamily="34" charset="-128"/>
              </a:defRPr>
            </a:lvl1pPr>
            <a:lvl2pPr marL="742950" indent="-285750">
              <a:defRPr sz="2400">
                <a:solidFill>
                  <a:schemeClr val="tx1"/>
                </a:solidFill>
                <a:latin typeface="HelveticaNeueLT Std" pitchFamily="34" charset="0"/>
                <a:ea typeface="ＭＳ Ｐゴシック" panose="020B0600070205080204" pitchFamily="34" charset="-128"/>
              </a:defRPr>
            </a:lvl2pPr>
            <a:lvl3pPr marL="1143000" indent="-228600">
              <a:defRPr sz="2400">
                <a:solidFill>
                  <a:schemeClr val="tx1"/>
                </a:solidFill>
                <a:latin typeface="HelveticaNeueLT Std" pitchFamily="34" charset="0"/>
                <a:ea typeface="ＭＳ Ｐゴシック" panose="020B0600070205080204" pitchFamily="34" charset="-128"/>
              </a:defRPr>
            </a:lvl3pPr>
            <a:lvl4pPr marL="1600200" indent="-228600">
              <a:defRPr sz="2400">
                <a:solidFill>
                  <a:schemeClr val="tx1"/>
                </a:solidFill>
                <a:latin typeface="HelveticaNeueLT Std" pitchFamily="34" charset="0"/>
                <a:ea typeface="ＭＳ Ｐゴシック" panose="020B0600070205080204" pitchFamily="34" charset="-128"/>
              </a:defRPr>
            </a:lvl4pPr>
            <a:lvl5pPr marL="2057400" indent="-228600">
              <a:defRPr sz="2400">
                <a:solidFill>
                  <a:schemeClr val="tx1"/>
                </a:solidFill>
                <a:latin typeface="HelveticaNeueLT Std"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HelveticaNeueLT Std"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HelveticaNeueLT Std"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HelveticaNeueLT Std"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HelveticaNeueLT Std" pitchFamily="34" charset="0"/>
                <a:ea typeface="ＭＳ Ｐゴシック" panose="020B0600070205080204" pitchFamily="34" charset="-128"/>
              </a:defRPr>
            </a:lvl9pPr>
          </a:lstStyle>
          <a:p>
            <a:pPr marL="190510" indent="-190510">
              <a:spcBef>
                <a:spcPct val="50000"/>
              </a:spcBef>
              <a:buFont typeface="Wingdings" panose="05000000000000000000" pitchFamily="2" charset="2"/>
              <a:buChar char="§"/>
            </a:pPr>
            <a:r>
              <a:rPr lang="it-IT" altLang="ja-JP" sz="1200" dirty="0">
                <a:latin typeface="Segoe UI" panose="020B0502040204020203" pitchFamily="34" charset="0"/>
                <a:cs typeface="Segoe UI" panose="020B0502040204020203" pitchFamily="34" charset="0"/>
              </a:rPr>
              <a:t>Misurazione del mercato: valori e volumi di mercato per brand, q</a:t>
            </a:r>
            <a:r>
              <a:rPr lang="it-IT" altLang="it-IT" sz="1200" dirty="0">
                <a:latin typeface="Segoe UI" panose="020B0502040204020203" pitchFamily="34" charset="0"/>
                <a:cs typeface="Segoe UI" panose="020B0502040204020203" pitchFamily="34" charset="0"/>
              </a:rPr>
              <a:t>uote di mercato, penetrazione, performance distributive, analisi dei prezzi medi, etc.</a:t>
            </a:r>
          </a:p>
          <a:p>
            <a:pPr marL="190510" indent="-190510">
              <a:spcBef>
                <a:spcPct val="50000"/>
              </a:spcBef>
              <a:buFont typeface="Wingdings" panose="05000000000000000000" pitchFamily="2" charset="2"/>
              <a:buChar char="§"/>
            </a:pPr>
            <a:r>
              <a:rPr lang="it-IT" altLang="it-IT" sz="1200" b="1" dirty="0">
                <a:latin typeface="Segoe UI" panose="020B0502040204020203" pitchFamily="34" charset="0"/>
                <a:cs typeface="Segoe UI" panose="020B0502040204020203" pitchFamily="34" charset="0"/>
              </a:rPr>
              <a:t>Analisi di scenario: fenomeni, trend e potenziali minacce e opportunità</a:t>
            </a:r>
          </a:p>
          <a:p>
            <a:pPr marL="190510" indent="-190510">
              <a:spcBef>
                <a:spcPct val="50000"/>
              </a:spcBef>
              <a:buFont typeface="Wingdings" panose="05000000000000000000" pitchFamily="2" charset="2"/>
              <a:buChar char="§"/>
            </a:pPr>
            <a:r>
              <a:rPr lang="it-IT" altLang="it-IT" sz="1200" dirty="0">
                <a:latin typeface="Segoe UI" panose="020B0502040204020203" pitchFamily="34" charset="0"/>
                <a:cs typeface="Segoe UI" panose="020B0502040204020203" pitchFamily="34" charset="0"/>
              </a:rPr>
              <a:t>Analisi della competizione</a:t>
            </a:r>
          </a:p>
          <a:p>
            <a:pPr marL="190510" indent="-190510">
              <a:spcBef>
                <a:spcPct val="50000"/>
              </a:spcBef>
              <a:buFont typeface="Wingdings" panose="05000000000000000000" pitchFamily="2" charset="2"/>
              <a:buChar char="§"/>
            </a:pPr>
            <a:r>
              <a:rPr lang="it-IT" altLang="it-IT" sz="1200" dirty="0">
                <a:latin typeface="Segoe UI" panose="020B0502040204020203" pitchFamily="34" charset="0"/>
                <a:cs typeface="Segoe UI" panose="020B0502040204020203" pitchFamily="34" charset="0"/>
              </a:rPr>
              <a:t>Analisi funzionali al </a:t>
            </a:r>
            <a:r>
              <a:rPr lang="it-IT" altLang="it-IT" sz="1200" dirty="0" err="1">
                <a:latin typeface="Segoe UI" panose="020B0502040204020203" pitchFamily="34" charset="0"/>
                <a:cs typeface="Segoe UI" panose="020B0502040204020203" pitchFamily="34" charset="0"/>
              </a:rPr>
              <a:t>category</a:t>
            </a:r>
            <a:r>
              <a:rPr lang="it-IT" altLang="it-IT" sz="1200" dirty="0">
                <a:latin typeface="Segoe UI" panose="020B0502040204020203" pitchFamily="34" charset="0"/>
                <a:cs typeface="Segoe UI" panose="020B0502040204020203" pitchFamily="34" charset="0"/>
              </a:rPr>
              <a:t> management</a:t>
            </a:r>
          </a:p>
          <a:p>
            <a:pPr marL="190510" indent="-190510">
              <a:spcBef>
                <a:spcPct val="50000"/>
              </a:spcBef>
              <a:buFont typeface="Wingdings" panose="05000000000000000000" pitchFamily="2" charset="2"/>
              <a:buChar char="§"/>
            </a:pPr>
            <a:r>
              <a:rPr lang="it-IT" altLang="it-IT" sz="1200" dirty="0">
                <a:latin typeface="Segoe UI" panose="020B0502040204020203" pitchFamily="34" charset="0"/>
                <a:cs typeface="Segoe UI" panose="020B0502040204020203" pitchFamily="34" charset="0"/>
              </a:rPr>
              <a:t>Sviluppo di modelli previsionali</a:t>
            </a:r>
          </a:p>
        </p:txBody>
      </p:sp>
      <p:sp>
        <p:nvSpPr>
          <p:cNvPr id="7" name="Rettangolo 10">
            <a:extLst>
              <a:ext uri="{FF2B5EF4-FFF2-40B4-BE49-F238E27FC236}">
                <a16:creationId xmlns:a16="http://schemas.microsoft.com/office/drawing/2014/main" id="{AED77424-125E-D0D2-4FD9-C7A0D9F865C8}"/>
              </a:ext>
            </a:extLst>
          </p:cNvPr>
          <p:cNvSpPr>
            <a:spLocks noChangeArrowheads="1"/>
          </p:cNvSpPr>
          <p:nvPr/>
        </p:nvSpPr>
        <p:spPr bwMode="auto">
          <a:xfrm>
            <a:off x="6146800" y="2870200"/>
            <a:ext cx="2032000"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HelveticaNeueLT Std" pitchFamily="34" charset="0"/>
                <a:ea typeface="ＭＳ Ｐゴシック" panose="020B0600070205080204" pitchFamily="34" charset="-128"/>
              </a:defRPr>
            </a:lvl1pPr>
            <a:lvl2pPr marL="742950" indent="-285750">
              <a:defRPr sz="2400">
                <a:solidFill>
                  <a:schemeClr val="tx1"/>
                </a:solidFill>
                <a:latin typeface="HelveticaNeueLT Std" pitchFamily="34" charset="0"/>
                <a:ea typeface="ＭＳ Ｐゴシック" panose="020B0600070205080204" pitchFamily="34" charset="-128"/>
              </a:defRPr>
            </a:lvl2pPr>
            <a:lvl3pPr marL="1143000" indent="-228600">
              <a:defRPr sz="2400">
                <a:solidFill>
                  <a:schemeClr val="tx1"/>
                </a:solidFill>
                <a:latin typeface="HelveticaNeueLT Std" pitchFamily="34" charset="0"/>
                <a:ea typeface="ＭＳ Ｐゴシック" panose="020B0600070205080204" pitchFamily="34" charset="-128"/>
              </a:defRPr>
            </a:lvl3pPr>
            <a:lvl4pPr marL="1600200" indent="-228600">
              <a:defRPr sz="2400">
                <a:solidFill>
                  <a:schemeClr val="tx1"/>
                </a:solidFill>
                <a:latin typeface="HelveticaNeueLT Std" pitchFamily="34" charset="0"/>
                <a:ea typeface="ＭＳ Ｐゴシック" panose="020B0600070205080204" pitchFamily="34" charset="-128"/>
              </a:defRPr>
            </a:lvl4pPr>
            <a:lvl5pPr marL="2057400" indent="-228600">
              <a:defRPr sz="2400">
                <a:solidFill>
                  <a:schemeClr val="tx1"/>
                </a:solidFill>
                <a:latin typeface="HelveticaNeueLT Std"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HelveticaNeueLT Std"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HelveticaNeueLT Std"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HelveticaNeueLT Std"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HelveticaNeueLT Std" pitchFamily="34" charset="0"/>
                <a:ea typeface="ＭＳ Ｐゴシック" panose="020B0600070205080204" pitchFamily="34" charset="-128"/>
              </a:defRPr>
            </a:lvl9pPr>
          </a:lstStyle>
          <a:p>
            <a:pPr marL="190510" indent="-190510">
              <a:buFont typeface="Wingdings" panose="05000000000000000000" pitchFamily="2" charset="2"/>
              <a:buChar char="§"/>
            </a:pPr>
            <a:r>
              <a:rPr lang="it-IT" altLang="it-IT" sz="1200" b="1" dirty="0">
                <a:latin typeface="Segoe UI" panose="020B0502040204020203" pitchFamily="34" charset="0"/>
                <a:cs typeface="Segoe UI" panose="020B0502040204020203" pitchFamily="34" charset="0"/>
              </a:rPr>
              <a:t>Brand </a:t>
            </a:r>
            <a:r>
              <a:rPr lang="it-IT" altLang="it-IT" sz="1200" b="1" dirty="0" err="1">
                <a:latin typeface="Segoe UI" panose="020B0502040204020203" pitchFamily="34" charset="0"/>
                <a:cs typeface="Segoe UI" panose="020B0502040204020203" pitchFamily="34" charset="0"/>
              </a:rPr>
              <a:t>Awareness</a:t>
            </a:r>
            <a:r>
              <a:rPr lang="it-IT" altLang="it-IT" sz="1200" b="1" dirty="0">
                <a:latin typeface="Segoe UI" panose="020B0502040204020203" pitchFamily="34" charset="0"/>
                <a:cs typeface="Segoe UI" panose="020B0502040204020203" pitchFamily="34" charset="0"/>
              </a:rPr>
              <a:t> </a:t>
            </a:r>
          </a:p>
          <a:p>
            <a:pPr marL="190510" indent="-190510">
              <a:buFont typeface="Wingdings" panose="05000000000000000000" pitchFamily="2" charset="2"/>
              <a:buChar char="§"/>
            </a:pPr>
            <a:endParaRPr lang="it-IT" altLang="it-IT" sz="1200" dirty="0">
              <a:latin typeface="Segoe UI" panose="020B0502040204020203" pitchFamily="34" charset="0"/>
              <a:cs typeface="Segoe UI" panose="020B0502040204020203" pitchFamily="34" charset="0"/>
            </a:endParaRPr>
          </a:p>
          <a:p>
            <a:pPr marL="190510" indent="-190510">
              <a:buFont typeface="Wingdings" panose="05000000000000000000" pitchFamily="2" charset="2"/>
              <a:buChar char="§"/>
            </a:pPr>
            <a:r>
              <a:rPr lang="it-IT" altLang="it-IT" sz="1200" dirty="0">
                <a:latin typeface="Segoe UI" panose="020B0502040204020203" pitchFamily="34" charset="0"/>
                <a:cs typeface="Segoe UI" panose="020B0502040204020203" pitchFamily="34" charset="0"/>
              </a:rPr>
              <a:t>Brand positioning</a:t>
            </a:r>
            <a:br>
              <a:rPr lang="it-IT" altLang="it-IT" sz="1200" dirty="0">
                <a:latin typeface="Segoe UI" panose="020B0502040204020203" pitchFamily="34" charset="0"/>
                <a:cs typeface="Segoe UI" panose="020B0502040204020203" pitchFamily="34" charset="0"/>
              </a:rPr>
            </a:br>
            <a:r>
              <a:rPr lang="it-IT" altLang="it-IT" sz="1200" dirty="0">
                <a:latin typeface="Segoe UI" panose="020B0502040204020203" pitchFamily="34" charset="0"/>
                <a:cs typeface="Segoe UI" panose="020B0502040204020203" pitchFamily="34" charset="0"/>
              </a:rPr>
              <a:t> </a:t>
            </a:r>
          </a:p>
          <a:p>
            <a:pPr marL="190510" indent="-190510">
              <a:buFont typeface="Wingdings" panose="05000000000000000000" pitchFamily="2" charset="2"/>
              <a:buChar char="§"/>
            </a:pPr>
            <a:r>
              <a:rPr lang="it-IT" altLang="it-IT" sz="1200" dirty="0">
                <a:latin typeface="Segoe UI" panose="020B0502040204020203" pitchFamily="34" charset="0"/>
                <a:cs typeface="Segoe UI" panose="020B0502040204020203" pitchFamily="34" charset="0"/>
              </a:rPr>
              <a:t>Brand image</a:t>
            </a:r>
            <a:br>
              <a:rPr lang="it-IT" altLang="it-IT" sz="1200" dirty="0">
                <a:latin typeface="Segoe UI" panose="020B0502040204020203" pitchFamily="34" charset="0"/>
                <a:cs typeface="Segoe UI" panose="020B0502040204020203" pitchFamily="34" charset="0"/>
              </a:rPr>
            </a:br>
            <a:endParaRPr lang="it-IT" altLang="it-IT" sz="1200" dirty="0">
              <a:latin typeface="Segoe UI" panose="020B0502040204020203" pitchFamily="34" charset="0"/>
              <a:cs typeface="Segoe UI" panose="020B0502040204020203" pitchFamily="34" charset="0"/>
            </a:endParaRPr>
          </a:p>
          <a:p>
            <a:pPr marL="190510" indent="-190510">
              <a:buFont typeface="Wingdings" panose="05000000000000000000" pitchFamily="2" charset="2"/>
              <a:buChar char="§"/>
            </a:pPr>
            <a:r>
              <a:rPr lang="it-IT" altLang="it-IT" sz="1200" b="1" dirty="0">
                <a:latin typeface="Segoe UI" panose="020B0502040204020203" pitchFamily="34" charset="0"/>
                <a:cs typeface="Segoe UI" panose="020B0502040204020203" pitchFamily="34" charset="0"/>
              </a:rPr>
              <a:t>Indagini di customer </a:t>
            </a:r>
            <a:r>
              <a:rPr lang="it-IT" altLang="it-IT" sz="1200" b="1" dirty="0" err="1">
                <a:latin typeface="Segoe UI" panose="020B0502040204020203" pitchFamily="34" charset="0"/>
                <a:cs typeface="Segoe UI" panose="020B0502040204020203" pitchFamily="34" charset="0"/>
              </a:rPr>
              <a:t>experience</a:t>
            </a:r>
            <a:r>
              <a:rPr lang="it-IT" altLang="it-IT" sz="1200" b="1" dirty="0">
                <a:latin typeface="Segoe UI" panose="020B0502040204020203" pitchFamily="34" charset="0"/>
                <a:cs typeface="Segoe UI" panose="020B0502040204020203" pitchFamily="34" charset="0"/>
              </a:rPr>
              <a:t> e customer </a:t>
            </a:r>
            <a:r>
              <a:rPr lang="it-IT" altLang="it-IT" sz="1200" b="1" dirty="0" err="1">
                <a:latin typeface="Segoe UI" panose="020B0502040204020203" pitchFamily="34" charset="0"/>
                <a:cs typeface="Segoe UI" panose="020B0502040204020203" pitchFamily="34" charset="0"/>
              </a:rPr>
              <a:t>satisfaction</a:t>
            </a:r>
            <a:endParaRPr lang="it-IT" altLang="it-IT" sz="1200" b="1" dirty="0">
              <a:latin typeface="Segoe UI" panose="020B0502040204020203" pitchFamily="34" charset="0"/>
              <a:cs typeface="Segoe UI" panose="020B0502040204020203" pitchFamily="34" charset="0"/>
            </a:endParaRPr>
          </a:p>
          <a:p>
            <a:pPr marL="190510" indent="-190510">
              <a:buFont typeface="Wingdings" panose="05000000000000000000" pitchFamily="2" charset="2"/>
              <a:buChar char="§"/>
            </a:pPr>
            <a:endParaRPr lang="it-IT" altLang="it-IT" sz="1200" dirty="0">
              <a:latin typeface="Segoe UI" panose="020B0502040204020203" pitchFamily="34" charset="0"/>
              <a:cs typeface="Segoe UI" panose="020B0502040204020203" pitchFamily="34" charset="0"/>
            </a:endParaRPr>
          </a:p>
          <a:p>
            <a:pPr marL="190510" indent="-190510" algn="ctr">
              <a:buFont typeface="Wingdings" panose="05000000000000000000" pitchFamily="2" charset="2"/>
              <a:buChar char="§"/>
            </a:pPr>
            <a:endParaRPr lang="it-IT" altLang="it-IT" sz="1200" b="1" i="1" dirty="0">
              <a:latin typeface="Segoe UI" panose="020B0502040204020203" pitchFamily="34" charset="0"/>
              <a:cs typeface="Segoe UI" panose="020B0502040204020203" pitchFamily="34" charset="0"/>
            </a:endParaRPr>
          </a:p>
        </p:txBody>
      </p:sp>
      <p:cxnSp>
        <p:nvCxnSpPr>
          <p:cNvPr id="9" name="Connettore diritto 8">
            <a:extLst>
              <a:ext uri="{FF2B5EF4-FFF2-40B4-BE49-F238E27FC236}">
                <a16:creationId xmlns:a16="http://schemas.microsoft.com/office/drawing/2014/main" id="{27950A56-98B0-1966-4C3E-8FD85ABB875A}"/>
              </a:ext>
            </a:extLst>
          </p:cNvPr>
          <p:cNvCxnSpPr>
            <a:cxnSpLocks/>
          </p:cNvCxnSpPr>
          <p:nvPr/>
        </p:nvCxnSpPr>
        <p:spPr>
          <a:xfrm>
            <a:off x="6045200" y="2280920"/>
            <a:ext cx="0" cy="3556000"/>
          </a:xfrm>
          <a:prstGeom prst="line">
            <a:avLst/>
          </a:prstGeom>
          <a:ln w="9525" cap="flat" cmpd="sng" algn="ctr">
            <a:solidFill>
              <a:srgbClr val="FFFFFF"/>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0" name="Connettore diritto 9">
            <a:extLst>
              <a:ext uri="{FF2B5EF4-FFF2-40B4-BE49-F238E27FC236}">
                <a16:creationId xmlns:a16="http://schemas.microsoft.com/office/drawing/2014/main" id="{8363680A-7241-C267-0F5B-606757DDD640}"/>
              </a:ext>
            </a:extLst>
          </p:cNvPr>
          <p:cNvCxnSpPr>
            <a:cxnSpLocks/>
          </p:cNvCxnSpPr>
          <p:nvPr/>
        </p:nvCxnSpPr>
        <p:spPr>
          <a:xfrm>
            <a:off x="8686800" y="2280920"/>
            <a:ext cx="0" cy="3556000"/>
          </a:xfrm>
          <a:prstGeom prst="line">
            <a:avLst/>
          </a:prstGeom>
          <a:ln w="9525" cap="flat" cmpd="sng" algn="ctr">
            <a:solidFill>
              <a:srgbClr val="FFFFFF"/>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2" name="Ovale 11">
            <a:extLst>
              <a:ext uri="{FF2B5EF4-FFF2-40B4-BE49-F238E27FC236}">
                <a16:creationId xmlns:a16="http://schemas.microsoft.com/office/drawing/2014/main" id="{5A3D01E0-157D-EA37-5A75-31861FF82913}"/>
              </a:ext>
            </a:extLst>
          </p:cNvPr>
          <p:cNvSpPr/>
          <p:nvPr/>
        </p:nvSpPr>
        <p:spPr>
          <a:xfrm>
            <a:off x="6299200" y="4851400"/>
            <a:ext cx="2290773" cy="9600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33" b="1" dirty="0">
              <a:solidFill>
                <a:schemeClr val="tx1"/>
              </a:solidFill>
              <a:effectLst>
                <a:outerShdw blurRad="38100" dist="38100" dir="2700000" algn="tl">
                  <a:srgbClr val="000000">
                    <a:alpha val="43137"/>
                  </a:srgbClr>
                </a:outerShdw>
              </a:effectLst>
              <a:latin typeface="Segoe UI" panose="020B0502040204020203" pitchFamily="34" charset="0"/>
            </a:endParaRPr>
          </a:p>
        </p:txBody>
      </p:sp>
      <p:sp>
        <p:nvSpPr>
          <p:cNvPr id="13" name="CasellaDiTesto 12">
            <a:extLst>
              <a:ext uri="{FF2B5EF4-FFF2-40B4-BE49-F238E27FC236}">
                <a16:creationId xmlns:a16="http://schemas.microsoft.com/office/drawing/2014/main" id="{6D7F96A1-FB03-FAF3-2409-071782A407E4}"/>
              </a:ext>
            </a:extLst>
          </p:cNvPr>
          <p:cNvSpPr txBox="1"/>
          <p:nvPr/>
        </p:nvSpPr>
        <p:spPr>
          <a:xfrm>
            <a:off x="609601" y="2251333"/>
            <a:ext cx="2432755" cy="461665"/>
          </a:xfrm>
          <a:prstGeom prst="rect">
            <a:avLst/>
          </a:prstGeom>
          <a:noFill/>
        </p:spPr>
        <p:txBody>
          <a:bodyPr wrap="square">
            <a:spAutoFit/>
          </a:bodyPr>
          <a:lstStyle/>
          <a:p>
            <a:pPr algn="ctr"/>
            <a:r>
              <a:rPr lang="it-IT" sz="1200" b="1" dirty="0">
                <a:effectLst>
                  <a:outerShdw blurRad="38100" dist="38100" dir="2700000" algn="tl">
                    <a:srgbClr val="000000">
                      <a:alpha val="43137"/>
                    </a:srgbClr>
                  </a:outerShdw>
                </a:effectLst>
                <a:latin typeface="Segoe UI" panose="020B0502040204020203" pitchFamily="34" charset="0"/>
              </a:rPr>
              <a:t>COMPRENDERE </a:t>
            </a:r>
          </a:p>
          <a:p>
            <a:pPr algn="ctr"/>
            <a:r>
              <a:rPr lang="it-IT" sz="1200" b="1" dirty="0">
                <a:effectLst>
                  <a:outerShdw blurRad="38100" dist="38100" dir="2700000" algn="tl">
                    <a:srgbClr val="000000">
                      <a:alpha val="43137"/>
                    </a:srgbClr>
                  </a:outerShdw>
                </a:effectLst>
                <a:latin typeface="Segoe UI" panose="020B0502040204020203" pitchFamily="34" charset="0"/>
              </a:rPr>
              <a:t>IL MERCATO</a:t>
            </a:r>
          </a:p>
        </p:txBody>
      </p:sp>
      <p:sp>
        <p:nvSpPr>
          <p:cNvPr id="14" name="Rettangolo 10">
            <a:extLst>
              <a:ext uri="{FF2B5EF4-FFF2-40B4-BE49-F238E27FC236}">
                <a16:creationId xmlns:a16="http://schemas.microsoft.com/office/drawing/2014/main" id="{26DE12B6-E4F2-DE9A-3E06-28310888D738}"/>
              </a:ext>
            </a:extLst>
          </p:cNvPr>
          <p:cNvSpPr>
            <a:spLocks noChangeArrowheads="1"/>
          </p:cNvSpPr>
          <p:nvPr/>
        </p:nvSpPr>
        <p:spPr bwMode="auto">
          <a:xfrm>
            <a:off x="3393440" y="2860040"/>
            <a:ext cx="2336800" cy="3508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HelveticaNeueLT Std" pitchFamily="34" charset="0"/>
                <a:ea typeface="ＭＳ Ｐゴシック" panose="020B0600070205080204" pitchFamily="34" charset="-128"/>
              </a:defRPr>
            </a:lvl1pPr>
            <a:lvl2pPr marL="742950" indent="-285750">
              <a:defRPr sz="2400">
                <a:solidFill>
                  <a:schemeClr val="tx1"/>
                </a:solidFill>
                <a:latin typeface="HelveticaNeueLT Std" pitchFamily="34" charset="0"/>
                <a:ea typeface="ＭＳ Ｐゴシック" panose="020B0600070205080204" pitchFamily="34" charset="-128"/>
              </a:defRPr>
            </a:lvl2pPr>
            <a:lvl3pPr marL="1143000" indent="-228600">
              <a:defRPr sz="2400">
                <a:solidFill>
                  <a:schemeClr val="tx1"/>
                </a:solidFill>
                <a:latin typeface="HelveticaNeueLT Std" pitchFamily="34" charset="0"/>
                <a:ea typeface="ＭＳ Ｐゴシック" panose="020B0600070205080204" pitchFamily="34" charset="-128"/>
              </a:defRPr>
            </a:lvl3pPr>
            <a:lvl4pPr marL="1600200" indent="-228600">
              <a:defRPr sz="2400">
                <a:solidFill>
                  <a:schemeClr val="tx1"/>
                </a:solidFill>
                <a:latin typeface="HelveticaNeueLT Std" pitchFamily="34" charset="0"/>
                <a:ea typeface="ＭＳ Ｐゴシック" panose="020B0600070205080204" pitchFamily="34" charset="-128"/>
              </a:defRPr>
            </a:lvl4pPr>
            <a:lvl5pPr marL="2057400" indent="-228600">
              <a:defRPr sz="2400">
                <a:solidFill>
                  <a:schemeClr val="tx1"/>
                </a:solidFill>
                <a:latin typeface="HelveticaNeueLT Std"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HelveticaNeueLT Std"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HelveticaNeueLT Std"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HelveticaNeueLT Std"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HelveticaNeueLT Std" pitchFamily="34" charset="0"/>
                <a:ea typeface="ＭＳ Ｐゴシック" panose="020B0600070205080204" pitchFamily="34" charset="-128"/>
              </a:defRPr>
            </a:lvl9pPr>
          </a:lstStyle>
          <a:p>
            <a:pPr marL="190510" indent="-190510">
              <a:spcBef>
                <a:spcPct val="50000"/>
              </a:spcBef>
              <a:buFont typeface="Wingdings" panose="05000000000000000000" pitchFamily="2" charset="2"/>
              <a:buChar char="§"/>
            </a:pPr>
            <a:r>
              <a:rPr lang="it-IT" altLang="it-IT" sz="1200" dirty="0">
                <a:latin typeface="Segoe UI" panose="020B0502040204020203" pitchFamily="34" charset="0"/>
                <a:cs typeface="Segoe UI" panose="020B0502040204020203" pitchFamily="34" charset="0"/>
              </a:rPr>
              <a:t>Caratteristiche hard: </a:t>
            </a:r>
            <a:r>
              <a:rPr lang="it-IT" altLang="it-IT" sz="1200" dirty="0" err="1">
                <a:latin typeface="Segoe UI" panose="020B0502040204020203" pitchFamily="34" charset="0"/>
                <a:cs typeface="Segoe UI" panose="020B0502040204020203" pitchFamily="34" charset="0"/>
              </a:rPr>
              <a:t>sociodemo</a:t>
            </a:r>
            <a:r>
              <a:rPr lang="it-IT" altLang="it-IT" sz="1200" dirty="0">
                <a:latin typeface="Segoe UI" panose="020B0502040204020203" pitchFamily="34" charset="0"/>
                <a:cs typeface="Segoe UI" panose="020B0502040204020203" pitchFamily="34" charset="0"/>
              </a:rPr>
              <a:t>, comportamenti di acquisto, utilizzo, raccolta di informazioni (customer </a:t>
            </a:r>
            <a:r>
              <a:rPr lang="it-IT" altLang="it-IT" sz="1200" dirty="0" err="1">
                <a:latin typeface="Segoe UI" panose="020B0502040204020203" pitchFamily="34" charset="0"/>
                <a:cs typeface="Segoe UI" panose="020B0502040204020203" pitchFamily="34" charset="0"/>
              </a:rPr>
              <a:t>journey</a:t>
            </a:r>
            <a:r>
              <a:rPr lang="it-IT" altLang="it-IT" sz="1200" dirty="0">
                <a:latin typeface="Segoe UI" panose="020B0502040204020203" pitchFamily="34" charset="0"/>
                <a:cs typeface="Segoe UI" panose="020B0502040204020203" pitchFamily="34" charset="0"/>
              </a:rPr>
              <a:t> e information </a:t>
            </a:r>
            <a:r>
              <a:rPr lang="it-IT" altLang="it-IT" sz="1200" dirty="0" err="1">
                <a:latin typeface="Segoe UI" panose="020B0502040204020203" pitchFamily="34" charset="0"/>
                <a:cs typeface="Segoe UI" panose="020B0502040204020203" pitchFamily="34" charset="0"/>
              </a:rPr>
              <a:t>journey</a:t>
            </a:r>
            <a:r>
              <a:rPr lang="it-IT" altLang="it-IT" sz="1200" dirty="0">
                <a:latin typeface="Segoe UI" panose="020B0502040204020203" pitchFamily="34" charset="0"/>
                <a:cs typeface="Segoe UI" panose="020B0502040204020203" pitchFamily="34" charset="0"/>
              </a:rPr>
              <a:t>), etc.</a:t>
            </a:r>
          </a:p>
          <a:p>
            <a:pPr marL="190510" indent="-190510">
              <a:spcBef>
                <a:spcPct val="50000"/>
              </a:spcBef>
              <a:buFont typeface="Wingdings" panose="05000000000000000000" pitchFamily="2" charset="2"/>
              <a:buChar char="§"/>
            </a:pPr>
            <a:r>
              <a:rPr lang="it-IT" altLang="it-IT" sz="1200" dirty="0">
                <a:latin typeface="Segoe UI" panose="020B0502040204020203" pitchFamily="34" charset="0"/>
                <a:cs typeface="Segoe UI" panose="020B0502040204020203" pitchFamily="34" charset="0"/>
              </a:rPr>
              <a:t>Caratteristiche soft: bisogni latenti, aspirazioni e desiderata, u</a:t>
            </a:r>
            <a:r>
              <a:rPr lang="it-IT" altLang="ja-JP" sz="1200" dirty="0">
                <a:latin typeface="Segoe UI" panose="020B0502040204020203" pitchFamily="34" charset="0"/>
                <a:cs typeface="Segoe UI" panose="020B0502040204020203" pitchFamily="34" charset="0"/>
              </a:rPr>
              <a:t>niverso simbolico e valoriale</a:t>
            </a:r>
            <a:endParaRPr lang="it-IT" altLang="it-IT" sz="1200" dirty="0">
              <a:latin typeface="Segoe UI" panose="020B0502040204020203" pitchFamily="34" charset="0"/>
              <a:cs typeface="Segoe UI" panose="020B0502040204020203" pitchFamily="34" charset="0"/>
            </a:endParaRPr>
          </a:p>
          <a:p>
            <a:pPr marL="190510" indent="-190510">
              <a:spcBef>
                <a:spcPct val="50000"/>
              </a:spcBef>
              <a:buFont typeface="Wingdings" panose="05000000000000000000" pitchFamily="2" charset="2"/>
              <a:buChar char="§"/>
            </a:pPr>
            <a:r>
              <a:rPr lang="it-IT" altLang="it-IT" sz="1200" dirty="0">
                <a:latin typeface="Segoe UI" panose="020B0502040204020203" pitchFamily="34" charset="0"/>
                <a:cs typeface="Segoe UI" panose="020B0502040204020203" pitchFamily="34" charset="0"/>
              </a:rPr>
              <a:t>Touch points: atteggiamento verso la comunicazione (sia in termini di </a:t>
            </a:r>
            <a:r>
              <a:rPr lang="it-IT" altLang="it-IT" sz="1200" dirty="0" err="1">
                <a:latin typeface="Segoe UI" panose="020B0502040204020203" pitchFamily="34" charset="0"/>
                <a:cs typeface="Segoe UI" panose="020B0502040204020203" pitchFamily="34" charset="0"/>
              </a:rPr>
              <a:t>tone</a:t>
            </a:r>
            <a:r>
              <a:rPr lang="it-IT" altLang="it-IT" sz="1200" dirty="0">
                <a:latin typeface="Segoe UI" panose="020B0502040204020203" pitchFamily="34" charset="0"/>
                <a:cs typeface="Segoe UI" panose="020B0502040204020203" pitchFamily="34" charset="0"/>
              </a:rPr>
              <a:t> of voice, linguaggio ed espressioni) sia di esposizione (canali preferiti)</a:t>
            </a:r>
          </a:p>
          <a:p>
            <a:pPr marL="190510" indent="-190510">
              <a:spcBef>
                <a:spcPct val="50000"/>
              </a:spcBef>
              <a:buFont typeface="Wingdings" panose="05000000000000000000" pitchFamily="2" charset="2"/>
              <a:buChar char="§"/>
            </a:pPr>
            <a:r>
              <a:rPr lang="it-IT" altLang="it-IT" sz="1200" b="1" dirty="0">
                <a:latin typeface="Segoe UI" panose="020B0502040204020203" pitchFamily="34" charset="0"/>
                <a:cs typeface="Segoe UI" panose="020B0502040204020203" pitchFamily="34" charset="0"/>
              </a:rPr>
              <a:t>Segmentazione del target</a:t>
            </a:r>
            <a:endParaRPr lang="it-IT" altLang="it-IT" sz="1200" dirty="0">
              <a:latin typeface="Segoe UI" panose="020B0502040204020203" pitchFamily="34" charset="0"/>
              <a:cs typeface="Segoe UI" panose="020B0502040204020203" pitchFamily="34" charset="0"/>
            </a:endParaRPr>
          </a:p>
        </p:txBody>
      </p:sp>
      <p:sp>
        <p:nvSpPr>
          <p:cNvPr id="15" name="CasellaDiTesto 14">
            <a:extLst>
              <a:ext uri="{FF2B5EF4-FFF2-40B4-BE49-F238E27FC236}">
                <a16:creationId xmlns:a16="http://schemas.microsoft.com/office/drawing/2014/main" id="{C102A47A-A36A-0672-825F-9806404080D1}"/>
              </a:ext>
            </a:extLst>
          </p:cNvPr>
          <p:cNvSpPr txBox="1"/>
          <p:nvPr/>
        </p:nvSpPr>
        <p:spPr>
          <a:xfrm>
            <a:off x="3302001" y="2231013"/>
            <a:ext cx="2432755" cy="461665"/>
          </a:xfrm>
          <a:prstGeom prst="rect">
            <a:avLst/>
          </a:prstGeom>
          <a:noFill/>
        </p:spPr>
        <p:txBody>
          <a:bodyPr wrap="square">
            <a:spAutoFit/>
          </a:bodyPr>
          <a:lstStyle/>
          <a:p>
            <a:pPr algn="ctr"/>
            <a:r>
              <a:rPr lang="it-IT" sz="1200" b="1" dirty="0">
                <a:effectLst>
                  <a:outerShdw blurRad="38100" dist="38100" dir="2700000" algn="tl">
                    <a:srgbClr val="000000">
                      <a:alpha val="43137"/>
                    </a:srgbClr>
                  </a:outerShdw>
                </a:effectLst>
                <a:latin typeface="Segoe UI" panose="020B0502040204020203" pitchFamily="34" charset="0"/>
              </a:rPr>
              <a:t>CONOSCERE </a:t>
            </a:r>
          </a:p>
          <a:p>
            <a:pPr algn="ctr"/>
            <a:r>
              <a:rPr lang="it-IT" sz="1200" b="1" dirty="0">
                <a:effectLst>
                  <a:outerShdw blurRad="38100" dist="38100" dir="2700000" algn="tl">
                    <a:srgbClr val="000000">
                      <a:alpha val="43137"/>
                    </a:srgbClr>
                  </a:outerShdw>
                </a:effectLst>
                <a:latin typeface="Segoe UI" panose="020B0502040204020203" pitchFamily="34" charset="0"/>
              </a:rPr>
              <a:t>IL TARGET</a:t>
            </a:r>
          </a:p>
        </p:txBody>
      </p:sp>
      <p:sp>
        <p:nvSpPr>
          <p:cNvPr id="16" name="CasellaDiTesto 15">
            <a:extLst>
              <a:ext uri="{FF2B5EF4-FFF2-40B4-BE49-F238E27FC236}">
                <a16:creationId xmlns:a16="http://schemas.microsoft.com/office/drawing/2014/main" id="{F59CB2D4-BF24-8B50-493C-348C3C14E1A7}"/>
              </a:ext>
            </a:extLst>
          </p:cNvPr>
          <p:cNvSpPr txBox="1"/>
          <p:nvPr/>
        </p:nvSpPr>
        <p:spPr>
          <a:xfrm>
            <a:off x="5994401" y="2260600"/>
            <a:ext cx="2432755" cy="461665"/>
          </a:xfrm>
          <a:prstGeom prst="rect">
            <a:avLst/>
          </a:prstGeom>
          <a:noFill/>
        </p:spPr>
        <p:txBody>
          <a:bodyPr wrap="square">
            <a:spAutoFit/>
          </a:bodyPr>
          <a:lstStyle/>
          <a:p>
            <a:pPr algn="ctr"/>
            <a:r>
              <a:rPr lang="it-IT" sz="1200" b="1" dirty="0">
                <a:effectLst>
                  <a:outerShdw blurRad="38100" dist="38100" dir="2700000" algn="tl">
                    <a:srgbClr val="000000">
                      <a:alpha val="43137"/>
                    </a:srgbClr>
                  </a:outerShdw>
                </a:effectLst>
                <a:latin typeface="Segoe UI" panose="020B0502040204020203" pitchFamily="34" charset="0"/>
              </a:rPr>
              <a:t>MISURARE E OTTIMIZZARE </a:t>
            </a:r>
            <a:br>
              <a:rPr lang="it-IT" sz="1200" b="1" dirty="0">
                <a:effectLst>
                  <a:outerShdw blurRad="38100" dist="38100" dir="2700000" algn="tl">
                    <a:srgbClr val="000000">
                      <a:alpha val="43137"/>
                    </a:srgbClr>
                  </a:outerShdw>
                </a:effectLst>
                <a:latin typeface="Segoe UI" panose="020B0502040204020203" pitchFamily="34" charset="0"/>
              </a:rPr>
            </a:br>
            <a:r>
              <a:rPr lang="it-IT" sz="1200" b="1" dirty="0">
                <a:effectLst>
                  <a:outerShdw blurRad="38100" dist="38100" dir="2700000" algn="tl">
                    <a:srgbClr val="000000">
                      <a:alpha val="43137"/>
                    </a:srgbClr>
                  </a:outerShdw>
                </a:effectLst>
                <a:latin typeface="Segoe UI" panose="020B0502040204020203" pitchFamily="34" charset="0"/>
              </a:rPr>
              <a:t>LA BRAND PERFORMANCE</a:t>
            </a:r>
          </a:p>
        </p:txBody>
      </p:sp>
      <p:sp>
        <p:nvSpPr>
          <p:cNvPr id="18" name="CasellaDiTesto 17">
            <a:extLst>
              <a:ext uri="{FF2B5EF4-FFF2-40B4-BE49-F238E27FC236}">
                <a16:creationId xmlns:a16="http://schemas.microsoft.com/office/drawing/2014/main" id="{8094A4E0-1C14-5266-6FD9-AC776CF26713}"/>
              </a:ext>
            </a:extLst>
          </p:cNvPr>
          <p:cNvSpPr txBox="1"/>
          <p:nvPr/>
        </p:nvSpPr>
        <p:spPr>
          <a:xfrm>
            <a:off x="8778239" y="2260600"/>
            <a:ext cx="2920639" cy="461665"/>
          </a:xfrm>
          <a:prstGeom prst="rect">
            <a:avLst/>
          </a:prstGeom>
          <a:noFill/>
        </p:spPr>
        <p:txBody>
          <a:bodyPr wrap="square">
            <a:spAutoFit/>
          </a:bodyPr>
          <a:lstStyle/>
          <a:p>
            <a:pPr algn="ctr"/>
            <a:r>
              <a:rPr lang="it-IT" sz="1200" b="1" dirty="0">
                <a:effectLst>
                  <a:outerShdw blurRad="38100" dist="38100" dir="2700000" algn="tl">
                    <a:srgbClr val="000000">
                      <a:alpha val="43137"/>
                    </a:srgbClr>
                  </a:outerShdw>
                </a:effectLst>
                <a:latin typeface="Segoe UI" panose="020B0502040204020203" pitchFamily="34" charset="0"/>
              </a:rPr>
              <a:t>METTERE A PUNTO NUOVE PROPOSTE DI VALORE</a:t>
            </a:r>
          </a:p>
        </p:txBody>
      </p:sp>
      <p:sp>
        <p:nvSpPr>
          <p:cNvPr id="19" name="Rettangolo 10">
            <a:extLst>
              <a:ext uri="{FF2B5EF4-FFF2-40B4-BE49-F238E27FC236}">
                <a16:creationId xmlns:a16="http://schemas.microsoft.com/office/drawing/2014/main" id="{97E7792F-E85F-DC14-67FE-5B0ACACD91A2}"/>
              </a:ext>
            </a:extLst>
          </p:cNvPr>
          <p:cNvSpPr>
            <a:spLocks noChangeArrowheads="1"/>
          </p:cNvSpPr>
          <p:nvPr/>
        </p:nvSpPr>
        <p:spPr bwMode="auto">
          <a:xfrm>
            <a:off x="8981440" y="2860040"/>
            <a:ext cx="24384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HelveticaNeueLT Std" pitchFamily="34" charset="0"/>
                <a:ea typeface="ＭＳ Ｐゴシック" panose="020B0600070205080204" pitchFamily="34" charset="-128"/>
              </a:defRPr>
            </a:lvl1pPr>
            <a:lvl2pPr marL="742950" indent="-285750">
              <a:defRPr sz="2400">
                <a:solidFill>
                  <a:schemeClr val="tx1"/>
                </a:solidFill>
                <a:latin typeface="HelveticaNeueLT Std" pitchFamily="34" charset="0"/>
                <a:ea typeface="ＭＳ Ｐゴシック" panose="020B0600070205080204" pitchFamily="34" charset="-128"/>
              </a:defRPr>
            </a:lvl2pPr>
            <a:lvl3pPr marL="1143000" indent="-228600">
              <a:defRPr sz="2400">
                <a:solidFill>
                  <a:schemeClr val="tx1"/>
                </a:solidFill>
                <a:latin typeface="HelveticaNeueLT Std" pitchFamily="34" charset="0"/>
                <a:ea typeface="ＭＳ Ｐゴシック" panose="020B0600070205080204" pitchFamily="34" charset="-128"/>
              </a:defRPr>
            </a:lvl3pPr>
            <a:lvl4pPr marL="1600200" indent="-228600">
              <a:defRPr sz="2400">
                <a:solidFill>
                  <a:schemeClr val="tx1"/>
                </a:solidFill>
                <a:latin typeface="HelveticaNeueLT Std" pitchFamily="34" charset="0"/>
                <a:ea typeface="ＭＳ Ｐゴシック" panose="020B0600070205080204" pitchFamily="34" charset="-128"/>
              </a:defRPr>
            </a:lvl4pPr>
            <a:lvl5pPr marL="2057400" indent="-228600">
              <a:defRPr sz="2400">
                <a:solidFill>
                  <a:schemeClr val="tx1"/>
                </a:solidFill>
                <a:latin typeface="HelveticaNeueLT Std"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HelveticaNeueLT Std"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HelveticaNeueLT Std"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HelveticaNeueLT Std"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HelveticaNeueLT Std" pitchFamily="34" charset="0"/>
                <a:ea typeface="ＭＳ Ｐゴシック" panose="020B0600070205080204" pitchFamily="34" charset="-128"/>
              </a:defRPr>
            </a:lvl9pPr>
          </a:lstStyle>
          <a:p>
            <a:pPr marL="190510" indent="-190510">
              <a:buFont typeface="Wingdings" panose="05000000000000000000" pitchFamily="2" charset="2"/>
              <a:buChar char="§"/>
            </a:pPr>
            <a:r>
              <a:rPr lang="en-US" altLang="it-IT" sz="1200" dirty="0">
                <a:latin typeface="Segoe UI" panose="020B0502040204020203" pitchFamily="34" charset="0"/>
                <a:cs typeface="Segoe UI" panose="020B0502040204020203" pitchFamily="34" charset="0"/>
              </a:rPr>
              <a:t>Concept test</a:t>
            </a:r>
            <a:br>
              <a:rPr lang="en-US" altLang="it-IT" sz="1200" dirty="0">
                <a:latin typeface="Segoe UI" panose="020B0502040204020203" pitchFamily="34" charset="0"/>
                <a:cs typeface="Segoe UI" panose="020B0502040204020203" pitchFamily="34" charset="0"/>
              </a:rPr>
            </a:br>
            <a:endParaRPr lang="en-US" altLang="it-IT" sz="1200" dirty="0">
              <a:latin typeface="Segoe UI" panose="020B0502040204020203" pitchFamily="34" charset="0"/>
              <a:cs typeface="Segoe UI" panose="020B0502040204020203" pitchFamily="34" charset="0"/>
            </a:endParaRPr>
          </a:p>
          <a:p>
            <a:pPr marL="190510" indent="-190510">
              <a:buFont typeface="Wingdings" panose="05000000000000000000" pitchFamily="2" charset="2"/>
              <a:buChar char="§"/>
            </a:pPr>
            <a:r>
              <a:rPr lang="en-US" altLang="it-IT" sz="1200" b="1" dirty="0">
                <a:latin typeface="Segoe UI" panose="020B0502040204020203" pitchFamily="34" charset="0"/>
                <a:cs typeface="Segoe UI" panose="020B0502040204020203" pitchFamily="34" charset="0"/>
              </a:rPr>
              <a:t>Pack test</a:t>
            </a:r>
          </a:p>
          <a:p>
            <a:pPr marL="190510" indent="-190510">
              <a:buFont typeface="Wingdings" panose="05000000000000000000" pitchFamily="2" charset="2"/>
              <a:buChar char="§"/>
            </a:pPr>
            <a:endParaRPr lang="en-US" altLang="it-IT" sz="1200" dirty="0">
              <a:latin typeface="Segoe UI" panose="020B0502040204020203" pitchFamily="34" charset="0"/>
              <a:cs typeface="Segoe UI" panose="020B0502040204020203" pitchFamily="34" charset="0"/>
            </a:endParaRPr>
          </a:p>
          <a:p>
            <a:pPr marL="190510" indent="-190510">
              <a:buFont typeface="Wingdings" panose="05000000000000000000" pitchFamily="2" charset="2"/>
              <a:buChar char="§"/>
            </a:pPr>
            <a:r>
              <a:rPr lang="en-US" altLang="it-IT" sz="1200" dirty="0">
                <a:latin typeface="Segoe UI" panose="020B0502040204020203" pitchFamily="34" charset="0"/>
                <a:cs typeface="Segoe UI" panose="020B0502040204020203" pitchFamily="34" charset="0"/>
              </a:rPr>
              <a:t>Pricing test</a:t>
            </a:r>
            <a:br>
              <a:rPr lang="it-IT" altLang="it-IT" sz="1200" dirty="0">
                <a:latin typeface="Segoe UI" panose="020B0502040204020203" pitchFamily="34" charset="0"/>
                <a:cs typeface="Segoe UI" panose="020B0502040204020203" pitchFamily="34" charset="0"/>
              </a:rPr>
            </a:br>
            <a:r>
              <a:rPr lang="it-IT" altLang="it-IT" sz="1200" dirty="0">
                <a:latin typeface="Segoe UI" panose="020B0502040204020203" pitchFamily="34" charset="0"/>
                <a:cs typeface="Segoe UI" panose="020B0502040204020203" pitchFamily="34" charset="0"/>
              </a:rPr>
              <a:t> </a:t>
            </a:r>
          </a:p>
          <a:p>
            <a:pPr marL="190510" indent="-190510">
              <a:buFont typeface="Wingdings" panose="05000000000000000000" pitchFamily="2" charset="2"/>
              <a:buChar char="§"/>
            </a:pPr>
            <a:r>
              <a:rPr lang="it-IT" altLang="it-IT" sz="1200" b="1" dirty="0" err="1">
                <a:latin typeface="Segoe UI" panose="020B0502040204020203" pitchFamily="34" charset="0"/>
                <a:cs typeface="Segoe UI" panose="020B0502040204020203" pitchFamily="34" charset="0"/>
              </a:rPr>
              <a:t>Pre</a:t>
            </a:r>
            <a:r>
              <a:rPr lang="it-IT" altLang="it-IT" sz="1200" b="1" dirty="0">
                <a:latin typeface="Segoe UI" panose="020B0502040204020203" pitchFamily="34" charset="0"/>
                <a:cs typeface="Segoe UI" panose="020B0502040204020203" pitchFamily="34" charset="0"/>
              </a:rPr>
              <a:t> &amp; Post Comunicazione</a:t>
            </a:r>
          </a:p>
          <a:p>
            <a:endParaRPr lang="it-IT" altLang="it-IT" sz="1200" dirty="0">
              <a:latin typeface="Segoe UI" panose="020B0502040204020203" pitchFamily="34" charset="0"/>
              <a:cs typeface="Segoe UI" panose="020B0502040204020203" pitchFamily="34" charset="0"/>
            </a:endParaRPr>
          </a:p>
          <a:p>
            <a:pPr marL="190510" indent="-190510">
              <a:buFont typeface="Wingdings" panose="05000000000000000000" pitchFamily="2" charset="2"/>
              <a:buChar char="§"/>
            </a:pPr>
            <a:endParaRPr lang="it-IT" altLang="it-IT" sz="1200" dirty="0">
              <a:latin typeface="Segoe UI" panose="020B0502040204020203" pitchFamily="34" charset="0"/>
              <a:cs typeface="Segoe UI" panose="020B0502040204020203" pitchFamily="34" charset="0"/>
            </a:endParaRPr>
          </a:p>
          <a:p>
            <a:pPr marL="190510" indent="-190510" algn="ctr">
              <a:buFont typeface="Wingdings" panose="05000000000000000000" pitchFamily="2" charset="2"/>
              <a:buChar char="§"/>
            </a:pPr>
            <a:endParaRPr lang="it-IT" altLang="it-IT" sz="1200" b="1" i="1"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1474569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5"/>
                                        </p:tgtEl>
                                      </p:cBhvr>
                                    </p:animEffect>
                                    <p:set>
                                      <p:cBhvr>
                                        <p:cTn id="7" dur="1" fill="hold">
                                          <p:stCondLst>
                                            <p:cond delay="499"/>
                                          </p:stCondLst>
                                        </p:cTn>
                                        <p:tgtEl>
                                          <p:spTgt spid="15"/>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14"/>
                                        </p:tgtEl>
                                      </p:cBhvr>
                                    </p:animEffect>
                                    <p:set>
                                      <p:cBhvr>
                                        <p:cTn id="10" dur="1" fill="hold">
                                          <p:stCondLst>
                                            <p:cond delay="499"/>
                                          </p:stCondLst>
                                        </p:cTn>
                                        <p:tgtEl>
                                          <p:spTgt spid="14"/>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16"/>
                                        </p:tgtEl>
                                      </p:cBhvr>
                                    </p:animEffect>
                                    <p:set>
                                      <p:cBhvr>
                                        <p:cTn id="13" dur="1" fill="hold">
                                          <p:stCondLst>
                                            <p:cond delay="499"/>
                                          </p:stCondLst>
                                        </p:cTn>
                                        <p:tgtEl>
                                          <p:spTgt spid="16"/>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500"/>
                                        <p:tgtEl>
                                          <p:spTgt spid="7"/>
                                        </p:tgtEl>
                                      </p:cBhvr>
                                    </p:animEffect>
                                    <p:set>
                                      <p:cBhvr>
                                        <p:cTn id="16" dur="1" fill="hold">
                                          <p:stCondLst>
                                            <p:cond delay="499"/>
                                          </p:stCondLst>
                                        </p:cTn>
                                        <p:tgtEl>
                                          <p:spTgt spid="7"/>
                                        </p:tgtEl>
                                        <p:attrNameLst>
                                          <p:attrName>style.visibility</p:attrName>
                                        </p:attrNameLst>
                                      </p:cBhvr>
                                      <p:to>
                                        <p:strVal val="hidden"/>
                                      </p:to>
                                    </p:set>
                                  </p:childTnLst>
                                </p:cTn>
                              </p:par>
                              <p:par>
                                <p:cTn id="17" presetID="10" presetClass="exit" presetSubtype="0" fill="hold" grpId="0" nodeType="withEffect">
                                  <p:stCondLst>
                                    <p:cond delay="0"/>
                                  </p:stCondLst>
                                  <p:childTnLst>
                                    <p:animEffect transition="out" filter="fade">
                                      <p:cBhvr>
                                        <p:cTn id="18" dur="500"/>
                                        <p:tgtEl>
                                          <p:spTgt spid="18"/>
                                        </p:tgtEl>
                                      </p:cBhvr>
                                    </p:animEffect>
                                    <p:set>
                                      <p:cBhvr>
                                        <p:cTn id="19" dur="1" fill="hold">
                                          <p:stCondLst>
                                            <p:cond delay="499"/>
                                          </p:stCondLst>
                                        </p:cTn>
                                        <p:tgtEl>
                                          <p:spTgt spid="18"/>
                                        </p:tgtEl>
                                        <p:attrNameLst>
                                          <p:attrName>style.visibility</p:attrName>
                                        </p:attrNameLst>
                                      </p:cBhvr>
                                      <p:to>
                                        <p:strVal val="hidden"/>
                                      </p:to>
                                    </p:set>
                                  </p:childTnLst>
                                </p:cTn>
                              </p:par>
                              <p:par>
                                <p:cTn id="20" presetID="10" presetClass="exit" presetSubtype="0" fill="hold" grpId="0" nodeType="withEffect">
                                  <p:stCondLst>
                                    <p:cond delay="0"/>
                                  </p:stCondLst>
                                  <p:childTnLst>
                                    <p:animEffect transition="out" filter="fade">
                                      <p:cBhvr>
                                        <p:cTn id="21" dur="500"/>
                                        <p:tgtEl>
                                          <p:spTgt spid="19"/>
                                        </p:tgtEl>
                                      </p:cBhvr>
                                    </p:animEffect>
                                    <p:set>
                                      <p:cBhvr>
                                        <p:cTn id="22" dur="1" fill="hold">
                                          <p:stCondLst>
                                            <p:cond delay="499"/>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4" grpId="0"/>
      <p:bldP spid="15" grpId="0"/>
      <p:bldP spid="16" grpId="0"/>
      <p:bldP spid="18" grpId="0"/>
      <p:bldP spid="1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tangolo 4">
            <a:extLst>
              <a:ext uri="{FF2B5EF4-FFF2-40B4-BE49-F238E27FC236}">
                <a16:creationId xmlns:a16="http://schemas.microsoft.com/office/drawing/2014/main" id="{4EE81022-61F8-3EBB-5027-0894A2818696}"/>
              </a:ext>
            </a:extLst>
          </p:cNvPr>
          <p:cNvSpPr/>
          <p:nvPr/>
        </p:nvSpPr>
        <p:spPr>
          <a:xfrm>
            <a:off x="342900" y="4533089"/>
            <a:ext cx="11515725" cy="1624520"/>
          </a:xfrm>
          <a:prstGeom prst="rect">
            <a:avLst/>
          </a:prstGeom>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 name="Segnaposto testo 2">
            <a:extLst>
              <a:ext uri="{FF2B5EF4-FFF2-40B4-BE49-F238E27FC236}">
                <a16:creationId xmlns:a16="http://schemas.microsoft.com/office/drawing/2014/main" id="{EEB30AB5-5E7D-1788-998D-16BE74C55164}"/>
              </a:ext>
            </a:extLst>
          </p:cNvPr>
          <p:cNvSpPr>
            <a:spLocks noGrp="1"/>
          </p:cNvSpPr>
          <p:nvPr>
            <p:ph type="body" sz="quarter" idx="10"/>
          </p:nvPr>
        </p:nvSpPr>
        <p:spPr/>
        <p:txBody>
          <a:bodyPr/>
          <a:lstStyle/>
          <a:p>
            <a:r>
              <a:rPr lang="it-IT" dirty="0"/>
              <a:t>HUFRIEDY GROUP</a:t>
            </a:r>
          </a:p>
        </p:txBody>
      </p:sp>
      <p:sp>
        <p:nvSpPr>
          <p:cNvPr id="4" name="Segnaposto testo 3">
            <a:extLst>
              <a:ext uri="{FF2B5EF4-FFF2-40B4-BE49-F238E27FC236}">
                <a16:creationId xmlns:a16="http://schemas.microsoft.com/office/drawing/2014/main" id="{869C05DF-0110-1E3E-3AD3-F2EDFAE0AEB0}"/>
              </a:ext>
            </a:extLst>
          </p:cNvPr>
          <p:cNvSpPr>
            <a:spLocks noGrp="1"/>
          </p:cNvSpPr>
          <p:nvPr>
            <p:ph type="body" sz="quarter" idx="11"/>
          </p:nvPr>
        </p:nvSpPr>
        <p:spPr>
          <a:xfrm>
            <a:off x="609600" y="1401510"/>
            <a:ext cx="10839450" cy="4907215"/>
          </a:xfrm>
        </p:spPr>
        <p:txBody>
          <a:bodyPr/>
          <a:lstStyle/>
          <a:p>
            <a:r>
              <a:rPr lang="it-IT" dirty="0" err="1"/>
              <a:t>HuFriedy</a:t>
            </a:r>
            <a:r>
              <a:rPr lang="it-IT" dirty="0"/>
              <a:t> Group rappresenta un gruppo di aziende riunite sotto lo stesso marchio per fornire prodotti, servizi e soluzioni utili per la vostra pratica quotidiana. Acquisita nel 2021 da STERIS, fornitore leader nella prevenzione delle infezioni e altri prodotti e servizi procedurali, </a:t>
            </a:r>
            <a:r>
              <a:rPr lang="it-IT" dirty="0" err="1"/>
              <a:t>HuFriedyGroup</a:t>
            </a:r>
            <a:r>
              <a:rPr lang="it-IT" dirty="0"/>
              <a:t> è orgogliosa di esserne la divisione aziendale dentale.</a:t>
            </a:r>
          </a:p>
          <a:p>
            <a:r>
              <a:rPr lang="it-IT" dirty="0"/>
              <a:t>Grazie alla passione e a soluzioni nella prevenzione delle infezioni, a una strumentazione di alta gamma e a programmi consulenziali e di formazione, </a:t>
            </a:r>
            <a:r>
              <a:rPr lang="it-IT" dirty="0" err="1"/>
              <a:t>HuFriedyGroup</a:t>
            </a:r>
            <a:r>
              <a:rPr lang="it-IT" dirty="0"/>
              <a:t> si posiziona come partner dei professionisti </a:t>
            </a:r>
            <a:r>
              <a:rPr lang="it-IT" dirty="0" err="1"/>
              <a:t>professionisti</a:t>
            </a:r>
            <a:r>
              <a:rPr lang="it-IT" dirty="0"/>
              <a:t> odontoiatrici nella pratica quotidiana così da fornire il massimo livello di cura ad ogni paziente.</a:t>
            </a:r>
          </a:p>
          <a:p>
            <a:r>
              <a:rPr lang="it-IT" dirty="0"/>
              <a:t>Il portafoglio di </a:t>
            </a:r>
            <a:r>
              <a:rPr lang="it-IT" dirty="0" err="1"/>
              <a:t>HuFriedy</a:t>
            </a:r>
            <a:r>
              <a:rPr lang="it-IT" dirty="0"/>
              <a:t> Group comprende strumenti per la diagnostica, endodontici, ortodontici, chirurgici, strumenti per le procedure conservative e </a:t>
            </a:r>
            <a:r>
              <a:rPr lang="it-IT" dirty="0" err="1"/>
              <a:t>parodontologiche</a:t>
            </a:r>
            <a:r>
              <a:rPr lang="it-IT" dirty="0"/>
              <a:t>, strumenti per l’affilatura. Oltre alle soluzioni più sicure, veloci ed efficienti di ricondizionare e  organizzare gli strumenti, prolungandone la vita utile, aumentando la sicurezza del personale e consentendo di risparmiare tempo. </a:t>
            </a:r>
          </a:p>
          <a:p>
            <a:endParaRPr lang="it-IT" dirty="0"/>
          </a:p>
          <a:p>
            <a:endParaRPr lang="it-IT" dirty="0"/>
          </a:p>
          <a:p>
            <a:r>
              <a:rPr lang="it-IT" b="1" dirty="0"/>
              <a:t>QUALI LE VOSTRE DOMANDE DI BUSINESS? </a:t>
            </a:r>
          </a:p>
          <a:p>
            <a:r>
              <a:rPr lang="it-IT" b="1" dirty="0"/>
              <a:t>COSA VI MANCA PER DEFINIRE E FINALIZZARE LE VOSTRE STRATEGIE DI MARKETING E COMUNICAZIONE?</a:t>
            </a:r>
          </a:p>
          <a:p>
            <a:r>
              <a:rPr lang="it-IT" b="1" dirty="0"/>
              <a:t>QUALI I VOSTRI «CRUCCI», LE MINACCE PERCEPITE?</a:t>
            </a:r>
          </a:p>
          <a:p>
            <a:r>
              <a:rPr lang="it-IT" b="1" dirty="0"/>
              <a:t>QUALI I PROGETTI, COSI’ DA IDENTIFICARE LE OPPORTUNITA’ E OCCASIONI DI CRESCITA?</a:t>
            </a:r>
          </a:p>
        </p:txBody>
      </p:sp>
      <p:pic>
        <p:nvPicPr>
          <p:cNvPr id="6" name="Elemento grafico 5" descr="Punto interrogativo con riempimento a tinta unita">
            <a:extLst>
              <a:ext uri="{FF2B5EF4-FFF2-40B4-BE49-F238E27FC236}">
                <a16:creationId xmlns:a16="http://schemas.microsoft.com/office/drawing/2014/main" id="{64328340-DEAA-12B3-CD3C-5B2E942787A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213411" y="1323203"/>
            <a:ext cx="3334871" cy="3334871"/>
          </a:xfrm>
          <a:prstGeom prst="rect">
            <a:avLst/>
          </a:prstGeom>
        </p:spPr>
      </p:pic>
    </p:spTree>
    <p:extLst>
      <p:ext uri="{BB962C8B-B14F-4D97-AF65-F5344CB8AC3E}">
        <p14:creationId xmlns:p14="http://schemas.microsoft.com/office/powerpoint/2010/main" val="229288251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testo 2">
            <a:extLst>
              <a:ext uri="{FF2B5EF4-FFF2-40B4-BE49-F238E27FC236}">
                <a16:creationId xmlns:a16="http://schemas.microsoft.com/office/drawing/2014/main" id="{C5EB1683-FEED-EE43-2273-22DFBE8C0577}"/>
              </a:ext>
            </a:extLst>
          </p:cNvPr>
          <p:cNvSpPr>
            <a:spLocks noGrp="1"/>
          </p:cNvSpPr>
          <p:nvPr>
            <p:ph type="body" sz="quarter" idx="10"/>
          </p:nvPr>
        </p:nvSpPr>
        <p:spPr/>
        <p:txBody>
          <a:bodyPr/>
          <a:lstStyle/>
          <a:p>
            <a:r>
              <a:rPr lang="it-IT" sz="2600" dirty="0"/>
              <a:t>Il fenomeno dell’</a:t>
            </a:r>
            <a:r>
              <a:rPr lang="it-IT" sz="2600" dirty="0" err="1"/>
              <a:t>edentulia</a:t>
            </a:r>
            <a:r>
              <a:rPr lang="it-IT" sz="2600" dirty="0"/>
              <a:t> nella popolazione italiana</a:t>
            </a:r>
          </a:p>
        </p:txBody>
      </p:sp>
      <p:sp>
        <p:nvSpPr>
          <p:cNvPr id="7" name="Rettangolo con angoli arrotondati 6">
            <a:extLst>
              <a:ext uri="{FF2B5EF4-FFF2-40B4-BE49-F238E27FC236}">
                <a16:creationId xmlns:a16="http://schemas.microsoft.com/office/drawing/2014/main" id="{A92E0A4E-6B21-C6E4-B5A2-0949A90F7559}"/>
              </a:ext>
            </a:extLst>
          </p:cNvPr>
          <p:cNvSpPr/>
          <p:nvPr/>
        </p:nvSpPr>
        <p:spPr>
          <a:xfrm>
            <a:off x="10014894" y="1247423"/>
            <a:ext cx="1984442" cy="104086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dirty="0"/>
              <a:t>Esempio: analisi di scenario </a:t>
            </a:r>
          </a:p>
        </p:txBody>
      </p:sp>
      <p:sp>
        <p:nvSpPr>
          <p:cNvPr id="10" name="CasellaDiTesto 9">
            <a:extLst>
              <a:ext uri="{FF2B5EF4-FFF2-40B4-BE49-F238E27FC236}">
                <a16:creationId xmlns:a16="http://schemas.microsoft.com/office/drawing/2014/main" id="{B3E24A40-E5F8-C566-1AB8-A02BFA672181}"/>
              </a:ext>
            </a:extLst>
          </p:cNvPr>
          <p:cNvSpPr txBox="1"/>
          <p:nvPr/>
        </p:nvSpPr>
        <p:spPr>
          <a:xfrm>
            <a:off x="382536" y="6303990"/>
            <a:ext cx="6540839" cy="307777"/>
          </a:xfrm>
          <a:prstGeom prst="rect">
            <a:avLst/>
          </a:prstGeom>
          <a:noFill/>
        </p:spPr>
        <p:txBody>
          <a:bodyPr wrap="square" rtlCol="0">
            <a:spAutoFit/>
          </a:bodyPr>
          <a:lstStyle/>
          <a:p>
            <a:r>
              <a:rPr lang="it-IT" sz="1400" i="1" dirty="0"/>
              <a:t>Fonte: Rapporto Integrato Implantologia Key-Stone/</a:t>
            </a:r>
            <a:r>
              <a:rPr lang="it-IT" sz="1400" i="1" dirty="0" err="1"/>
              <a:t>Omnivision</a:t>
            </a:r>
            <a:r>
              <a:rPr lang="it-IT" sz="1400" i="1" dirty="0"/>
              <a:t> Salus, ed. 2023 </a:t>
            </a:r>
          </a:p>
        </p:txBody>
      </p:sp>
      <p:pic>
        <p:nvPicPr>
          <p:cNvPr id="11" name="Immagine 10">
            <a:extLst>
              <a:ext uri="{FF2B5EF4-FFF2-40B4-BE49-F238E27FC236}">
                <a16:creationId xmlns:a16="http://schemas.microsoft.com/office/drawing/2014/main" id="{CD6F1DD1-C06C-FD5E-B7B2-A1B62C24A3C5}"/>
              </a:ext>
            </a:extLst>
          </p:cNvPr>
          <p:cNvPicPr>
            <a:picLocks noChangeAspect="1"/>
          </p:cNvPicPr>
          <p:nvPr/>
        </p:nvPicPr>
        <p:blipFill>
          <a:blip r:embed="rId2"/>
          <a:stretch>
            <a:fillRect/>
          </a:stretch>
        </p:blipFill>
        <p:spPr>
          <a:xfrm>
            <a:off x="369651" y="1463784"/>
            <a:ext cx="5593880" cy="3146558"/>
          </a:xfrm>
          <a:prstGeom prst="rect">
            <a:avLst/>
          </a:prstGeom>
          <a:ln>
            <a:solidFill>
              <a:schemeClr val="tx1"/>
            </a:solidFill>
          </a:ln>
        </p:spPr>
      </p:pic>
      <p:pic>
        <p:nvPicPr>
          <p:cNvPr id="12" name="Immagine 11">
            <a:extLst>
              <a:ext uri="{FF2B5EF4-FFF2-40B4-BE49-F238E27FC236}">
                <a16:creationId xmlns:a16="http://schemas.microsoft.com/office/drawing/2014/main" id="{81E13125-2BC9-72CD-2BC1-F9FAF3EED38B}"/>
              </a:ext>
            </a:extLst>
          </p:cNvPr>
          <p:cNvPicPr>
            <a:picLocks noChangeAspect="1"/>
          </p:cNvPicPr>
          <p:nvPr/>
        </p:nvPicPr>
        <p:blipFill>
          <a:blip r:embed="rId3"/>
          <a:stretch>
            <a:fillRect/>
          </a:stretch>
        </p:blipFill>
        <p:spPr>
          <a:xfrm>
            <a:off x="6215585" y="3157433"/>
            <a:ext cx="5593879" cy="3146557"/>
          </a:xfrm>
          <a:prstGeom prst="rect">
            <a:avLst/>
          </a:prstGeom>
          <a:ln>
            <a:solidFill>
              <a:schemeClr val="tx1"/>
            </a:solidFill>
          </a:ln>
        </p:spPr>
      </p:pic>
    </p:spTree>
    <p:extLst>
      <p:ext uri="{BB962C8B-B14F-4D97-AF65-F5344CB8AC3E}">
        <p14:creationId xmlns:p14="http://schemas.microsoft.com/office/powerpoint/2010/main" val="139074275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testo 2">
            <a:extLst>
              <a:ext uri="{FF2B5EF4-FFF2-40B4-BE49-F238E27FC236}">
                <a16:creationId xmlns:a16="http://schemas.microsoft.com/office/drawing/2014/main" id="{C5EB1683-FEED-EE43-2273-22DFBE8C0577}"/>
              </a:ext>
            </a:extLst>
          </p:cNvPr>
          <p:cNvSpPr>
            <a:spLocks noGrp="1"/>
          </p:cNvSpPr>
          <p:nvPr>
            <p:ph type="body" sz="quarter" idx="10"/>
          </p:nvPr>
        </p:nvSpPr>
        <p:spPr>
          <a:xfrm>
            <a:off x="2253916" y="826385"/>
            <a:ext cx="7002379" cy="887965"/>
          </a:xfrm>
        </p:spPr>
        <p:txBody>
          <a:bodyPr/>
          <a:lstStyle/>
          <a:p>
            <a:r>
              <a:rPr lang="it-IT" sz="2600" dirty="0"/>
              <a:t>L’impatto degli igienisti sulle decisioni d’acquisto in studio</a:t>
            </a:r>
          </a:p>
        </p:txBody>
      </p:sp>
      <p:sp>
        <p:nvSpPr>
          <p:cNvPr id="7" name="Rettangolo con angoli arrotondati 6">
            <a:extLst>
              <a:ext uri="{FF2B5EF4-FFF2-40B4-BE49-F238E27FC236}">
                <a16:creationId xmlns:a16="http://schemas.microsoft.com/office/drawing/2014/main" id="{A92E0A4E-6B21-C6E4-B5A2-0949A90F7559}"/>
              </a:ext>
            </a:extLst>
          </p:cNvPr>
          <p:cNvSpPr/>
          <p:nvPr/>
        </p:nvSpPr>
        <p:spPr>
          <a:xfrm>
            <a:off x="10014894" y="1247423"/>
            <a:ext cx="1984442" cy="104086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dirty="0"/>
              <a:t>Esempio: analisi di scenario </a:t>
            </a:r>
          </a:p>
        </p:txBody>
      </p:sp>
      <p:sp>
        <p:nvSpPr>
          <p:cNvPr id="10" name="CasellaDiTesto 9">
            <a:extLst>
              <a:ext uri="{FF2B5EF4-FFF2-40B4-BE49-F238E27FC236}">
                <a16:creationId xmlns:a16="http://schemas.microsoft.com/office/drawing/2014/main" id="{B3E24A40-E5F8-C566-1AB8-A02BFA672181}"/>
              </a:ext>
            </a:extLst>
          </p:cNvPr>
          <p:cNvSpPr txBox="1"/>
          <p:nvPr/>
        </p:nvSpPr>
        <p:spPr>
          <a:xfrm>
            <a:off x="638175" y="6342899"/>
            <a:ext cx="4743450" cy="307777"/>
          </a:xfrm>
          <a:prstGeom prst="rect">
            <a:avLst/>
          </a:prstGeom>
          <a:noFill/>
        </p:spPr>
        <p:txBody>
          <a:bodyPr wrap="square" rtlCol="0">
            <a:spAutoFit/>
          </a:bodyPr>
          <a:lstStyle/>
          <a:p>
            <a:r>
              <a:rPr lang="it-IT" sz="1400" i="1" dirty="0"/>
              <a:t>Fonte: Tracking Igienisti ed. 2023 </a:t>
            </a:r>
          </a:p>
        </p:txBody>
      </p:sp>
      <p:pic>
        <p:nvPicPr>
          <p:cNvPr id="5" name="Immagine 4">
            <a:extLst>
              <a:ext uri="{FF2B5EF4-FFF2-40B4-BE49-F238E27FC236}">
                <a16:creationId xmlns:a16="http://schemas.microsoft.com/office/drawing/2014/main" id="{0E45B1E0-8F4E-401C-2F38-BB49DD405F69}"/>
              </a:ext>
            </a:extLst>
          </p:cNvPr>
          <p:cNvPicPr>
            <a:picLocks noChangeAspect="1"/>
          </p:cNvPicPr>
          <p:nvPr/>
        </p:nvPicPr>
        <p:blipFill>
          <a:blip r:embed="rId2"/>
          <a:stretch>
            <a:fillRect/>
          </a:stretch>
        </p:blipFill>
        <p:spPr>
          <a:xfrm>
            <a:off x="2765634" y="2015908"/>
            <a:ext cx="6096528" cy="3429297"/>
          </a:xfrm>
          <a:prstGeom prst="rect">
            <a:avLst/>
          </a:prstGeom>
          <a:ln>
            <a:solidFill>
              <a:schemeClr val="tx1"/>
            </a:solidFill>
          </a:ln>
        </p:spPr>
      </p:pic>
    </p:spTree>
    <p:extLst>
      <p:ext uri="{BB962C8B-B14F-4D97-AF65-F5344CB8AC3E}">
        <p14:creationId xmlns:p14="http://schemas.microsoft.com/office/powerpoint/2010/main" val="389733530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ttangolo 21">
            <a:extLst>
              <a:ext uri="{FF2B5EF4-FFF2-40B4-BE49-F238E27FC236}">
                <a16:creationId xmlns:a16="http://schemas.microsoft.com/office/drawing/2014/main" id="{1FBA2E0A-AB20-2330-8867-2C5E1A88E2DB}"/>
              </a:ext>
            </a:extLst>
          </p:cNvPr>
          <p:cNvSpPr/>
          <p:nvPr/>
        </p:nvSpPr>
        <p:spPr>
          <a:xfrm>
            <a:off x="3125282" y="2191331"/>
            <a:ext cx="2888514" cy="439203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 name="Segnaposto testo 1">
            <a:extLst>
              <a:ext uri="{FF2B5EF4-FFF2-40B4-BE49-F238E27FC236}">
                <a16:creationId xmlns:a16="http://schemas.microsoft.com/office/drawing/2014/main" id="{0D774D05-2A27-CACB-8360-C8433CBAD544}"/>
              </a:ext>
            </a:extLst>
          </p:cNvPr>
          <p:cNvSpPr>
            <a:spLocks noGrp="1"/>
          </p:cNvSpPr>
          <p:nvPr>
            <p:ph type="body" sz="quarter" idx="10"/>
          </p:nvPr>
        </p:nvSpPr>
        <p:spPr/>
        <p:txBody>
          <a:bodyPr/>
          <a:lstStyle/>
          <a:p>
            <a:r>
              <a:rPr lang="it-IT" dirty="0"/>
              <a:t>PERCHE’ FARE RICERCHE DI MERCATO?</a:t>
            </a:r>
          </a:p>
        </p:txBody>
      </p:sp>
      <p:sp>
        <p:nvSpPr>
          <p:cNvPr id="3" name="Segnaposto testo 2">
            <a:extLst>
              <a:ext uri="{FF2B5EF4-FFF2-40B4-BE49-F238E27FC236}">
                <a16:creationId xmlns:a16="http://schemas.microsoft.com/office/drawing/2014/main" id="{62DDDDC8-5D22-F69C-FF02-636842ED930B}"/>
              </a:ext>
            </a:extLst>
          </p:cNvPr>
          <p:cNvSpPr>
            <a:spLocks noGrp="1"/>
          </p:cNvSpPr>
          <p:nvPr>
            <p:ph type="body" sz="quarter" idx="11"/>
          </p:nvPr>
        </p:nvSpPr>
        <p:spPr>
          <a:xfrm>
            <a:off x="704850" y="1401510"/>
            <a:ext cx="10683586" cy="4907215"/>
          </a:xfrm>
        </p:spPr>
        <p:txBody>
          <a:bodyPr/>
          <a:lstStyle/>
          <a:p>
            <a:r>
              <a:rPr lang="it-IT" dirty="0"/>
              <a:t>Le esigenze che spingono ad interpellare un Istituto di Ricerca per raccogliere informazioni utili a ottimizzare il processo di marketing e comunicazione (e in ultima analisi a garantire il successo dall’azienda) possono essere varie: </a:t>
            </a:r>
          </a:p>
        </p:txBody>
      </p:sp>
      <p:sp>
        <p:nvSpPr>
          <p:cNvPr id="5" name="Ovale 4">
            <a:extLst>
              <a:ext uri="{FF2B5EF4-FFF2-40B4-BE49-F238E27FC236}">
                <a16:creationId xmlns:a16="http://schemas.microsoft.com/office/drawing/2014/main" id="{C8E7C94E-DA58-66D3-3DA1-CDE486134A6F}"/>
              </a:ext>
            </a:extLst>
          </p:cNvPr>
          <p:cNvSpPr/>
          <p:nvPr/>
        </p:nvSpPr>
        <p:spPr>
          <a:xfrm>
            <a:off x="6502400" y="3632200"/>
            <a:ext cx="2115044" cy="9600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33" b="1" dirty="0">
              <a:solidFill>
                <a:schemeClr val="tx1"/>
              </a:solidFill>
              <a:effectLst>
                <a:outerShdw blurRad="38100" dist="38100" dir="2700000" algn="tl">
                  <a:srgbClr val="000000">
                    <a:alpha val="43137"/>
                  </a:srgbClr>
                </a:outerShdw>
              </a:effectLst>
              <a:latin typeface="Segoe UI" panose="020B0502040204020203" pitchFamily="34" charset="0"/>
            </a:endParaRPr>
          </a:p>
        </p:txBody>
      </p:sp>
      <p:sp>
        <p:nvSpPr>
          <p:cNvPr id="6" name="Rettangolo 10">
            <a:extLst>
              <a:ext uri="{FF2B5EF4-FFF2-40B4-BE49-F238E27FC236}">
                <a16:creationId xmlns:a16="http://schemas.microsoft.com/office/drawing/2014/main" id="{1325098E-A7DA-2AE2-2B00-CF60865D2EFF}"/>
              </a:ext>
            </a:extLst>
          </p:cNvPr>
          <p:cNvSpPr>
            <a:spLocks noChangeArrowheads="1"/>
          </p:cNvSpPr>
          <p:nvPr/>
        </p:nvSpPr>
        <p:spPr bwMode="auto">
          <a:xfrm>
            <a:off x="609600" y="2870200"/>
            <a:ext cx="2506598"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HelveticaNeueLT Std" pitchFamily="34" charset="0"/>
                <a:ea typeface="ＭＳ Ｐゴシック" panose="020B0600070205080204" pitchFamily="34" charset="-128"/>
              </a:defRPr>
            </a:lvl1pPr>
            <a:lvl2pPr marL="742950" indent="-285750">
              <a:defRPr sz="2400">
                <a:solidFill>
                  <a:schemeClr val="tx1"/>
                </a:solidFill>
                <a:latin typeface="HelveticaNeueLT Std" pitchFamily="34" charset="0"/>
                <a:ea typeface="ＭＳ Ｐゴシック" panose="020B0600070205080204" pitchFamily="34" charset="-128"/>
              </a:defRPr>
            </a:lvl2pPr>
            <a:lvl3pPr marL="1143000" indent="-228600">
              <a:defRPr sz="2400">
                <a:solidFill>
                  <a:schemeClr val="tx1"/>
                </a:solidFill>
                <a:latin typeface="HelveticaNeueLT Std" pitchFamily="34" charset="0"/>
                <a:ea typeface="ＭＳ Ｐゴシック" panose="020B0600070205080204" pitchFamily="34" charset="-128"/>
              </a:defRPr>
            </a:lvl3pPr>
            <a:lvl4pPr marL="1600200" indent="-228600">
              <a:defRPr sz="2400">
                <a:solidFill>
                  <a:schemeClr val="tx1"/>
                </a:solidFill>
                <a:latin typeface="HelveticaNeueLT Std" pitchFamily="34" charset="0"/>
                <a:ea typeface="ＭＳ Ｐゴシック" panose="020B0600070205080204" pitchFamily="34" charset="-128"/>
              </a:defRPr>
            </a:lvl4pPr>
            <a:lvl5pPr marL="2057400" indent="-228600">
              <a:defRPr sz="2400">
                <a:solidFill>
                  <a:schemeClr val="tx1"/>
                </a:solidFill>
                <a:latin typeface="HelveticaNeueLT Std"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HelveticaNeueLT Std"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HelveticaNeueLT Std"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HelveticaNeueLT Std"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HelveticaNeueLT Std" pitchFamily="34" charset="0"/>
                <a:ea typeface="ＭＳ Ｐゴシック" panose="020B0600070205080204" pitchFamily="34" charset="-128"/>
              </a:defRPr>
            </a:lvl9pPr>
          </a:lstStyle>
          <a:p>
            <a:pPr marL="190510" indent="-190510">
              <a:spcBef>
                <a:spcPct val="50000"/>
              </a:spcBef>
              <a:buFont typeface="Wingdings" panose="05000000000000000000" pitchFamily="2" charset="2"/>
              <a:buChar char="§"/>
            </a:pPr>
            <a:r>
              <a:rPr lang="it-IT" altLang="ja-JP" sz="1200" dirty="0">
                <a:latin typeface="Segoe UI" panose="020B0502040204020203" pitchFamily="34" charset="0"/>
                <a:cs typeface="Segoe UI" panose="020B0502040204020203" pitchFamily="34" charset="0"/>
              </a:rPr>
              <a:t>Misurazione del mercato: valori e volumi di mercato per brand, q</a:t>
            </a:r>
            <a:r>
              <a:rPr lang="it-IT" altLang="it-IT" sz="1200" dirty="0">
                <a:latin typeface="Segoe UI" panose="020B0502040204020203" pitchFamily="34" charset="0"/>
                <a:cs typeface="Segoe UI" panose="020B0502040204020203" pitchFamily="34" charset="0"/>
              </a:rPr>
              <a:t>uote di mercato, penetrazione, performance distributive, analisi dei prezzi medi, etc.</a:t>
            </a:r>
          </a:p>
          <a:p>
            <a:pPr marL="190510" indent="-190510">
              <a:spcBef>
                <a:spcPct val="50000"/>
              </a:spcBef>
              <a:buFont typeface="Wingdings" panose="05000000000000000000" pitchFamily="2" charset="2"/>
              <a:buChar char="§"/>
            </a:pPr>
            <a:r>
              <a:rPr lang="it-IT" altLang="it-IT" sz="1200" b="1" dirty="0">
                <a:latin typeface="Segoe UI" panose="020B0502040204020203" pitchFamily="34" charset="0"/>
                <a:cs typeface="Segoe UI" panose="020B0502040204020203" pitchFamily="34" charset="0"/>
              </a:rPr>
              <a:t>Analisi di scenario: fenomeni, trend e potenziali minacce e opportunità</a:t>
            </a:r>
          </a:p>
          <a:p>
            <a:pPr marL="190510" indent="-190510">
              <a:spcBef>
                <a:spcPct val="50000"/>
              </a:spcBef>
              <a:buFont typeface="Wingdings" panose="05000000000000000000" pitchFamily="2" charset="2"/>
              <a:buChar char="§"/>
            </a:pPr>
            <a:r>
              <a:rPr lang="it-IT" altLang="it-IT" sz="1200" dirty="0">
                <a:latin typeface="Segoe UI" panose="020B0502040204020203" pitchFamily="34" charset="0"/>
                <a:cs typeface="Segoe UI" panose="020B0502040204020203" pitchFamily="34" charset="0"/>
              </a:rPr>
              <a:t>Analisi della competizione</a:t>
            </a:r>
          </a:p>
          <a:p>
            <a:pPr marL="190510" indent="-190510">
              <a:spcBef>
                <a:spcPct val="50000"/>
              </a:spcBef>
              <a:buFont typeface="Wingdings" panose="05000000000000000000" pitchFamily="2" charset="2"/>
              <a:buChar char="§"/>
            </a:pPr>
            <a:r>
              <a:rPr lang="it-IT" altLang="it-IT" sz="1200" dirty="0">
                <a:latin typeface="Segoe UI" panose="020B0502040204020203" pitchFamily="34" charset="0"/>
                <a:cs typeface="Segoe UI" panose="020B0502040204020203" pitchFamily="34" charset="0"/>
              </a:rPr>
              <a:t>Analisi funzionali al </a:t>
            </a:r>
            <a:r>
              <a:rPr lang="it-IT" altLang="it-IT" sz="1200" dirty="0" err="1">
                <a:latin typeface="Segoe UI" panose="020B0502040204020203" pitchFamily="34" charset="0"/>
                <a:cs typeface="Segoe UI" panose="020B0502040204020203" pitchFamily="34" charset="0"/>
              </a:rPr>
              <a:t>category</a:t>
            </a:r>
            <a:r>
              <a:rPr lang="it-IT" altLang="it-IT" sz="1200" dirty="0">
                <a:latin typeface="Segoe UI" panose="020B0502040204020203" pitchFamily="34" charset="0"/>
                <a:cs typeface="Segoe UI" panose="020B0502040204020203" pitchFamily="34" charset="0"/>
              </a:rPr>
              <a:t> management</a:t>
            </a:r>
          </a:p>
          <a:p>
            <a:pPr marL="190510" indent="-190510">
              <a:spcBef>
                <a:spcPct val="50000"/>
              </a:spcBef>
              <a:buFont typeface="Wingdings" panose="05000000000000000000" pitchFamily="2" charset="2"/>
              <a:buChar char="§"/>
            </a:pPr>
            <a:r>
              <a:rPr lang="it-IT" altLang="it-IT" sz="1200" dirty="0">
                <a:latin typeface="Segoe UI" panose="020B0502040204020203" pitchFamily="34" charset="0"/>
                <a:cs typeface="Segoe UI" panose="020B0502040204020203" pitchFamily="34" charset="0"/>
              </a:rPr>
              <a:t>Sviluppo di modelli previsionali</a:t>
            </a:r>
          </a:p>
        </p:txBody>
      </p:sp>
      <p:sp>
        <p:nvSpPr>
          <p:cNvPr id="7" name="Rettangolo 10">
            <a:extLst>
              <a:ext uri="{FF2B5EF4-FFF2-40B4-BE49-F238E27FC236}">
                <a16:creationId xmlns:a16="http://schemas.microsoft.com/office/drawing/2014/main" id="{AED77424-125E-D0D2-4FD9-C7A0D9F865C8}"/>
              </a:ext>
            </a:extLst>
          </p:cNvPr>
          <p:cNvSpPr>
            <a:spLocks noChangeArrowheads="1"/>
          </p:cNvSpPr>
          <p:nvPr/>
        </p:nvSpPr>
        <p:spPr bwMode="auto">
          <a:xfrm>
            <a:off x="6146800" y="2870200"/>
            <a:ext cx="2032000"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HelveticaNeueLT Std" pitchFamily="34" charset="0"/>
                <a:ea typeface="ＭＳ Ｐゴシック" panose="020B0600070205080204" pitchFamily="34" charset="-128"/>
              </a:defRPr>
            </a:lvl1pPr>
            <a:lvl2pPr marL="742950" indent="-285750">
              <a:defRPr sz="2400">
                <a:solidFill>
                  <a:schemeClr val="tx1"/>
                </a:solidFill>
                <a:latin typeface="HelveticaNeueLT Std" pitchFamily="34" charset="0"/>
                <a:ea typeface="ＭＳ Ｐゴシック" panose="020B0600070205080204" pitchFamily="34" charset="-128"/>
              </a:defRPr>
            </a:lvl2pPr>
            <a:lvl3pPr marL="1143000" indent="-228600">
              <a:defRPr sz="2400">
                <a:solidFill>
                  <a:schemeClr val="tx1"/>
                </a:solidFill>
                <a:latin typeface="HelveticaNeueLT Std" pitchFamily="34" charset="0"/>
                <a:ea typeface="ＭＳ Ｐゴシック" panose="020B0600070205080204" pitchFamily="34" charset="-128"/>
              </a:defRPr>
            </a:lvl3pPr>
            <a:lvl4pPr marL="1600200" indent="-228600">
              <a:defRPr sz="2400">
                <a:solidFill>
                  <a:schemeClr val="tx1"/>
                </a:solidFill>
                <a:latin typeface="HelveticaNeueLT Std" pitchFamily="34" charset="0"/>
                <a:ea typeface="ＭＳ Ｐゴシック" panose="020B0600070205080204" pitchFamily="34" charset="-128"/>
              </a:defRPr>
            </a:lvl4pPr>
            <a:lvl5pPr marL="2057400" indent="-228600">
              <a:defRPr sz="2400">
                <a:solidFill>
                  <a:schemeClr val="tx1"/>
                </a:solidFill>
                <a:latin typeface="HelveticaNeueLT Std"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HelveticaNeueLT Std"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HelveticaNeueLT Std"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HelveticaNeueLT Std"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HelveticaNeueLT Std" pitchFamily="34" charset="0"/>
                <a:ea typeface="ＭＳ Ｐゴシック" panose="020B0600070205080204" pitchFamily="34" charset="-128"/>
              </a:defRPr>
            </a:lvl9pPr>
          </a:lstStyle>
          <a:p>
            <a:pPr marL="190510" indent="-190510">
              <a:buFont typeface="Wingdings" panose="05000000000000000000" pitchFamily="2" charset="2"/>
              <a:buChar char="§"/>
            </a:pPr>
            <a:r>
              <a:rPr lang="it-IT" altLang="it-IT" sz="1200" b="1" dirty="0">
                <a:latin typeface="Segoe UI" panose="020B0502040204020203" pitchFamily="34" charset="0"/>
                <a:cs typeface="Segoe UI" panose="020B0502040204020203" pitchFamily="34" charset="0"/>
              </a:rPr>
              <a:t>Brand </a:t>
            </a:r>
            <a:r>
              <a:rPr lang="it-IT" altLang="it-IT" sz="1200" b="1" dirty="0" err="1">
                <a:latin typeface="Segoe UI" panose="020B0502040204020203" pitchFamily="34" charset="0"/>
                <a:cs typeface="Segoe UI" panose="020B0502040204020203" pitchFamily="34" charset="0"/>
              </a:rPr>
              <a:t>Awareness</a:t>
            </a:r>
            <a:r>
              <a:rPr lang="it-IT" altLang="it-IT" sz="1200" b="1" dirty="0">
                <a:latin typeface="Segoe UI" panose="020B0502040204020203" pitchFamily="34" charset="0"/>
                <a:cs typeface="Segoe UI" panose="020B0502040204020203" pitchFamily="34" charset="0"/>
              </a:rPr>
              <a:t> </a:t>
            </a:r>
          </a:p>
          <a:p>
            <a:pPr marL="190510" indent="-190510">
              <a:buFont typeface="Wingdings" panose="05000000000000000000" pitchFamily="2" charset="2"/>
              <a:buChar char="§"/>
            </a:pPr>
            <a:endParaRPr lang="it-IT" altLang="it-IT" sz="1200" dirty="0">
              <a:latin typeface="Segoe UI" panose="020B0502040204020203" pitchFamily="34" charset="0"/>
              <a:cs typeface="Segoe UI" panose="020B0502040204020203" pitchFamily="34" charset="0"/>
            </a:endParaRPr>
          </a:p>
          <a:p>
            <a:pPr marL="190510" indent="-190510">
              <a:buFont typeface="Wingdings" panose="05000000000000000000" pitchFamily="2" charset="2"/>
              <a:buChar char="§"/>
            </a:pPr>
            <a:r>
              <a:rPr lang="it-IT" altLang="it-IT" sz="1200" dirty="0">
                <a:latin typeface="Segoe UI" panose="020B0502040204020203" pitchFamily="34" charset="0"/>
                <a:cs typeface="Segoe UI" panose="020B0502040204020203" pitchFamily="34" charset="0"/>
              </a:rPr>
              <a:t>Brand positioning</a:t>
            </a:r>
            <a:br>
              <a:rPr lang="it-IT" altLang="it-IT" sz="1200" dirty="0">
                <a:latin typeface="Segoe UI" panose="020B0502040204020203" pitchFamily="34" charset="0"/>
                <a:cs typeface="Segoe UI" panose="020B0502040204020203" pitchFamily="34" charset="0"/>
              </a:rPr>
            </a:br>
            <a:r>
              <a:rPr lang="it-IT" altLang="it-IT" sz="1200" dirty="0">
                <a:latin typeface="Segoe UI" panose="020B0502040204020203" pitchFamily="34" charset="0"/>
                <a:cs typeface="Segoe UI" panose="020B0502040204020203" pitchFamily="34" charset="0"/>
              </a:rPr>
              <a:t> </a:t>
            </a:r>
          </a:p>
          <a:p>
            <a:pPr marL="190510" indent="-190510">
              <a:buFont typeface="Wingdings" panose="05000000000000000000" pitchFamily="2" charset="2"/>
              <a:buChar char="§"/>
            </a:pPr>
            <a:r>
              <a:rPr lang="it-IT" altLang="it-IT" sz="1200" dirty="0">
                <a:latin typeface="Segoe UI" panose="020B0502040204020203" pitchFamily="34" charset="0"/>
                <a:cs typeface="Segoe UI" panose="020B0502040204020203" pitchFamily="34" charset="0"/>
              </a:rPr>
              <a:t>Brand image</a:t>
            </a:r>
            <a:br>
              <a:rPr lang="it-IT" altLang="it-IT" sz="1200" dirty="0">
                <a:latin typeface="Segoe UI" panose="020B0502040204020203" pitchFamily="34" charset="0"/>
                <a:cs typeface="Segoe UI" panose="020B0502040204020203" pitchFamily="34" charset="0"/>
              </a:rPr>
            </a:br>
            <a:endParaRPr lang="it-IT" altLang="it-IT" sz="1200" dirty="0">
              <a:latin typeface="Segoe UI" panose="020B0502040204020203" pitchFamily="34" charset="0"/>
              <a:cs typeface="Segoe UI" panose="020B0502040204020203" pitchFamily="34" charset="0"/>
            </a:endParaRPr>
          </a:p>
          <a:p>
            <a:pPr marL="190510" indent="-190510">
              <a:buFont typeface="Wingdings" panose="05000000000000000000" pitchFamily="2" charset="2"/>
              <a:buChar char="§"/>
            </a:pPr>
            <a:r>
              <a:rPr lang="it-IT" altLang="it-IT" sz="1200" b="1" dirty="0">
                <a:latin typeface="Segoe UI" panose="020B0502040204020203" pitchFamily="34" charset="0"/>
                <a:cs typeface="Segoe UI" panose="020B0502040204020203" pitchFamily="34" charset="0"/>
              </a:rPr>
              <a:t>Indagini di customer </a:t>
            </a:r>
            <a:r>
              <a:rPr lang="it-IT" altLang="it-IT" sz="1200" b="1" dirty="0" err="1">
                <a:latin typeface="Segoe UI" panose="020B0502040204020203" pitchFamily="34" charset="0"/>
                <a:cs typeface="Segoe UI" panose="020B0502040204020203" pitchFamily="34" charset="0"/>
              </a:rPr>
              <a:t>experience</a:t>
            </a:r>
            <a:r>
              <a:rPr lang="it-IT" altLang="it-IT" sz="1200" b="1" dirty="0">
                <a:latin typeface="Segoe UI" panose="020B0502040204020203" pitchFamily="34" charset="0"/>
                <a:cs typeface="Segoe UI" panose="020B0502040204020203" pitchFamily="34" charset="0"/>
              </a:rPr>
              <a:t> e customer </a:t>
            </a:r>
            <a:r>
              <a:rPr lang="it-IT" altLang="it-IT" sz="1200" b="1" dirty="0" err="1">
                <a:latin typeface="Segoe UI" panose="020B0502040204020203" pitchFamily="34" charset="0"/>
                <a:cs typeface="Segoe UI" panose="020B0502040204020203" pitchFamily="34" charset="0"/>
              </a:rPr>
              <a:t>satisfaction</a:t>
            </a:r>
            <a:endParaRPr lang="it-IT" altLang="it-IT" sz="1200" b="1" dirty="0">
              <a:latin typeface="Segoe UI" panose="020B0502040204020203" pitchFamily="34" charset="0"/>
              <a:cs typeface="Segoe UI" panose="020B0502040204020203" pitchFamily="34" charset="0"/>
            </a:endParaRPr>
          </a:p>
          <a:p>
            <a:pPr marL="190510" indent="-190510">
              <a:buFont typeface="Wingdings" panose="05000000000000000000" pitchFamily="2" charset="2"/>
              <a:buChar char="§"/>
            </a:pPr>
            <a:endParaRPr lang="it-IT" altLang="it-IT" sz="1200" dirty="0">
              <a:latin typeface="Segoe UI" panose="020B0502040204020203" pitchFamily="34" charset="0"/>
              <a:cs typeface="Segoe UI" panose="020B0502040204020203" pitchFamily="34" charset="0"/>
            </a:endParaRPr>
          </a:p>
          <a:p>
            <a:pPr marL="190510" indent="-190510" algn="ctr">
              <a:buFont typeface="Wingdings" panose="05000000000000000000" pitchFamily="2" charset="2"/>
              <a:buChar char="§"/>
            </a:pPr>
            <a:endParaRPr lang="it-IT" altLang="it-IT" sz="1200" b="1" i="1" dirty="0">
              <a:latin typeface="Segoe UI" panose="020B0502040204020203" pitchFamily="34" charset="0"/>
              <a:cs typeface="Segoe UI" panose="020B0502040204020203" pitchFamily="34" charset="0"/>
            </a:endParaRPr>
          </a:p>
        </p:txBody>
      </p:sp>
      <p:cxnSp>
        <p:nvCxnSpPr>
          <p:cNvPr id="9" name="Connettore diritto 8">
            <a:extLst>
              <a:ext uri="{FF2B5EF4-FFF2-40B4-BE49-F238E27FC236}">
                <a16:creationId xmlns:a16="http://schemas.microsoft.com/office/drawing/2014/main" id="{27950A56-98B0-1966-4C3E-8FD85ABB875A}"/>
              </a:ext>
            </a:extLst>
          </p:cNvPr>
          <p:cNvCxnSpPr>
            <a:cxnSpLocks/>
          </p:cNvCxnSpPr>
          <p:nvPr/>
        </p:nvCxnSpPr>
        <p:spPr>
          <a:xfrm>
            <a:off x="6045200" y="2280920"/>
            <a:ext cx="0" cy="3556000"/>
          </a:xfrm>
          <a:prstGeom prst="line">
            <a:avLst/>
          </a:prstGeom>
          <a:ln w="9525" cap="flat" cmpd="sng" algn="ctr">
            <a:solidFill>
              <a:srgbClr val="FFFFFF"/>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0" name="Connettore diritto 9">
            <a:extLst>
              <a:ext uri="{FF2B5EF4-FFF2-40B4-BE49-F238E27FC236}">
                <a16:creationId xmlns:a16="http://schemas.microsoft.com/office/drawing/2014/main" id="{8363680A-7241-C267-0F5B-606757DDD640}"/>
              </a:ext>
            </a:extLst>
          </p:cNvPr>
          <p:cNvCxnSpPr>
            <a:cxnSpLocks/>
          </p:cNvCxnSpPr>
          <p:nvPr/>
        </p:nvCxnSpPr>
        <p:spPr>
          <a:xfrm>
            <a:off x="8686800" y="2280920"/>
            <a:ext cx="0" cy="3556000"/>
          </a:xfrm>
          <a:prstGeom prst="line">
            <a:avLst/>
          </a:prstGeom>
          <a:ln w="9525" cap="flat" cmpd="sng" algn="ctr">
            <a:solidFill>
              <a:srgbClr val="FFFFFF"/>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2" name="Ovale 11">
            <a:extLst>
              <a:ext uri="{FF2B5EF4-FFF2-40B4-BE49-F238E27FC236}">
                <a16:creationId xmlns:a16="http://schemas.microsoft.com/office/drawing/2014/main" id="{5A3D01E0-157D-EA37-5A75-31861FF82913}"/>
              </a:ext>
            </a:extLst>
          </p:cNvPr>
          <p:cNvSpPr/>
          <p:nvPr/>
        </p:nvSpPr>
        <p:spPr>
          <a:xfrm>
            <a:off x="6299200" y="4851400"/>
            <a:ext cx="2290773" cy="9600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33" b="1" dirty="0">
              <a:solidFill>
                <a:schemeClr val="tx1"/>
              </a:solidFill>
              <a:effectLst>
                <a:outerShdw blurRad="38100" dist="38100" dir="2700000" algn="tl">
                  <a:srgbClr val="000000">
                    <a:alpha val="43137"/>
                  </a:srgbClr>
                </a:outerShdw>
              </a:effectLst>
              <a:latin typeface="Segoe UI" panose="020B0502040204020203" pitchFamily="34" charset="0"/>
            </a:endParaRPr>
          </a:p>
        </p:txBody>
      </p:sp>
      <p:sp>
        <p:nvSpPr>
          <p:cNvPr id="13" name="CasellaDiTesto 12">
            <a:extLst>
              <a:ext uri="{FF2B5EF4-FFF2-40B4-BE49-F238E27FC236}">
                <a16:creationId xmlns:a16="http://schemas.microsoft.com/office/drawing/2014/main" id="{6D7F96A1-FB03-FAF3-2409-071782A407E4}"/>
              </a:ext>
            </a:extLst>
          </p:cNvPr>
          <p:cNvSpPr txBox="1"/>
          <p:nvPr/>
        </p:nvSpPr>
        <p:spPr>
          <a:xfrm>
            <a:off x="609601" y="2251333"/>
            <a:ext cx="2432755" cy="461665"/>
          </a:xfrm>
          <a:prstGeom prst="rect">
            <a:avLst/>
          </a:prstGeom>
          <a:noFill/>
        </p:spPr>
        <p:txBody>
          <a:bodyPr wrap="square">
            <a:spAutoFit/>
          </a:bodyPr>
          <a:lstStyle/>
          <a:p>
            <a:pPr algn="ctr"/>
            <a:r>
              <a:rPr lang="it-IT" sz="1200" b="1" dirty="0">
                <a:effectLst>
                  <a:outerShdw blurRad="38100" dist="38100" dir="2700000" algn="tl">
                    <a:srgbClr val="000000">
                      <a:alpha val="43137"/>
                    </a:srgbClr>
                  </a:outerShdw>
                </a:effectLst>
                <a:latin typeface="Segoe UI" panose="020B0502040204020203" pitchFamily="34" charset="0"/>
              </a:rPr>
              <a:t>COMPRENDERE </a:t>
            </a:r>
          </a:p>
          <a:p>
            <a:pPr algn="ctr"/>
            <a:r>
              <a:rPr lang="it-IT" sz="1200" b="1" dirty="0">
                <a:effectLst>
                  <a:outerShdw blurRad="38100" dist="38100" dir="2700000" algn="tl">
                    <a:srgbClr val="000000">
                      <a:alpha val="43137"/>
                    </a:srgbClr>
                  </a:outerShdw>
                </a:effectLst>
                <a:latin typeface="Segoe UI" panose="020B0502040204020203" pitchFamily="34" charset="0"/>
              </a:rPr>
              <a:t>IL MERCATO</a:t>
            </a:r>
          </a:p>
        </p:txBody>
      </p:sp>
      <p:sp>
        <p:nvSpPr>
          <p:cNvPr id="14" name="Rettangolo 10">
            <a:extLst>
              <a:ext uri="{FF2B5EF4-FFF2-40B4-BE49-F238E27FC236}">
                <a16:creationId xmlns:a16="http://schemas.microsoft.com/office/drawing/2014/main" id="{26DE12B6-E4F2-DE9A-3E06-28310888D738}"/>
              </a:ext>
            </a:extLst>
          </p:cNvPr>
          <p:cNvSpPr>
            <a:spLocks noChangeArrowheads="1"/>
          </p:cNvSpPr>
          <p:nvPr/>
        </p:nvSpPr>
        <p:spPr bwMode="auto">
          <a:xfrm>
            <a:off x="3393440" y="2860040"/>
            <a:ext cx="2336800" cy="3508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HelveticaNeueLT Std" pitchFamily="34" charset="0"/>
                <a:ea typeface="ＭＳ Ｐゴシック" panose="020B0600070205080204" pitchFamily="34" charset="-128"/>
              </a:defRPr>
            </a:lvl1pPr>
            <a:lvl2pPr marL="742950" indent="-285750">
              <a:defRPr sz="2400">
                <a:solidFill>
                  <a:schemeClr val="tx1"/>
                </a:solidFill>
                <a:latin typeface="HelveticaNeueLT Std" pitchFamily="34" charset="0"/>
                <a:ea typeface="ＭＳ Ｐゴシック" panose="020B0600070205080204" pitchFamily="34" charset="-128"/>
              </a:defRPr>
            </a:lvl2pPr>
            <a:lvl3pPr marL="1143000" indent="-228600">
              <a:defRPr sz="2400">
                <a:solidFill>
                  <a:schemeClr val="tx1"/>
                </a:solidFill>
                <a:latin typeface="HelveticaNeueLT Std" pitchFamily="34" charset="0"/>
                <a:ea typeface="ＭＳ Ｐゴシック" panose="020B0600070205080204" pitchFamily="34" charset="-128"/>
              </a:defRPr>
            </a:lvl3pPr>
            <a:lvl4pPr marL="1600200" indent="-228600">
              <a:defRPr sz="2400">
                <a:solidFill>
                  <a:schemeClr val="tx1"/>
                </a:solidFill>
                <a:latin typeface="HelveticaNeueLT Std" pitchFamily="34" charset="0"/>
                <a:ea typeface="ＭＳ Ｐゴシック" panose="020B0600070205080204" pitchFamily="34" charset="-128"/>
              </a:defRPr>
            </a:lvl4pPr>
            <a:lvl5pPr marL="2057400" indent="-228600">
              <a:defRPr sz="2400">
                <a:solidFill>
                  <a:schemeClr val="tx1"/>
                </a:solidFill>
                <a:latin typeface="HelveticaNeueLT Std"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HelveticaNeueLT Std"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HelveticaNeueLT Std"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HelveticaNeueLT Std"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HelveticaNeueLT Std" pitchFamily="34" charset="0"/>
                <a:ea typeface="ＭＳ Ｐゴシック" panose="020B0600070205080204" pitchFamily="34" charset="-128"/>
              </a:defRPr>
            </a:lvl9pPr>
          </a:lstStyle>
          <a:p>
            <a:pPr marL="190510" indent="-190510">
              <a:spcBef>
                <a:spcPct val="50000"/>
              </a:spcBef>
              <a:buFont typeface="Wingdings" panose="05000000000000000000" pitchFamily="2" charset="2"/>
              <a:buChar char="§"/>
            </a:pPr>
            <a:r>
              <a:rPr lang="it-IT" altLang="it-IT" sz="1200" dirty="0">
                <a:latin typeface="Segoe UI" panose="020B0502040204020203" pitchFamily="34" charset="0"/>
                <a:cs typeface="Segoe UI" panose="020B0502040204020203" pitchFamily="34" charset="0"/>
              </a:rPr>
              <a:t>Caratteristiche hard: </a:t>
            </a:r>
            <a:r>
              <a:rPr lang="it-IT" altLang="it-IT" sz="1200" dirty="0" err="1">
                <a:latin typeface="Segoe UI" panose="020B0502040204020203" pitchFamily="34" charset="0"/>
                <a:cs typeface="Segoe UI" panose="020B0502040204020203" pitchFamily="34" charset="0"/>
              </a:rPr>
              <a:t>sociodemo</a:t>
            </a:r>
            <a:r>
              <a:rPr lang="it-IT" altLang="it-IT" sz="1200" dirty="0">
                <a:latin typeface="Segoe UI" panose="020B0502040204020203" pitchFamily="34" charset="0"/>
                <a:cs typeface="Segoe UI" panose="020B0502040204020203" pitchFamily="34" charset="0"/>
              </a:rPr>
              <a:t>, comportamenti di acquisto, utilizzo, raccolta di informazioni (customer </a:t>
            </a:r>
            <a:r>
              <a:rPr lang="it-IT" altLang="it-IT" sz="1200" dirty="0" err="1">
                <a:latin typeface="Segoe UI" panose="020B0502040204020203" pitchFamily="34" charset="0"/>
                <a:cs typeface="Segoe UI" panose="020B0502040204020203" pitchFamily="34" charset="0"/>
              </a:rPr>
              <a:t>journey</a:t>
            </a:r>
            <a:r>
              <a:rPr lang="it-IT" altLang="it-IT" sz="1200" dirty="0">
                <a:latin typeface="Segoe UI" panose="020B0502040204020203" pitchFamily="34" charset="0"/>
                <a:cs typeface="Segoe UI" panose="020B0502040204020203" pitchFamily="34" charset="0"/>
              </a:rPr>
              <a:t> e information </a:t>
            </a:r>
            <a:r>
              <a:rPr lang="it-IT" altLang="it-IT" sz="1200" dirty="0" err="1">
                <a:latin typeface="Segoe UI" panose="020B0502040204020203" pitchFamily="34" charset="0"/>
                <a:cs typeface="Segoe UI" panose="020B0502040204020203" pitchFamily="34" charset="0"/>
              </a:rPr>
              <a:t>journey</a:t>
            </a:r>
            <a:r>
              <a:rPr lang="it-IT" altLang="it-IT" sz="1200" dirty="0">
                <a:latin typeface="Segoe UI" panose="020B0502040204020203" pitchFamily="34" charset="0"/>
                <a:cs typeface="Segoe UI" panose="020B0502040204020203" pitchFamily="34" charset="0"/>
              </a:rPr>
              <a:t>), etc.</a:t>
            </a:r>
          </a:p>
          <a:p>
            <a:pPr marL="190510" indent="-190510">
              <a:spcBef>
                <a:spcPct val="50000"/>
              </a:spcBef>
              <a:buFont typeface="Wingdings" panose="05000000000000000000" pitchFamily="2" charset="2"/>
              <a:buChar char="§"/>
            </a:pPr>
            <a:r>
              <a:rPr lang="it-IT" altLang="it-IT" sz="1200" dirty="0">
                <a:latin typeface="Segoe UI" panose="020B0502040204020203" pitchFamily="34" charset="0"/>
                <a:cs typeface="Segoe UI" panose="020B0502040204020203" pitchFamily="34" charset="0"/>
              </a:rPr>
              <a:t>Caratteristiche soft: bisogni latenti, aspirazioni e desiderata, u</a:t>
            </a:r>
            <a:r>
              <a:rPr lang="it-IT" altLang="ja-JP" sz="1200" dirty="0">
                <a:latin typeface="Segoe UI" panose="020B0502040204020203" pitchFamily="34" charset="0"/>
                <a:cs typeface="Segoe UI" panose="020B0502040204020203" pitchFamily="34" charset="0"/>
              </a:rPr>
              <a:t>niverso simbolico e valoriale</a:t>
            </a:r>
            <a:endParaRPr lang="it-IT" altLang="it-IT" sz="1200" dirty="0">
              <a:latin typeface="Segoe UI" panose="020B0502040204020203" pitchFamily="34" charset="0"/>
              <a:cs typeface="Segoe UI" panose="020B0502040204020203" pitchFamily="34" charset="0"/>
            </a:endParaRPr>
          </a:p>
          <a:p>
            <a:pPr marL="190510" indent="-190510">
              <a:spcBef>
                <a:spcPct val="50000"/>
              </a:spcBef>
              <a:buFont typeface="Wingdings" panose="05000000000000000000" pitchFamily="2" charset="2"/>
              <a:buChar char="§"/>
            </a:pPr>
            <a:r>
              <a:rPr lang="it-IT" altLang="it-IT" sz="1200" dirty="0">
                <a:latin typeface="Segoe UI" panose="020B0502040204020203" pitchFamily="34" charset="0"/>
                <a:cs typeface="Segoe UI" panose="020B0502040204020203" pitchFamily="34" charset="0"/>
              </a:rPr>
              <a:t>Touch points: atteggiamento verso la comunicazione (sia in termini di </a:t>
            </a:r>
            <a:r>
              <a:rPr lang="it-IT" altLang="it-IT" sz="1200" dirty="0" err="1">
                <a:latin typeface="Segoe UI" panose="020B0502040204020203" pitchFamily="34" charset="0"/>
                <a:cs typeface="Segoe UI" panose="020B0502040204020203" pitchFamily="34" charset="0"/>
              </a:rPr>
              <a:t>tone</a:t>
            </a:r>
            <a:r>
              <a:rPr lang="it-IT" altLang="it-IT" sz="1200" dirty="0">
                <a:latin typeface="Segoe UI" panose="020B0502040204020203" pitchFamily="34" charset="0"/>
                <a:cs typeface="Segoe UI" panose="020B0502040204020203" pitchFamily="34" charset="0"/>
              </a:rPr>
              <a:t> of voice, linguaggio ed espressioni) sia di esposizione (canali preferiti)</a:t>
            </a:r>
          </a:p>
          <a:p>
            <a:pPr marL="190510" indent="-190510">
              <a:spcBef>
                <a:spcPct val="50000"/>
              </a:spcBef>
              <a:buFont typeface="Wingdings" panose="05000000000000000000" pitchFamily="2" charset="2"/>
              <a:buChar char="§"/>
            </a:pPr>
            <a:r>
              <a:rPr lang="it-IT" altLang="it-IT" sz="1200" b="1" dirty="0">
                <a:latin typeface="Segoe UI" panose="020B0502040204020203" pitchFamily="34" charset="0"/>
                <a:cs typeface="Segoe UI" panose="020B0502040204020203" pitchFamily="34" charset="0"/>
              </a:rPr>
              <a:t>Segmentazione del target</a:t>
            </a:r>
            <a:endParaRPr lang="it-IT" altLang="it-IT" sz="1200" dirty="0">
              <a:latin typeface="Segoe UI" panose="020B0502040204020203" pitchFamily="34" charset="0"/>
              <a:cs typeface="Segoe UI" panose="020B0502040204020203" pitchFamily="34" charset="0"/>
            </a:endParaRPr>
          </a:p>
        </p:txBody>
      </p:sp>
      <p:sp>
        <p:nvSpPr>
          <p:cNvPr id="15" name="CasellaDiTesto 14">
            <a:extLst>
              <a:ext uri="{FF2B5EF4-FFF2-40B4-BE49-F238E27FC236}">
                <a16:creationId xmlns:a16="http://schemas.microsoft.com/office/drawing/2014/main" id="{C102A47A-A36A-0672-825F-9806404080D1}"/>
              </a:ext>
            </a:extLst>
          </p:cNvPr>
          <p:cNvSpPr txBox="1"/>
          <p:nvPr/>
        </p:nvSpPr>
        <p:spPr>
          <a:xfrm>
            <a:off x="3302001" y="2231013"/>
            <a:ext cx="2432755" cy="461665"/>
          </a:xfrm>
          <a:prstGeom prst="rect">
            <a:avLst/>
          </a:prstGeom>
          <a:noFill/>
        </p:spPr>
        <p:txBody>
          <a:bodyPr wrap="square">
            <a:spAutoFit/>
          </a:bodyPr>
          <a:lstStyle/>
          <a:p>
            <a:pPr algn="ctr"/>
            <a:r>
              <a:rPr lang="it-IT" sz="1200" b="1" dirty="0">
                <a:effectLst>
                  <a:outerShdw blurRad="38100" dist="38100" dir="2700000" algn="tl">
                    <a:srgbClr val="000000">
                      <a:alpha val="43137"/>
                    </a:srgbClr>
                  </a:outerShdw>
                </a:effectLst>
                <a:latin typeface="Segoe UI" panose="020B0502040204020203" pitchFamily="34" charset="0"/>
              </a:rPr>
              <a:t>CONOSCERE </a:t>
            </a:r>
          </a:p>
          <a:p>
            <a:pPr algn="ctr"/>
            <a:r>
              <a:rPr lang="it-IT" sz="1200" b="1" dirty="0">
                <a:effectLst>
                  <a:outerShdw blurRad="38100" dist="38100" dir="2700000" algn="tl">
                    <a:srgbClr val="000000">
                      <a:alpha val="43137"/>
                    </a:srgbClr>
                  </a:outerShdw>
                </a:effectLst>
                <a:latin typeface="Segoe UI" panose="020B0502040204020203" pitchFamily="34" charset="0"/>
              </a:rPr>
              <a:t>IL TARGET</a:t>
            </a:r>
          </a:p>
        </p:txBody>
      </p:sp>
      <p:sp>
        <p:nvSpPr>
          <p:cNvPr id="16" name="CasellaDiTesto 15">
            <a:extLst>
              <a:ext uri="{FF2B5EF4-FFF2-40B4-BE49-F238E27FC236}">
                <a16:creationId xmlns:a16="http://schemas.microsoft.com/office/drawing/2014/main" id="{F59CB2D4-BF24-8B50-493C-348C3C14E1A7}"/>
              </a:ext>
            </a:extLst>
          </p:cNvPr>
          <p:cNvSpPr txBox="1"/>
          <p:nvPr/>
        </p:nvSpPr>
        <p:spPr>
          <a:xfrm>
            <a:off x="5994401" y="2260600"/>
            <a:ext cx="2432755" cy="461665"/>
          </a:xfrm>
          <a:prstGeom prst="rect">
            <a:avLst/>
          </a:prstGeom>
          <a:noFill/>
        </p:spPr>
        <p:txBody>
          <a:bodyPr wrap="square">
            <a:spAutoFit/>
          </a:bodyPr>
          <a:lstStyle/>
          <a:p>
            <a:pPr algn="ctr"/>
            <a:r>
              <a:rPr lang="it-IT" sz="1200" b="1" dirty="0">
                <a:effectLst>
                  <a:outerShdw blurRad="38100" dist="38100" dir="2700000" algn="tl">
                    <a:srgbClr val="000000">
                      <a:alpha val="43137"/>
                    </a:srgbClr>
                  </a:outerShdw>
                </a:effectLst>
                <a:latin typeface="Segoe UI" panose="020B0502040204020203" pitchFamily="34" charset="0"/>
              </a:rPr>
              <a:t>MISURARE E OTTIMIZZARE </a:t>
            </a:r>
            <a:br>
              <a:rPr lang="it-IT" sz="1200" b="1" dirty="0">
                <a:effectLst>
                  <a:outerShdw blurRad="38100" dist="38100" dir="2700000" algn="tl">
                    <a:srgbClr val="000000">
                      <a:alpha val="43137"/>
                    </a:srgbClr>
                  </a:outerShdw>
                </a:effectLst>
                <a:latin typeface="Segoe UI" panose="020B0502040204020203" pitchFamily="34" charset="0"/>
              </a:rPr>
            </a:br>
            <a:r>
              <a:rPr lang="it-IT" sz="1200" b="1" dirty="0">
                <a:effectLst>
                  <a:outerShdw blurRad="38100" dist="38100" dir="2700000" algn="tl">
                    <a:srgbClr val="000000">
                      <a:alpha val="43137"/>
                    </a:srgbClr>
                  </a:outerShdw>
                </a:effectLst>
                <a:latin typeface="Segoe UI" panose="020B0502040204020203" pitchFamily="34" charset="0"/>
              </a:rPr>
              <a:t>LA BRAND PERFORMANCE</a:t>
            </a:r>
          </a:p>
        </p:txBody>
      </p:sp>
      <p:sp>
        <p:nvSpPr>
          <p:cNvPr id="18" name="CasellaDiTesto 17">
            <a:extLst>
              <a:ext uri="{FF2B5EF4-FFF2-40B4-BE49-F238E27FC236}">
                <a16:creationId xmlns:a16="http://schemas.microsoft.com/office/drawing/2014/main" id="{8094A4E0-1C14-5266-6FD9-AC776CF26713}"/>
              </a:ext>
            </a:extLst>
          </p:cNvPr>
          <p:cNvSpPr txBox="1"/>
          <p:nvPr/>
        </p:nvSpPr>
        <p:spPr>
          <a:xfrm>
            <a:off x="8778239" y="2260600"/>
            <a:ext cx="2920639" cy="461665"/>
          </a:xfrm>
          <a:prstGeom prst="rect">
            <a:avLst/>
          </a:prstGeom>
          <a:noFill/>
        </p:spPr>
        <p:txBody>
          <a:bodyPr wrap="square">
            <a:spAutoFit/>
          </a:bodyPr>
          <a:lstStyle/>
          <a:p>
            <a:pPr algn="ctr"/>
            <a:r>
              <a:rPr lang="it-IT" sz="1200" b="1" dirty="0">
                <a:effectLst>
                  <a:outerShdw blurRad="38100" dist="38100" dir="2700000" algn="tl">
                    <a:srgbClr val="000000">
                      <a:alpha val="43137"/>
                    </a:srgbClr>
                  </a:outerShdw>
                </a:effectLst>
                <a:latin typeface="Segoe UI" panose="020B0502040204020203" pitchFamily="34" charset="0"/>
              </a:rPr>
              <a:t>METTERE A PUNTO NUOVE PROPOSTE DI VALORE</a:t>
            </a:r>
          </a:p>
        </p:txBody>
      </p:sp>
      <p:sp>
        <p:nvSpPr>
          <p:cNvPr id="19" name="Rettangolo 10">
            <a:extLst>
              <a:ext uri="{FF2B5EF4-FFF2-40B4-BE49-F238E27FC236}">
                <a16:creationId xmlns:a16="http://schemas.microsoft.com/office/drawing/2014/main" id="{97E7792F-E85F-DC14-67FE-5B0ACACD91A2}"/>
              </a:ext>
            </a:extLst>
          </p:cNvPr>
          <p:cNvSpPr>
            <a:spLocks noChangeArrowheads="1"/>
          </p:cNvSpPr>
          <p:nvPr/>
        </p:nvSpPr>
        <p:spPr bwMode="auto">
          <a:xfrm>
            <a:off x="8981440" y="2860040"/>
            <a:ext cx="24384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HelveticaNeueLT Std" pitchFamily="34" charset="0"/>
                <a:ea typeface="ＭＳ Ｐゴシック" panose="020B0600070205080204" pitchFamily="34" charset="-128"/>
              </a:defRPr>
            </a:lvl1pPr>
            <a:lvl2pPr marL="742950" indent="-285750">
              <a:defRPr sz="2400">
                <a:solidFill>
                  <a:schemeClr val="tx1"/>
                </a:solidFill>
                <a:latin typeface="HelveticaNeueLT Std" pitchFamily="34" charset="0"/>
                <a:ea typeface="ＭＳ Ｐゴシック" panose="020B0600070205080204" pitchFamily="34" charset="-128"/>
              </a:defRPr>
            </a:lvl2pPr>
            <a:lvl3pPr marL="1143000" indent="-228600">
              <a:defRPr sz="2400">
                <a:solidFill>
                  <a:schemeClr val="tx1"/>
                </a:solidFill>
                <a:latin typeface="HelveticaNeueLT Std" pitchFamily="34" charset="0"/>
                <a:ea typeface="ＭＳ Ｐゴシック" panose="020B0600070205080204" pitchFamily="34" charset="-128"/>
              </a:defRPr>
            </a:lvl3pPr>
            <a:lvl4pPr marL="1600200" indent="-228600">
              <a:defRPr sz="2400">
                <a:solidFill>
                  <a:schemeClr val="tx1"/>
                </a:solidFill>
                <a:latin typeface="HelveticaNeueLT Std" pitchFamily="34" charset="0"/>
                <a:ea typeface="ＭＳ Ｐゴシック" panose="020B0600070205080204" pitchFamily="34" charset="-128"/>
              </a:defRPr>
            </a:lvl4pPr>
            <a:lvl5pPr marL="2057400" indent="-228600">
              <a:defRPr sz="2400">
                <a:solidFill>
                  <a:schemeClr val="tx1"/>
                </a:solidFill>
                <a:latin typeface="HelveticaNeueLT Std"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HelveticaNeueLT Std"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HelveticaNeueLT Std"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HelveticaNeueLT Std"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HelveticaNeueLT Std" pitchFamily="34" charset="0"/>
                <a:ea typeface="ＭＳ Ｐゴシック" panose="020B0600070205080204" pitchFamily="34" charset="-128"/>
              </a:defRPr>
            </a:lvl9pPr>
          </a:lstStyle>
          <a:p>
            <a:pPr marL="190510" indent="-190510">
              <a:buFont typeface="Wingdings" panose="05000000000000000000" pitchFamily="2" charset="2"/>
              <a:buChar char="§"/>
            </a:pPr>
            <a:r>
              <a:rPr lang="en-US" altLang="it-IT" sz="1200" dirty="0">
                <a:latin typeface="Segoe UI" panose="020B0502040204020203" pitchFamily="34" charset="0"/>
                <a:cs typeface="Segoe UI" panose="020B0502040204020203" pitchFamily="34" charset="0"/>
              </a:rPr>
              <a:t>Concept test</a:t>
            </a:r>
            <a:br>
              <a:rPr lang="en-US" altLang="it-IT" sz="1200" dirty="0">
                <a:latin typeface="Segoe UI" panose="020B0502040204020203" pitchFamily="34" charset="0"/>
                <a:cs typeface="Segoe UI" panose="020B0502040204020203" pitchFamily="34" charset="0"/>
              </a:rPr>
            </a:br>
            <a:endParaRPr lang="en-US" altLang="it-IT" sz="1200" dirty="0">
              <a:latin typeface="Segoe UI" panose="020B0502040204020203" pitchFamily="34" charset="0"/>
              <a:cs typeface="Segoe UI" panose="020B0502040204020203" pitchFamily="34" charset="0"/>
            </a:endParaRPr>
          </a:p>
          <a:p>
            <a:pPr marL="190510" indent="-190510">
              <a:buFont typeface="Wingdings" panose="05000000000000000000" pitchFamily="2" charset="2"/>
              <a:buChar char="§"/>
            </a:pPr>
            <a:r>
              <a:rPr lang="en-US" altLang="it-IT" sz="1200" b="1" dirty="0">
                <a:latin typeface="Segoe UI" panose="020B0502040204020203" pitchFamily="34" charset="0"/>
                <a:cs typeface="Segoe UI" panose="020B0502040204020203" pitchFamily="34" charset="0"/>
              </a:rPr>
              <a:t>Pack test</a:t>
            </a:r>
          </a:p>
          <a:p>
            <a:pPr marL="190510" indent="-190510">
              <a:buFont typeface="Wingdings" panose="05000000000000000000" pitchFamily="2" charset="2"/>
              <a:buChar char="§"/>
            </a:pPr>
            <a:endParaRPr lang="en-US" altLang="it-IT" sz="1200" dirty="0">
              <a:latin typeface="Segoe UI" panose="020B0502040204020203" pitchFamily="34" charset="0"/>
              <a:cs typeface="Segoe UI" panose="020B0502040204020203" pitchFamily="34" charset="0"/>
            </a:endParaRPr>
          </a:p>
          <a:p>
            <a:pPr marL="190510" indent="-190510">
              <a:buFont typeface="Wingdings" panose="05000000000000000000" pitchFamily="2" charset="2"/>
              <a:buChar char="§"/>
            </a:pPr>
            <a:r>
              <a:rPr lang="en-US" altLang="it-IT" sz="1200" dirty="0">
                <a:latin typeface="Segoe UI" panose="020B0502040204020203" pitchFamily="34" charset="0"/>
                <a:cs typeface="Segoe UI" panose="020B0502040204020203" pitchFamily="34" charset="0"/>
              </a:rPr>
              <a:t>Pricing test</a:t>
            </a:r>
            <a:br>
              <a:rPr lang="it-IT" altLang="it-IT" sz="1200" dirty="0">
                <a:latin typeface="Segoe UI" panose="020B0502040204020203" pitchFamily="34" charset="0"/>
                <a:cs typeface="Segoe UI" panose="020B0502040204020203" pitchFamily="34" charset="0"/>
              </a:rPr>
            </a:br>
            <a:r>
              <a:rPr lang="it-IT" altLang="it-IT" sz="1200" dirty="0">
                <a:latin typeface="Segoe UI" panose="020B0502040204020203" pitchFamily="34" charset="0"/>
                <a:cs typeface="Segoe UI" panose="020B0502040204020203" pitchFamily="34" charset="0"/>
              </a:rPr>
              <a:t> </a:t>
            </a:r>
          </a:p>
          <a:p>
            <a:pPr marL="190510" indent="-190510">
              <a:buFont typeface="Wingdings" panose="05000000000000000000" pitchFamily="2" charset="2"/>
              <a:buChar char="§"/>
            </a:pPr>
            <a:r>
              <a:rPr lang="it-IT" altLang="it-IT" sz="1200" b="1" dirty="0" err="1">
                <a:latin typeface="Segoe UI" panose="020B0502040204020203" pitchFamily="34" charset="0"/>
                <a:cs typeface="Segoe UI" panose="020B0502040204020203" pitchFamily="34" charset="0"/>
              </a:rPr>
              <a:t>Pre</a:t>
            </a:r>
            <a:r>
              <a:rPr lang="it-IT" altLang="it-IT" sz="1200" b="1" dirty="0">
                <a:latin typeface="Segoe UI" panose="020B0502040204020203" pitchFamily="34" charset="0"/>
                <a:cs typeface="Segoe UI" panose="020B0502040204020203" pitchFamily="34" charset="0"/>
              </a:rPr>
              <a:t> &amp; Post Comunicazione</a:t>
            </a:r>
          </a:p>
          <a:p>
            <a:endParaRPr lang="it-IT" altLang="it-IT" sz="1200" dirty="0">
              <a:latin typeface="Segoe UI" panose="020B0502040204020203" pitchFamily="34" charset="0"/>
              <a:cs typeface="Segoe UI" panose="020B0502040204020203" pitchFamily="34" charset="0"/>
            </a:endParaRPr>
          </a:p>
          <a:p>
            <a:pPr marL="190510" indent="-190510">
              <a:buFont typeface="Wingdings" panose="05000000000000000000" pitchFamily="2" charset="2"/>
              <a:buChar char="§"/>
            </a:pPr>
            <a:endParaRPr lang="it-IT" altLang="it-IT" sz="1200" dirty="0">
              <a:latin typeface="Segoe UI" panose="020B0502040204020203" pitchFamily="34" charset="0"/>
              <a:cs typeface="Segoe UI" panose="020B0502040204020203" pitchFamily="34" charset="0"/>
            </a:endParaRPr>
          </a:p>
          <a:p>
            <a:pPr marL="190510" indent="-190510" algn="ctr">
              <a:buFont typeface="Wingdings" panose="05000000000000000000" pitchFamily="2" charset="2"/>
              <a:buChar char="§"/>
            </a:pPr>
            <a:endParaRPr lang="it-IT" altLang="it-IT" sz="1200" b="1" i="1"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3253822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6"/>
                                        </p:tgtEl>
                                      </p:cBhvr>
                                    </p:animEffect>
                                    <p:set>
                                      <p:cBhvr>
                                        <p:cTn id="10" dur="1" fill="hold">
                                          <p:stCondLst>
                                            <p:cond delay="499"/>
                                          </p:stCondLst>
                                        </p:cTn>
                                        <p:tgtEl>
                                          <p:spTgt spid="6"/>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16"/>
                                        </p:tgtEl>
                                      </p:cBhvr>
                                    </p:animEffect>
                                    <p:set>
                                      <p:cBhvr>
                                        <p:cTn id="13" dur="1" fill="hold">
                                          <p:stCondLst>
                                            <p:cond delay="499"/>
                                          </p:stCondLst>
                                        </p:cTn>
                                        <p:tgtEl>
                                          <p:spTgt spid="16"/>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500"/>
                                        <p:tgtEl>
                                          <p:spTgt spid="7"/>
                                        </p:tgtEl>
                                      </p:cBhvr>
                                    </p:animEffect>
                                    <p:set>
                                      <p:cBhvr>
                                        <p:cTn id="16" dur="1" fill="hold">
                                          <p:stCondLst>
                                            <p:cond delay="499"/>
                                          </p:stCondLst>
                                        </p:cTn>
                                        <p:tgtEl>
                                          <p:spTgt spid="7"/>
                                        </p:tgtEl>
                                        <p:attrNameLst>
                                          <p:attrName>style.visibility</p:attrName>
                                        </p:attrNameLst>
                                      </p:cBhvr>
                                      <p:to>
                                        <p:strVal val="hidden"/>
                                      </p:to>
                                    </p:set>
                                  </p:childTnLst>
                                </p:cTn>
                              </p:par>
                              <p:par>
                                <p:cTn id="17" presetID="10" presetClass="exit" presetSubtype="0" fill="hold" grpId="0" nodeType="withEffect">
                                  <p:stCondLst>
                                    <p:cond delay="0"/>
                                  </p:stCondLst>
                                  <p:childTnLst>
                                    <p:animEffect transition="out" filter="fade">
                                      <p:cBhvr>
                                        <p:cTn id="18" dur="500"/>
                                        <p:tgtEl>
                                          <p:spTgt spid="18"/>
                                        </p:tgtEl>
                                      </p:cBhvr>
                                    </p:animEffect>
                                    <p:set>
                                      <p:cBhvr>
                                        <p:cTn id="19" dur="1" fill="hold">
                                          <p:stCondLst>
                                            <p:cond delay="499"/>
                                          </p:stCondLst>
                                        </p:cTn>
                                        <p:tgtEl>
                                          <p:spTgt spid="18"/>
                                        </p:tgtEl>
                                        <p:attrNameLst>
                                          <p:attrName>style.visibility</p:attrName>
                                        </p:attrNameLst>
                                      </p:cBhvr>
                                      <p:to>
                                        <p:strVal val="hidden"/>
                                      </p:to>
                                    </p:set>
                                  </p:childTnLst>
                                </p:cTn>
                              </p:par>
                              <p:par>
                                <p:cTn id="20" presetID="10" presetClass="exit" presetSubtype="0" fill="hold" grpId="0" nodeType="withEffect">
                                  <p:stCondLst>
                                    <p:cond delay="0"/>
                                  </p:stCondLst>
                                  <p:childTnLst>
                                    <p:animEffect transition="out" filter="fade">
                                      <p:cBhvr>
                                        <p:cTn id="21" dur="500"/>
                                        <p:tgtEl>
                                          <p:spTgt spid="19"/>
                                        </p:tgtEl>
                                      </p:cBhvr>
                                    </p:animEffect>
                                    <p:set>
                                      <p:cBhvr>
                                        <p:cTn id="22" dur="1" fill="hold">
                                          <p:stCondLst>
                                            <p:cond delay="499"/>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3" grpId="0"/>
      <p:bldP spid="16" grpId="0"/>
      <p:bldP spid="18" grpId="0"/>
      <p:bldP spid="19"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testo 2">
            <a:extLst>
              <a:ext uri="{FF2B5EF4-FFF2-40B4-BE49-F238E27FC236}">
                <a16:creationId xmlns:a16="http://schemas.microsoft.com/office/drawing/2014/main" id="{C5EB1683-FEED-EE43-2273-22DFBE8C0577}"/>
              </a:ext>
            </a:extLst>
          </p:cNvPr>
          <p:cNvSpPr>
            <a:spLocks noGrp="1"/>
          </p:cNvSpPr>
          <p:nvPr>
            <p:ph type="body" sz="quarter" idx="10"/>
          </p:nvPr>
        </p:nvSpPr>
        <p:spPr>
          <a:xfrm>
            <a:off x="839788" y="718232"/>
            <a:ext cx="9459335" cy="421038"/>
          </a:xfrm>
        </p:spPr>
        <p:txBody>
          <a:bodyPr/>
          <a:lstStyle/>
          <a:p>
            <a:r>
              <a:rPr lang="it-IT" sz="2600" dirty="0"/>
              <a:t>Il mio target è monolitico o sfaccettato?</a:t>
            </a:r>
          </a:p>
        </p:txBody>
      </p:sp>
      <p:sp>
        <p:nvSpPr>
          <p:cNvPr id="7" name="Rettangolo con angoli arrotondati 6">
            <a:extLst>
              <a:ext uri="{FF2B5EF4-FFF2-40B4-BE49-F238E27FC236}">
                <a16:creationId xmlns:a16="http://schemas.microsoft.com/office/drawing/2014/main" id="{A92E0A4E-6B21-C6E4-B5A2-0949A90F7559}"/>
              </a:ext>
            </a:extLst>
          </p:cNvPr>
          <p:cNvSpPr/>
          <p:nvPr/>
        </p:nvSpPr>
        <p:spPr>
          <a:xfrm>
            <a:off x="10014894" y="1247423"/>
            <a:ext cx="1984442" cy="104086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dirty="0"/>
              <a:t>Esempio: cluster </a:t>
            </a:r>
            <a:r>
              <a:rPr lang="it-IT" dirty="0" err="1"/>
              <a:t>analysis</a:t>
            </a:r>
            <a:endParaRPr lang="it-IT" dirty="0"/>
          </a:p>
        </p:txBody>
      </p:sp>
      <p:sp>
        <p:nvSpPr>
          <p:cNvPr id="10" name="CasellaDiTesto 9">
            <a:extLst>
              <a:ext uri="{FF2B5EF4-FFF2-40B4-BE49-F238E27FC236}">
                <a16:creationId xmlns:a16="http://schemas.microsoft.com/office/drawing/2014/main" id="{B3E24A40-E5F8-C566-1AB8-A02BFA672181}"/>
              </a:ext>
            </a:extLst>
          </p:cNvPr>
          <p:cNvSpPr txBox="1"/>
          <p:nvPr/>
        </p:nvSpPr>
        <p:spPr>
          <a:xfrm>
            <a:off x="540897" y="6275584"/>
            <a:ext cx="8106991" cy="307777"/>
          </a:xfrm>
          <a:prstGeom prst="rect">
            <a:avLst/>
          </a:prstGeom>
          <a:noFill/>
        </p:spPr>
        <p:txBody>
          <a:bodyPr wrap="square" rtlCol="0">
            <a:spAutoFit/>
          </a:bodyPr>
          <a:lstStyle/>
          <a:p>
            <a:r>
              <a:rPr lang="it-IT" sz="1400" i="1" dirty="0"/>
              <a:t>Fonte: indagine ad hoc, studio di segmentazione per il cliente X nel paese Y</a:t>
            </a:r>
          </a:p>
        </p:txBody>
      </p:sp>
      <p:pic>
        <p:nvPicPr>
          <p:cNvPr id="4" name="Immagine 3">
            <a:extLst>
              <a:ext uri="{FF2B5EF4-FFF2-40B4-BE49-F238E27FC236}">
                <a16:creationId xmlns:a16="http://schemas.microsoft.com/office/drawing/2014/main" id="{E8B4AC1D-860D-7522-EDBE-60DFC54DF454}"/>
              </a:ext>
            </a:extLst>
          </p:cNvPr>
          <p:cNvPicPr>
            <a:picLocks noChangeAspect="1"/>
          </p:cNvPicPr>
          <p:nvPr/>
        </p:nvPicPr>
        <p:blipFill>
          <a:blip r:embed="rId3"/>
          <a:stretch>
            <a:fillRect/>
          </a:stretch>
        </p:blipFill>
        <p:spPr>
          <a:xfrm>
            <a:off x="348102" y="1496689"/>
            <a:ext cx="5632414" cy="3168233"/>
          </a:xfrm>
          <a:prstGeom prst="rect">
            <a:avLst/>
          </a:prstGeom>
          <a:ln>
            <a:solidFill>
              <a:schemeClr val="tx1"/>
            </a:solidFill>
          </a:ln>
        </p:spPr>
      </p:pic>
      <p:pic>
        <p:nvPicPr>
          <p:cNvPr id="2" name="Immagine 1">
            <a:extLst>
              <a:ext uri="{FF2B5EF4-FFF2-40B4-BE49-F238E27FC236}">
                <a16:creationId xmlns:a16="http://schemas.microsoft.com/office/drawing/2014/main" id="{16FBAD57-B76D-56AC-2524-6300F3E9346F}"/>
              </a:ext>
            </a:extLst>
          </p:cNvPr>
          <p:cNvPicPr>
            <a:picLocks noChangeAspect="1"/>
          </p:cNvPicPr>
          <p:nvPr/>
        </p:nvPicPr>
        <p:blipFill>
          <a:blip r:embed="rId4"/>
          <a:stretch>
            <a:fillRect/>
          </a:stretch>
        </p:blipFill>
        <p:spPr>
          <a:xfrm>
            <a:off x="6211483" y="3100066"/>
            <a:ext cx="5632415" cy="3168233"/>
          </a:xfrm>
          <a:prstGeom prst="rect">
            <a:avLst/>
          </a:prstGeom>
          <a:ln>
            <a:solidFill>
              <a:schemeClr val="tx1"/>
            </a:solidFill>
          </a:ln>
        </p:spPr>
      </p:pic>
    </p:spTree>
    <p:extLst>
      <p:ext uri="{BB962C8B-B14F-4D97-AF65-F5344CB8AC3E}">
        <p14:creationId xmlns:p14="http://schemas.microsoft.com/office/powerpoint/2010/main" val="50361073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 name="Immagine 9">
            <a:extLst>
              <a:ext uri="{FF2B5EF4-FFF2-40B4-BE49-F238E27FC236}">
                <a16:creationId xmlns:a16="http://schemas.microsoft.com/office/drawing/2014/main" id="{17A34E6A-E0EE-989B-9AC5-C5990D864662}"/>
              </a:ext>
            </a:extLst>
          </p:cNvPr>
          <p:cNvPicPr>
            <a:picLocks noChangeAspect="1"/>
          </p:cNvPicPr>
          <p:nvPr/>
        </p:nvPicPr>
        <p:blipFill>
          <a:blip r:embed="rId4"/>
          <a:stretch>
            <a:fillRect/>
          </a:stretch>
        </p:blipFill>
        <p:spPr>
          <a:xfrm>
            <a:off x="6007768" y="2986985"/>
            <a:ext cx="5688384" cy="3199716"/>
          </a:xfrm>
          <a:prstGeom prst="rect">
            <a:avLst/>
          </a:prstGeom>
          <a:ln>
            <a:solidFill>
              <a:schemeClr val="accent1">
                <a:shade val="15000"/>
              </a:schemeClr>
            </a:solidFill>
          </a:ln>
        </p:spPr>
      </p:pic>
      <p:pic>
        <p:nvPicPr>
          <p:cNvPr id="6" name="Immagine 5">
            <a:extLst>
              <a:ext uri="{FF2B5EF4-FFF2-40B4-BE49-F238E27FC236}">
                <a16:creationId xmlns:a16="http://schemas.microsoft.com/office/drawing/2014/main" id="{7E9BEB47-DF6A-CB4A-BDF6-C8E757DFDA67}"/>
              </a:ext>
            </a:extLst>
          </p:cNvPr>
          <p:cNvPicPr>
            <a:picLocks noChangeAspect="1"/>
          </p:cNvPicPr>
          <p:nvPr/>
        </p:nvPicPr>
        <p:blipFill>
          <a:blip r:embed="rId5"/>
          <a:stretch>
            <a:fillRect/>
          </a:stretch>
        </p:blipFill>
        <p:spPr>
          <a:xfrm>
            <a:off x="274306" y="1519797"/>
            <a:ext cx="5593879" cy="3146557"/>
          </a:xfrm>
          <a:prstGeom prst="rect">
            <a:avLst/>
          </a:prstGeom>
          <a:ln>
            <a:solidFill>
              <a:schemeClr val="accent1">
                <a:shade val="15000"/>
              </a:schemeClr>
            </a:solidFill>
          </a:ln>
        </p:spPr>
      </p:pic>
      <p:sp>
        <p:nvSpPr>
          <p:cNvPr id="3" name="Segnaposto testo 2">
            <a:extLst>
              <a:ext uri="{FF2B5EF4-FFF2-40B4-BE49-F238E27FC236}">
                <a16:creationId xmlns:a16="http://schemas.microsoft.com/office/drawing/2014/main" id="{C5EB1683-FEED-EE43-2273-22DFBE8C0577}"/>
              </a:ext>
            </a:extLst>
          </p:cNvPr>
          <p:cNvSpPr>
            <a:spLocks noGrp="1"/>
          </p:cNvSpPr>
          <p:nvPr>
            <p:ph type="body" sz="quarter" idx="10"/>
          </p:nvPr>
        </p:nvSpPr>
        <p:spPr>
          <a:xfrm>
            <a:off x="1242911" y="709083"/>
            <a:ext cx="9459335" cy="451123"/>
          </a:xfrm>
        </p:spPr>
        <p:txBody>
          <a:bodyPr/>
          <a:lstStyle/>
          <a:p>
            <a:r>
              <a:rPr lang="it-IT" sz="2600" dirty="0"/>
              <a:t>… e come si comportano i diversi sub-target?</a:t>
            </a:r>
          </a:p>
        </p:txBody>
      </p:sp>
      <p:sp>
        <p:nvSpPr>
          <p:cNvPr id="7" name="Rettangolo con angoli arrotondati 6">
            <a:extLst>
              <a:ext uri="{FF2B5EF4-FFF2-40B4-BE49-F238E27FC236}">
                <a16:creationId xmlns:a16="http://schemas.microsoft.com/office/drawing/2014/main" id="{A92E0A4E-6B21-C6E4-B5A2-0949A90F7559}"/>
              </a:ext>
            </a:extLst>
          </p:cNvPr>
          <p:cNvSpPr/>
          <p:nvPr/>
        </p:nvSpPr>
        <p:spPr>
          <a:xfrm>
            <a:off x="10014894" y="1247423"/>
            <a:ext cx="1984442" cy="104086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dirty="0"/>
              <a:t>Esempio: cluster </a:t>
            </a:r>
            <a:r>
              <a:rPr lang="it-IT" dirty="0" err="1"/>
              <a:t>analysis</a:t>
            </a:r>
            <a:endParaRPr lang="it-IT" dirty="0"/>
          </a:p>
        </p:txBody>
      </p:sp>
      <p:sp>
        <p:nvSpPr>
          <p:cNvPr id="8" name="CasellaDiTesto 7">
            <a:extLst>
              <a:ext uri="{FF2B5EF4-FFF2-40B4-BE49-F238E27FC236}">
                <a16:creationId xmlns:a16="http://schemas.microsoft.com/office/drawing/2014/main" id="{B601E37E-2135-80AB-B019-2072F16DC510}"/>
              </a:ext>
            </a:extLst>
          </p:cNvPr>
          <p:cNvSpPr txBox="1"/>
          <p:nvPr/>
        </p:nvSpPr>
        <p:spPr>
          <a:xfrm>
            <a:off x="540897" y="6275584"/>
            <a:ext cx="8106991" cy="307777"/>
          </a:xfrm>
          <a:prstGeom prst="rect">
            <a:avLst/>
          </a:prstGeom>
          <a:noFill/>
        </p:spPr>
        <p:txBody>
          <a:bodyPr wrap="square" rtlCol="0">
            <a:spAutoFit/>
          </a:bodyPr>
          <a:lstStyle/>
          <a:p>
            <a:r>
              <a:rPr lang="it-IT" sz="1400" i="1" dirty="0"/>
              <a:t>Fonte: indagine ad hoc, studio di segmentazione per il cliente X nel paese Y</a:t>
            </a:r>
          </a:p>
        </p:txBody>
      </p:sp>
    </p:spTree>
    <p:extLst>
      <p:ext uri="{BB962C8B-B14F-4D97-AF65-F5344CB8AC3E}">
        <p14:creationId xmlns:p14="http://schemas.microsoft.com/office/powerpoint/2010/main" val="4079791159"/>
      </p:ext>
    </p:extLst>
  </p:cSld>
  <p:clrMapOvr>
    <a:overrideClrMapping bg1="lt1" tx1="dk1" bg2="lt2" tx2="dk2" accent1="accent1" accent2="accent2" accent3="accent3" accent4="accent4" accent5="accent5" accent6="accent6" hlink="hlink" folHlink="folHlink"/>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a:extLst>
              <a:ext uri="{FF2B5EF4-FFF2-40B4-BE49-F238E27FC236}">
                <a16:creationId xmlns:a16="http://schemas.microsoft.com/office/drawing/2014/main" id="{1FBA9299-02F0-62A0-190F-3C2D27CF411E}"/>
              </a:ext>
            </a:extLst>
          </p:cNvPr>
          <p:cNvSpPr/>
          <p:nvPr/>
        </p:nvSpPr>
        <p:spPr>
          <a:xfrm>
            <a:off x="5866951" y="2191332"/>
            <a:ext cx="2888514" cy="439203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 name="Segnaposto testo 1">
            <a:extLst>
              <a:ext uri="{FF2B5EF4-FFF2-40B4-BE49-F238E27FC236}">
                <a16:creationId xmlns:a16="http://schemas.microsoft.com/office/drawing/2014/main" id="{0D774D05-2A27-CACB-8360-C8433CBAD544}"/>
              </a:ext>
            </a:extLst>
          </p:cNvPr>
          <p:cNvSpPr>
            <a:spLocks noGrp="1"/>
          </p:cNvSpPr>
          <p:nvPr>
            <p:ph type="body" sz="quarter" idx="10"/>
          </p:nvPr>
        </p:nvSpPr>
        <p:spPr/>
        <p:txBody>
          <a:bodyPr/>
          <a:lstStyle/>
          <a:p>
            <a:r>
              <a:rPr lang="it-IT" dirty="0"/>
              <a:t>PERCHE’ FARE RICERCHE DI MERCATO?</a:t>
            </a:r>
          </a:p>
        </p:txBody>
      </p:sp>
      <p:sp>
        <p:nvSpPr>
          <p:cNvPr id="3" name="Segnaposto testo 2">
            <a:extLst>
              <a:ext uri="{FF2B5EF4-FFF2-40B4-BE49-F238E27FC236}">
                <a16:creationId xmlns:a16="http://schemas.microsoft.com/office/drawing/2014/main" id="{62DDDDC8-5D22-F69C-FF02-636842ED930B}"/>
              </a:ext>
            </a:extLst>
          </p:cNvPr>
          <p:cNvSpPr>
            <a:spLocks noGrp="1"/>
          </p:cNvSpPr>
          <p:nvPr>
            <p:ph type="body" sz="quarter" idx="11"/>
          </p:nvPr>
        </p:nvSpPr>
        <p:spPr>
          <a:xfrm>
            <a:off x="704850" y="1401510"/>
            <a:ext cx="10683586" cy="4907215"/>
          </a:xfrm>
        </p:spPr>
        <p:txBody>
          <a:bodyPr/>
          <a:lstStyle/>
          <a:p>
            <a:r>
              <a:rPr lang="it-IT" dirty="0"/>
              <a:t>Le esigenze che spingono ad interpellare un Istituto di Ricerca per raccogliere informazioni utili a ottimizzare il processo di marketing e comunicazione (e in ultima analisi a garantire il successo dall’azienda) possono essere varie: </a:t>
            </a:r>
          </a:p>
        </p:txBody>
      </p:sp>
      <p:sp>
        <p:nvSpPr>
          <p:cNvPr id="5" name="Ovale 4">
            <a:extLst>
              <a:ext uri="{FF2B5EF4-FFF2-40B4-BE49-F238E27FC236}">
                <a16:creationId xmlns:a16="http://schemas.microsoft.com/office/drawing/2014/main" id="{C8E7C94E-DA58-66D3-3DA1-CDE486134A6F}"/>
              </a:ext>
            </a:extLst>
          </p:cNvPr>
          <p:cNvSpPr/>
          <p:nvPr/>
        </p:nvSpPr>
        <p:spPr>
          <a:xfrm>
            <a:off x="6502400" y="3632200"/>
            <a:ext cx="2115044" cy="9600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33" b="1" dirty="0">
              <a:solidFill>
                <a:schemeClr val="tx1"/>
              </a:solidFill>
              <a:effectLst>
                <a:outerShdw blurRad="38100" dist="38100" dir="2700000" algn="tl">
                  <a:srgbClr val="000000">
                    <a:alpha val="43137"/>
                  </a:srgbClr>
                </a:outerShdw>
              </a:effectLst>
              <a:latin typeface="Segoe UI" panose="020B0502040204020203" pitchFamily="34" charset="0"/>
            </a:endParaRPr>
          </a:p>
        </p:txBody>
      </p:sp>
      <p:sp>
        <p:nvSpPr>
          <p:cNvPr id="6" name="Rettangolo 10">
            <a:extLst>
              <a:ext uri="{FF2B5EF4-FFF2-40B4-BE49-F238E27FC236}">
                <a16:creationId xmlns:a16="http://schemas.microsoft.com/office/drawing/2014/main" id="{1325098E-A7DA-2AE2-2B00-CF60865D2EFF}"/>
              </a:ext>
            </a:extLst>
          </p:cNvPr>
          <p:cNvSpPr>
            <a:spLocks noChangeArrowheads="1"/>
          </p:cNvSpPr>
          <p:nvPr/>
        </p:nvSpPr>
        <p:spPr bwMode="auto">
          <a:xfrm>
            <a:off x="609600" y="2870200"/>
            <a:ext cx="2506598"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HelveticaNeueLT Std" pitchFamily="34" charset="0"/>
                <a:ea typeface="ＭＳ Ｐゴシック" panose="020B0600070205080204" pitchFamily="34" charset="-128"/>
              </a:defRPr>
            </a:lvl1pPr>
            <a:lvl2pPr marL="742950" indent="-285750">
              <a:defRPr sz="2400">
                <a:solidFill>
                  <a:schemeClr val="tx1"/>
                </a:solidFill>
                <a:latin typeface="HelveticaNeueLT Std" pitchFamily="34" charset="0"/>
                <a:ea typeface="ＭＳ Ｐゴシック" panose="020B0600070205080204" pitchFamily="34" charset="-128"/>
              </a:defRPr>
            </a:lvl2pPr>
            <a:lvl3pPr marL="1143000" indent="-228600">
              <a:defRPr sz="2400">
                <a:solidFill>
                  <a:schemeClr val="tx1"/>
                </a:solidFill>
                <a:latin typeface="HelveticaNeueLT Std" pitchFamily="34" charset="0"/>
                <a:ea typeface="ＭＳ Ｐゴシック" panose="020B0600070205080204" pitchFamily="34" charset="-128"/>
              </a:defRPr>
            </a:lvl3pPr>
            <a:lvl4pPr marL="1600200" indent="-228600">
              <a:defRPr sz="2400">
                <a:solidFill>
                  <a:schemeClr val="tx1"/>
                </a:solidFill>
                <a:latin typeface="HelveticaNeueLT Std" pitchFamily="34" charset="0"/>
                <a:ea typeface="ＭＳ Ｐゴシック" panose="020B0600070205080204" pitchFamily="34" charset="-128"/>
              </a:defRPr>
            </a:lvl4pPr>
            <a:lvl5pPr marL="2057400" indent="-228600">
              <a:defRPr sz="2400">
                <a:solidFill>
                  <a:schemeClr val="tx1"/>
                </a:solidFill>
                <a:latin typeface="HelveticaNeueLT Std"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HelveticaNeueLT Std"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HelveticaNeueLT Std"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HelveticaNeueLT Std"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HelveticaNeueLT Std" pitchFamily="34" charset="0"/>
                <a:ea typeface="ＭＳ Ｐゴシック" panose="020B0600070205080204" pitchFamily="34" charset="-128"/>
              </a:defRPr>
            </a:lvl9pPr>
          </a:lstStyle>
          <a:p>
            <a:pPr marL="190510" indent="-190510">
              <a:spcBef>
                <a:spcPct val="50000"/>
              </a:spcBef>
              <a:buFont typeface="Wingdings" panose="05000000000000000000" pitchFamily="2" charset="2"/>
              <a:buChar char="§"/>
            </a:pPr>
            <a:r>
              <a:rPr lang="it-IT" altLang="ja-JP" sz="1200" dirty="0">
                <a:latin typeface="Segoe UI" panose="020B0502040204020203" pitchFamily="34" charset="0"/>
                <a:cs typeface="Segoe UI" panose="020B0502040204020203" pitchFamily="34" charset="0"/>
              </a:rPr>
              <a:t>Misurazione del mercato: valori e volumi di mercato per brand, q</a:t>
            </a:r>
            <a:r>
              <a:rPr lang="it-IT" altLang="it-IT" sz="1200" dirty="0">
                <a:latin typeface="Segoe UI" panose="020B0502040204020203" pitchFamily="34" charset="0"/>
                <a:cs typeface="Segoe UI" panose="020B0502040204020203" pitchFamily="34" charset="0"/>
              </a:rPr>
              <a:t>uote di mercato, penetrazione, performance distributive, analisi dei prezzi medi, etc.</a:t>
            </a:r>
          </a:p>
          <a:p>
            <a:pPr marL="190510" indent="-190510">
              <a:spcBef>
                <a:spcPct val="50000"/>
              </a:spcBef>
              <a:buFont typeface="Wingdings" panose="05000000000000000000" pitchFamily="2" charset="2"/>
              <a:buChar char="§"/>
            </a:pPr>
            <a:r>
              <a:rPr lang="it-IT" altLang="it-IT" sz="1200" b="1" dirty="0">
                <a:latin typeface="Segoe UI" panose="020B0502040204020203" pitchFamily="34" charset="0"/>
                <a:cs typeface="Segoe UI" panose="020B0502040204020203" pitchFamily="34" charset="0"/>
              </a:rPr>
              <a:t>Analisi di scenario: fenomeni, trend e potenziali minacce e opportunità</a:t>
            </a:r>
          </a:p>
          <a:p>
            <a:pPr marL="190510" indent="-190510">
              <a:spcBef>
                <a:spcPct val="50000"/>
              </a:spcBef>
              <a:buFont typeface="Wingdings" panose="05000000000000000000" pitchFamily="2" charset="2"/>
              <a:buChar char="§"/>
            </a:pPr>
            <a:r>
              <a:rPr lang="it-IT" altLang="it-IT" sz="1200" dirty="0">
                <a:latin typeface="Segoe UI" panose="020B0502040204020203" pitchFamily="34" charset="0"/>
                <a:cs typeface="Segoe UI" panose="020B0502040204020203" pitchFamily="34" charset="0"/>
              </a:rPr>
              <a:t>Analisi della competizione</a:t>
            </a:r>
          </a:p>
          <a:p>
            <a:pPr marL="190510" indent="-190510">
              <a:spcBef>
                <a:spcPct val="50000"/>
              </a:spcBef>
              <a:buFont typeface="Wingdings" panose="05000000000000000000" pitchFamily="2" charset="2"/>
              <a:buChar char="§"/>
            </a:pPr>
            <a:r>
              <a:rPr lang="it-IT" altLang="it-IT" sz="1200" dirty="0">
                <a:latin typeface="Segoe UI" panose="020B0502040204020203" pitchFamily="34" charset="0"/>
                <a:cs typeface="Segoe UI" panose="020B0502040204020203" pitchFamily="34" charset="0"/>
              </a:rPr>
              <a:t>Analisi funzionali al </a:t>
            </a:r>
            <a:r>
              <a:rPr lang="it-IT" altLang="it-IT" sz="1200" dirty="0" err="1">
                <a:latin typeface="Segoe UI" panose="020B0502040204020203" pitchFamily="34" charset="0"/>
                <a:cs typeface="Segoe UI" panose="020B0502040204020203" pitchFamily="34" charset="0"/>
              </a:rPr>
              <a:t>category</a:t>
            </a:r>
            <a:r>
              <a:rPr lang="it-IT" altLang="it-IT" sz="1200" dirty="0">
                <a:latin typeface="Segoe UI" panose="020B0502040204020203" pitchFamily="34" charset="0"/>
                <a:cs typeface="Segoe UI" panose="020B0502040204020203" pitchFamily="34" charset="0"/>
              </a:rPr>
              <a:t> management</a:t>
            </a:r>
          </a:p>
          <a:p>
            <a:pPr marL="190510" indent="-190510">
              <a:spcBef>
                <a:spcPct val="50000"/>
              </a:spcBef>
              <a:buFont typeface="Wingdings" panose="05000000000000000000" pitchFamily="2" charset="2"/>
              <a:buChar char="§"/>
            </a:pPr>
            <a:r>
              <a:rPr lang="it-IT" altLang="it-IT" sz="1200" dirty="0">
                <a:latin typeface="Segoe UI" panose="020B0502040204020203" pitchFamily="34" charset="0"/>
                <a:cs typeface="Segoe UI" panose="020B0502040204020203" pitchFamily="34" charset="0"/>
              </a:rPr>
              <a:t>Sviluppo di modelli previsionali</a:t>
            </a:r>
          </a:p>
        </p:txBody>
      </p:sp>
      <p:sp>
        <p:nvSpPr>
          <p:cNvPr id="7" name="Rettangolo 10">
            <a:extLst>
              <a:ext uri="{FF2B5EF4-FFF2-40B4-BE49-F238E27FC236}">
                <a16:creationId xmlns:a16="http://schemas.microsoft.com/office/drawing/2014/main" id="{AED77424-125E-D0D2-4FD9-C7A0D9F865C8}"/>
              </a:ext>
            </a:extLst>
          </p:cNvPr>
          <p:cNvSpPr>
            <a:spLocks noChangeArrowheads="1"/>
          </p:cNvSpPr>
          <p:nvPr/>
        </p:nvSpPr>
        <p:spPr bwMode="auto">
          <a:xfrm>
            <a:off x="6146800" y="2870200"/>
            <a:ext cx="2032000"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HelveticaNeueLT Std" pitchFamily="34" charset="0"/>
                <a:ea typeface="ＭＳ Ｐゴシック" panose="020B0600070205080204" pitchFamily="34" charset="-128"/>
              </a:defRPr>
            </a:lvl1pPr>
            <a:lvl2pPr marL="742950" indent="-285750">
              <a:defRPr sz="2400">
                <a:solidFill>
                  <a:schemeClr val="tx1"/>
                </a:solidFill>
                <a:latin typeface="HelveticaNeueLT Std" pitchFamily="34" charset="0"/>
                <a:ea typeface="ＭＳ Ｐゴシック" panose="020B0600070205080204" pitchFamily="34" charset="-128"/>
              </a:defRPr>
            </a:lvl2pPr>
            <a:lvl3pPr marL="1143000" indent="-228600">
              <a:defRPr sz="2400">
                <a:solidFill>
                  <a:schemeClr val="tx1"/>
                </a:solidFill>
                <a:latin typeface="HelveticaNeueLT Std" pitchFamily="34" charset="0"/>
                <a:ea typeface="ＭＳ Ｐゴシック" panose="020B0600070205080204" pitchFamily="34" charset="-128"/>
              </a:defRPr>
            </a:lvl3pPr>
            <a:lvl4pPr marL="1600200" indent="-228600">
              <a:defRPr sz="2400">
                <a:solidFill>
                  <a:schemeClr val="tx1"/>
                </a:solidFill>
                <a:latin typeface="HelveticaNeueLT Std" pitchFamily="34" charset="0"/>
                <a:ea typeface="ＭＳ Ｐゴシック" panose="020B0600070205080204" pitchFamily="34" charset="-128"/>
              </a:defRPr>
            </a:lvl4pPr>
            <a:lvl5pPr marL="2057400" indent="-228600">
              <a:defRPr sz="2400">
                <a:solidFill>
                  <a:schemeClr val="tx1"/>
                </a:solidFill>
                <a:latin typeface="HelveticaNeueLT Std"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HelveticaNeueLT Std"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HelveticaNeueLT Std"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HelveticaNeueLT Std"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HelveticaNeueLT Std" pitchFamily="34" charset="0"/>
                <a:ea typeface="ＭＳ Ｐゴシック" panose="020B0600070205080204" pitchFamily="34" charset="-128"/>
              </a:defRPr>
            </a:lvl9pPr>
          </a:lstStyle>
          <a:p>
            <a:pPr marL="190510" indent="-190510">
              <a:buFont typeface="Wingdings" panose="05000000000000000000" pitchFamily="2" charset="2"/>
              <a:buChar char="§"/>
            </a:pPr>
            <a:r>
              <a:rPr lang="it-IT" altLang="it-IT" sz="1200" b="1" dirty="0">
                <a:latin typeface="Segoe UI" panose="020B0502040204020203" pitchFamily="34" charset="0"/>
                <a:cs typeface="Segoe UI" panose="020B0502040204020203" pitchFamily="34" charset="0"/>
              </a:rPr>
              <a:t>Brand </a:t>
            </a:r>
            <a:r>
              <a:rPr lang="it-IT" altLang="it-IT" sz="1200" b="1" dirty="0" err="1">
                <a:latin typeface="Segoe UI" panose="020B0502040204020203" pitchFamily="34" charset="0"/>
                <a:cs typeface="Segoe UI" panose="020B0502040204020203" pitchFamily="34" charset="0"/>
              </a:rPr>
              <a:t>Awareness</a:t>
            </a:r>
            <a:r>
              <a:rPr lang="it-IT" altLang="it-IT" sz="1200" b="1" dirty="0">
                <a:latin typeface="Segoe UI" panose="020B0502040204020203" pitchFamily="34" charset="0"/>
                <a:cs typeface="Segoe UI" panose="020B0502040204020203" pitchFamily="34" charset="0"/>
              </a:rPr>
              <a:t> </a:t>
            </a:r>
          </a:p>
          <a:p>
            <a:pPr marL="190510" indent="-190510">
              <a:buFont typeface="Wingdings" panose="05000000000000000000" pitchFamily="2" charset="2"/>
              <a:buChar char="§"/>
            </a:pPr>
            <a:endParaRPr lang="it-IT" altLang="it-IT" sz="1200" dirty="0">
              <a:latin typeface="Segoe UI" panose="020B0502040204020203" pitchFamily="34" charset="0"/>
              <a:cs typeface="Segoe UI" panose="020B0502040204020203" pitchFamily="34" charset="0"/>
            </a:endParaRPr>
          </a:p>
          <a:p>
            <a:pPr marL="190510" indent="-190510">
              <a:buFont typeface="Wingdings" panose="05000000000000000000" pitchFamily="2" charset="2"/>
              <a:buChar char="§"/>
            </a:pPr>
            <a:r>
              <a:rPr lang="it-IT" altLang="it-IT" sz="1200" dirty="0">
                <a:latin typeface="Segoe UI" panose="020B0502040204020203" pitchFamily="34" charset="0"/>
                <a:cs typeface="Segoe UI" panose="020B0502040204020203" pitchFamily="34" charset="0"/>
              </a:rPr>
              <a:t>Brand positioning</a:t>
            </a:r>
            <a:br>
              <a:rPr lang="it-IT" altLang="it-IT" sz="1200" dirty="0">
                <a:latin typeface="Segoe UI" panose="020B0502040204020203" pitchFamily="34" charset="0"/>
                <a:cs typeface="Segoe UI" panose="020B0502040204020203" pitchFamily="34" charset="0"/>
              </a:rPr>
            </a:br>
            <a:r>
              <a:rPr lang="it-IT" altLang="it-IT" sz="1200" dirty="0">
                <a:latin typeface="Segoe UI" panose="020B0502040204020203" pitchFamily="34" charset="0"/>
                <a:cs typeface="Segoe UI" panose="020B0502040204020203" pitchFamily="34" charset="0"/>
              </a:rPr>
              <a:t> </a:t>
            </a:r>
          </a:p>
          <a:p>
            <a:pPr marL="190510" indent="-190510">
              <a:buFont typeface="Wingdings" panose="05000000000000000000" pitchFamily="2" charset="2"/>
              <a:buChar char="§"/>
            </a:pPr>
            <a:r>
              <a:rPr lang="it-IT" altLang="it-IT" sz="1200" dirty="0">
                <a:latin typeface="Segoe UI" panose="020B0502040204020203" pitchFamily="34" charset="0"/>
                <a:cs typeface="Segoe UI" panose="020B0502040204020203" pitchFamily="34" charset="0"/>
              </a:rPr>
              <a:t>Brand image</a:t>
            </a:r>
            <a:br>
              <a:rPr lang="it-IT" altLang="it-IT" sz="1200" dirty="0">
                <a:latin typeface="Segoe UI" panose="020B0502040204020203" pitchFamily="34" charset="0"/>
                <a:cs typeface="Segoe UI" panose="020B0502040204020203" pitchFamily="34" charset="0"/>
              </a:rPr>
            </a:br>
            <a:endParaRPr lang="it-IT" altLang="it-IT" sz="1200" dirty="0">
              <a:latin typeface="Segoe UI" panose="020B0502040204020203" pitchFamily="34" charset="0"/>
              <a:cs typeface="Segoe UI" panose="020B0502040204020203" pitchFamily="34" charset="0"/>
            </a:endParaRPr>
          </a:p>
          <a:p>
            <a:pPr marL="190510" indent="-190510">
              <a:buFont typeface="Wingdings" panose="05000000000000000000" pitchFamily="2" charset="2"/>
              <a:buChar char="§"/>
            </a:pPr>
            <a:r>
              <a:rPr lang="it-IT" altLang="it-IT" sz="1200" b="1" dirty="0">
                <a:latin typeface="Segoe UI" panose="020B0502040204020203" pitchFamily="34" charset="0"/>
                <a:cs typeface="Segoe UI" panose="020B0502040204020203" pitchFamily="34" charset="0"/>
              </a:rPr>
              <a:t>Indagini di customer </a:t>
            </a:r>
            <a:r>
              <a:rPr lang="it-IT" altLang="it-IT" sz="1200" b="1" dirty="0" err="1">
                <a:latin typeface="Segoe UI" panose="020B0502040204020203" pitchFamily="34" charset="0"/>
                <a:cs typeface="Segoe UI" panose="020B0502040204020203" pitchFamily="34" charset="0"/>
              </a:rPr>
              <a:t>experience</a:t>
            </a:r>
            <a:r>
              <a:rPr lang="it-IT" altLang="it-IT" sz="1200" b="1" dirty="0">
                <a:latin typeface="Segoe UI" panose="020B0502040204020203" pitchFamily="34" charset="0"/>
                <a:cs typeface="Segoe UI" panose="020B0502040204020203" pitchFamily="34" charset="0"/>
              </a:rPr>
              <a:t> e customer </a:t>
            </a:r>
            <a:r>
              <a:rPr lang="it-IT" altLang="it-IT" sz="1200" b="1" dirty="0" err="1">
                <a:latin typeface="Segoe UI" panose="020B0502040204020203" pitchFamily="34" charset="0"/>
                <a:cs typeface="Segoe UI" panose="020B0502040204020203" pitchFamily="34" charset="0"/>
              </a:rPr>
              <a:t>satisfaction</a:t>
            </a:r>
            <a:endParaRPr lang="it-IT" altLang="it-IT" sz="1200" b="1" dirty="0">
              <a:latin typeface="Segoe UI" panose="020B0502040204020203" pitchFamily="34" charset="0"/>
              <a:cs typeface="Segoe UI" panose="020B0502040204020203" pitchFamily="34" charset="0"/>
            </a:endParaRPr>
          </a:p>
          <a:p>
            <a:pPr marL="190510" indent="-190510">
              <a:buFont typeface="Wingdings" panose="05000000000000000000" pitchFamily="2" charset="2"/>
              <a:buChar char="§"/>
            </a:pPr>
            <a:endParaRPr lang="it-IT" altLang="it-IT" sz="1200" dirty="0">
              <a:latin typeface="Segoe UI" panose="020B0502040204020203" pitchFamily="34" charset="0"/>
              <a:cs typeface="Segoe UI" panose="020B0502040204020203" pitchFamily="34" charset="0"/>
            </a:endParaRPr>
          </a:p>
          <a:p>
            <a:pPr marL="190510" indent="-190510" algn="ctr">
              <a:buFont typeface="Wingdings" panose="05000000000000000000" pitchFamily="2" charset="2"/>
              <a:buChar char="§"/>
            </a:pPr>
            <a:endParaRPr lang="it-IT" altLang="it-IT" sz="1200" b="1" i="1" dirty="0">
              <a:latin typeface="Segoe UI" panose="020B0502040204020203" pitchFamily="34" charset="0"/>
              <a:cs typeface="Segoe UI" panose="020B0502040204020203" pitchFamily="34" charset="0"/>
            </a:endParaRPr>
          </a:p>
        </p:txBody>
      </p:sp>
      <p:sp>
        <p:nvSpPr>
          <p:cNvPr id="12" name="Ovale 11">
            <a:extLst>
              <a:ext uri="{FF2B5EF4-FFF2-40B4-BE49-F238E27FC236}">
                <a16:creationId xmlns:a16="http://schemas.microsoft.com/office/drawing/2014/main" id="{5A3D01E0-157D-EA37-5A75-31861FF82913}"/>
              </a:ext>
            </a:extLst>
          </p:cNvPr>
          <p:cNvSpPr/>
          <p:nvPr/>
        </p:nvSpPr>
        <p:spPr>
          <a:xfrm>
            <a:off x="6299200" y="4851400"/>
            <a:ext cx="2290773" cy="9600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33" b="1" dirty="0">
              <a:solidFill>
                <a:schemeClr val="tx1"/>
              </a:solidFill>
              <a:effectLst>
                <a:outerShdw blurRad="38100" dist="38100" dir="2700000" algn="tl">
                  <a:srgbClr val="000000">
                    <a:alpha val="43137"/>
                  </a:srgbClr>
                </a:outerShdw>
              </a:effectLst>
              <a:latin typeface="Segoe UI" panose="020B0502040204020203" pitchFamily="34" charset="0"/>
            </a:endParaRPr>
          </a:p>
        </p:txBody>
      </p:sp>
      <p:sp>
        <p:nvSpPr>
          <p:cNvPr id="13" name="CasellaDiTesto 12">
            <a:extLst>
              <a:ext uri="{FF2B5EF4-FFF2-40B4-BE49-F238E27FC236}">
                <a16:creationId xmlns:a16="http://schemas.microsoft.com/office/drawing/2014/main" id="{6D7F96A1-FB03-FAF3-2409-071782A407E4}"/>
              </a:ext>
            </a:extLst>
          </p:cNvPr>
          <p:cNvSpPr txBox="1"/>
          <p:nvPr/>
        </p:nvSpPr>
        <p:spPr>
          <a:xfrm>
            <a:off x="609601" y="2251333"/>
            <a:ext cx="2432755" cy="461665"/>
          </a:xfrm>
          <a:prstGeom prst="rect">
            <a:avLst/>
          </a:prstGeom>
          <a:noFill/>
        </p:spPr>
        <p:txBody>
          <a:bodyPr wrap="square">
            <a:spAutoFit/>
          </a:bodyPr>
          <a:lstStyle/>
          <a:p>
            <a:pPr algn="ctr"/>
            <a:r>
              <a:rPr lang="it-IT" sz="1200" b="1" dirty="0">
                <a:effectLst>
                  <a:outerShdw blurRad="38100" dist="38100" dir="2700000" algn="tl">
                    <a:srgbClr val="000000">
                      <a:alpha val="43137"/>
                    </a:srgbClr>
                  </a:outerShdw>
                </a:effectLst>
                <a:latin typeface="Segoe UI" panose="020B0502040204020203" pitchFamily="34" charset="0"/>
              </a:rPr>
              <a:t>COMPRENDERE </a:t>
            </a:r>
          </a:p>
          <a:p>
            <a:pPr algn="ctr"/>
            <a:r>
              <a:rPr lang="it-IT" sz="1200" b="1" dirty="0">
                <a:effectLst>
                  <a:outerShdw blurRad="38100" dist="38100" dir="2700000" algn="tl">
                    <a:srgbClr val="000000">
                      <a:alpha val="43137"/>
                    </a:srgbClr>
                  </a:outerShdw>
                </a:effectLst>
                <a:latin typeface="Segoe UI" panose="020B0502040204020203" pitchFamily="34" charset="0"/>
              </a:rPr>
              <a:t>IL MERCATO</a:t>
            </a:r>
          </a:p>
        </p:txBody>
      </p:sp>
      <p:sp>
        <p:nvSpPr>
          <p:cNvPr id="16" name="CasellaDiTesto 15">
            <a:extLst>
              <a:ext uri="{FF2B5EF4-FFF2-40B4-BE49-F238E27FC236}">
                <a16:creationId xmlns:a16="http://schemas.microsoft.com/office/drawing/2014/main" id="{F59CB2D4-BF24-8B50-493C-348C3C14E1A7}"/>
              </a:ext>
            </a:extLst>
          </p:cNvPr>
          <p:cNvSpPr txBox="1"/>
          <p:nvPr/>
        </p:nvSpPr>
        <p:spPr>
          <a:xfrm>
            <a:off x="5994401" y="2260600"/>
            <a:ext cx="2432755" cy="461665"/>
          </a:xfrm>
          <a:prstGeom prst="rect">
            <a:avLst/>
          </a:prstGeom>
          <a:noFill/>
        </p:spPr>
        <p:txBody>
          <a:bodyPr wrap="square">
            <a:spAutoFit/>
          </a:bodyPr>
          <a:lstStyle/>
          <a:p>
            <a:pPr algn="ctr"/>
            <a:r>
              <a:rPr lang="it-IT" sz="1200" b="1" dirty="0">
                <a:effectLst>
                  <a:outerShdw blurRad="38100" dist="38100" dir="2700000" algn="tl">
                    <a:srgbClr val="000000">
                      <a:alpha val="43137"/>
                    </a:srgbClr>
                  </a:outerShdw>
                </a:effectLst>
                <a:latin typeface="Segoe UI" panose="020B0502040204020203" pitchFamily="34" charset="0"/>
              </a:rPr>
              <a:t>MISURARE E OTTIMIZZARE </a:t>
            </a:r>
            <a:br>
              <a:rPr lang="it-IT" sz="1200" b="1" dirty="0">
                <a:effectLst>
                  <a:outerShdw blurRad="38100" dist="38100" dir="2700000" algn="tl">
                    <a:srgbClr val="000000">
                      <a:alpha val="43137"/>
                    </a:srgbClr>
                  </a:outerShdw>
                </a:effectLst>
                <a:latin typeface="Segoe UI" panose="020B0502040204020203" pitchFamily="34" charset="0"/>
              </a:rPr>
            </a:br>
            <a:r>
              <a:rPr lang="it-IT" sz="1200" b="1" dirty="0">
                <a:effectLst>
                  <a:outerShdw blurRad="38100" dist="38100" dir="2700000" algn="tl">
                    <a:srgbClr val="000000">
                      <a:alpha val="43137"/>
                    </a:srgbClr>
                  </a:outerShdw>
                </a:effectLst>
                <a:latin typeface="Segoe UI" panose="020B0502040204020203" pitchFamily="34" charset="0"/>
              </a:rPr>
              <a:t>LA BRAND PERFORMANCE</a:t>
            </a:r>
          </a:p>
        </p:txBody>
      </p:sp>
      <p:sp>
        <p:nvSpPr>
          <p:cNvPr id="18" name="CasellaDiTesto 17">
            <a:extLst>
              <a:ext uri="{FF2B5EF4-FFF2-40B4-BE49-F238E27FC236}">
                <a16:creationId xmlns:a16="http://schemas.microsoft.com/office/drawing/2014/main" id="{8094A4E0-1C14-5266-6FD9-AC776CF26713}"/>
              </a:ext>
            </a:extLst>
          </p:cNvPr>
          <p:cNvSpPr txBox="1"/>
          <p:nvPr/>
        </p:nvSpPr>
        <p:spPr>
          <a:xfrm>
            <a:off x="8778239" y="2260600"/>
            <a:ext cx="2920639" cy="461665"/>
          </a:xfrm>
          <a:prstGeom prst="rect">
            <a:avLst/>
          </a:prstGeom>
          <a:noFill/>
        </p:spPr>
        <p:txBody>
          <a:bodyPr wrap="square">
            <a:spAutoFit/>
          </a:bodyPr>
          <a:lstStyle/>
          <a:p>
            <a:pPr algn="ctr"/>
            <a:r>
              <a:rPr lang="it-IT" sz="1200" b="1" dirty="0">
                <a:effectLst>
                  <a:outerShdw blurRad="38100" dist="38100" dir="2700000" algn="tl">
                    <a:srgbClr val="000000">
                      <a:alpha val="43137"/>
                    </a:srgbClr>
                  </a:outerShdw>
                </a:effectLst>
                <a:latin typeface="Segoe UI" panose="020B0502040204020203" pitchFamily="34" charset="0"/>
              </a:rPr>
              <a:t>METTERE A PUNTO NUOVE PROPOSTE DI VALORE</a:t>
            </a:r>
          </a:p>
        </p:txBody>
      </p:sp>
      <p:sp>
        <p:nvSpPr>
          <p:cNvPr id="19" name="Rettangolo 10">
            <a:extLst>
              <a:ext uri="{FF2B5EF4-FFF2-40B4-BE49-F238E27FC236}">
                <a16:creationId xmlns:a16="http://schemas.microsoft.com/office/drawing/2014/main" id="{97E7792F-E85F-DC14-67FE-5B0ACACD91A2}"/>
              </a:ext>
            </a:extLst>
          </p:cNvPr>
          <p:cNvSpPr>
            <a:spLocks noChangeArrowheads="1"/>
          </p:cNvSpPr>
          <p:nvPr/>
        </p:nvSpPr>
        <p:spPr bwMode="auto">
          <a:xfrm>
            <a:off x="8981440" y="2860040"/>
            <a:ext cx="24384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HelveticaNeueLT Std" pitchFamily="34" charset="0"/>
                <a:ea typeface="ＭＳ Ｐゴシック" panose="020B0600070205080204" pitchFamily="34" charset="-128"/>
              </a:defRPr>
            </a:lvl1pPr>
            <a:lvl2pPr marL="742950" indent="-285750">
              <a:defRPr sz="2400">
                <a:solidFill>
                  <a:schemeClr val="tx1"/>
                </a:solidFill>
                <a:latin typeface="HelveticaNeueLT Std" pitchFamily="34" charset="0"/>
                <a:ea typeface="ＭＳ Ｐゴシック" panose="020B0600070205080204" pitchFamily="34" charset="-128"/>
              </a:defRPr>
            </a:lvl2pPr>
            <a:lvl3pPr marL="1143000" indent="-228600">
              <a:defRPr sz="2400">
                <a:solidFill>
                  <a:schemeClr val="tx1"/>
                </a:solidFill>
                <a:latin typeface="HelveticaNeueLT Std" pitchFamily="34" charset="0"/>
                <a:ea typeface="ＭＳ Ｐゴシック" panose="020B0600070205080204" pitchFamily="34" charset="-128"/>
              </a:defRPr>
            </a:lvl3pPr>
            <a:lvl4pPr marL="1600200" indent="-228600">
              <a:defRPr sz="2400">
                <a:solidFill>
                  <a:schemeClr val="tx1"/>
                </a:solidFill>
                <a:latin typeface="HelveticaNeueLT Std" pitchFamily="34" charset="0"/>
                <a:ea typeface="ＭＳ Ｐゴシック" panose="020B0600070205080204" pitchFamily="34" charset="-128"/>
              </a:defRPr>
            </a:lvl4pPr>
            <a:lvl5pPr marL="2057400" indent="-228600">
              <a:defRPr sz="2400">
                <a:solidFill>
                  <a:schemeClr val="tx1"/>
                </a:solidFill>
                <a:latin typeface="HelveticaNeueLT Std"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HelveticaNeueLT Std"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HelveticaNeueLT Std"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HelveticaNeueLT Std"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HelveticaNeueLT Std" pitchFamily="34" charset="0"/>
                <a:ea typeface="ＭＳ Ｐゴシック" panose="020B0600070205080204" pitchFamily="34" charset="-128"/>
              </a:defRPr>
            </a:lvl9pPr>
          </a:lstStyle>
          <a:p>
            <a:pPr marL="190510" indent="-190510">
              <a:buFont typeface="Wingdings" panose="05000000000000000000" pitchFamily="2" charset="2"/>
              <a:buChar char="§"/>
            </a:pPr>
            <a:r>
              <a:rPr lang="en-US" altLang="it-IT" sz="1200" dirty="0">
                <a:latin typeface="Segoe UI" panose="020B0502040204020203" pitchFamily="34" charset="0"/>
                <a:cs typeface="Segoe UI" panose="020B0502040204020203" pitchFamily="34" charset="0"/>
              </a:rPr>
              <a:t>Concept test</a:t>
            </a:r>
            <a:br>
              <a:rPr lang="en-US" altLang="it-IT" sz="1200" dirty="0">
                <a:latin typeface="Segoe UI" panose="020B0502040204020203" pitchFamily="34" charset="0"/>
                <a:cs typeface="Segoe UI" panose="020B0502040204020203" pitchFamily="34" charset="0"/>
              </a:rPr>
            </a:br>
            <a:endParaRPr lang="en-US" altLang="it-IT" sz="1200" dirty="0">
              <a:latin typeface="Segoe UI" panose="020B0502040204020203" pitchFamily="34" charset="0"/>
              <a:cs typeface="Segoe UI" panose="020B0502040204020203" pitchFamily="34" charset="0"/>
            </a:endParaRPr>
          </a:p>
          <a:p>
            <a:pPr marL="190510" indent="-190510">
              <a:buFont typeface="Wingdings" panose="05000000000000000000" pitchFamily="2" charset="2"/>
              <a:buChar char="§"/>
            </a:pPr>
            <a:r>
              <a:rPr lang="en-US" altLang="it-IT" sz="1200" b="1" dirty="0">
                <a:latin typeface="Segoe UI" panose="020B0502040204020203" pitchFamily="34" charset="0"/>
                <a:cs typeface="Segoe UI" panose="020B0502040204020203" pitchFamily="34" charset="0"/>
              </a:rPr>
              <a:t>Pack test</a:t>
            </a:r>
          </a:p>
          <a:p>
            <a:pPr marL="190510" indent="-190510">
              <a:buFont typeface="Wingdings" panose="05000000000000000000" pitchFamily="2" charset="2"/>
              <a:buChar char="§"/>
            </a:pPr>
            <a:endParaRPr lang="en-US" altLang="it-IT" sz="1200" dirty="0">
              <a:latin typeface="Segoe UI" panose="020B0502040204020203" pitchFamily="34" charset="0"/>
              <a:cs typeface="Segoe UI" panose="020B0502040204020203" pitchFamily="34" charset="0"/>
            </a:endParaRPr>
          </a:p>
          <a:p>
            <a:pPr marL="190510" indent="-190510">
              <a:buFont typeface="Wingdings" panose="05000000000000000000" pitchFamily="2" charset="2"/>
              <a:buChar char="§"/>
            </a:pPr>
            <a:r>
              <a:rPr lang="en-US" altLang="it-IT" sz="1200" dirty="0">
                <a:latin typeface="Segoe UI" panose="020B0502040204020203" pitchFamily="34" charset="0"/>
                <a:cs typeface="Segoe UI" panose="020B0502040204020203" pitchFamily="34" charset="0"/>
              </a:rPr>
              <a:t>Pricing test</a:t>
            </a:r>
            <a:br>
              <a:rPr lang="it-IT" altLang="it-IT" sz="1200" dirty="0">
                <a:latin typeface="Segoe UI" panose="020B0502040204020203" pitchFamily="34" charset="0"/>
                <a:cs typeface="Segoe UI" panose="020B0502040204020203" pitchFamily="34" charset="0"/>
              </a:rPr>
            </a:br>
            <a:r>
              <a:rPr lang="it-IT" altLang="it-IT" sz="1200" dirty="0">
                <a:latin typeface="Segoe UI" panose="020B0502040204020203" pitchFamily="34" charset="0"/>
                <a:cs typeface="Segoe UI" panose="020B0502040204020203" pitchFamily="34" charset="0"/>
              </a:rPr>
              <a:t> </a:t>
            </a:r>
          </a:p>
          <a:p>
            <a:pPr marL="190510" indent="-190510">
              <a:buFont typeface="Wingdings" panose="05000000000000000000" pitchFamily="2" charset="2"/>
              <a:buChar char="§"/>
            </a:pPr>
            <a:r>
              <a:rPr lang="it-IT" altLang="it-IT" sz="1200" b="1" dirty="0" err="1">
                <a:latin typeface="Segoe UI" panose="020B0502040204020203" pitchFamily="34" charset="0"/>
                <a:cs typeface="Segoe UI" panose="020B0502040204020203" pitchFamily="34" charset="0"/>
              </a:rPr>
              <a:t>Pre</a:t>
            </a:r>
            <a:r>
              <a:rPr lang="it-IT" altLang="it-IT" sz="1200" b="1" dirty="0">
                <a:latin typeface="Segoe UI" panose="020B0502040204020203" pitchFamily="34" charset="0"/>
                <a:cs typeface="Segoe UI" panose="020B0502040204020203" pitchFamily="34" charset="0"/>
              </a:rPr>
              <a:t> &amp; Post Comunicazione</a:t>
            </a:r>
          </a:p>
          <a:p>
            <a:endParaRPr lang="it-IT" altLang="it-IT" sz="1200" dirty="0">
              <a:latin typeface="Segoe UI" panose="020B0502040204020203" pitchFamily="34" charset="0"/>
              <a:cs typeface="Segoe UI" panose="020B0502040204020203" pitchFamily="34" charset="0"/>
            </a:endParaRPr>
          </a:p>
          <a:p>
            <a:pPr marL="190510" indent="-190510">
              <a:buFont typeface="Wingdings" panose="05000000000000000000" pitchFamily="2" charset="2"/>
              <a:buChar char="§"/>
            </a:pPr>
            <a:endParaRPr lang="it-IT" altLang="it-IT" sz="1200" dirty="0">
              <a:latin typeface="Segoe UI" panose="020B0502040204020203" pitchFamily="34" charset="0"/>
              <a:cs typeface="Segoe UI" panose="020B0502040204020203" pitchFamily="34" charset="0"/>
            </a:endParaRPr>
          </a:p>
          <a:p>
            <a:pPr marL="190510" indent="-190510" algn="ctr">
              <a:buFont typeface="Wingdings" panose="05000000000000000000" pitchFamily="2" charset="2"/>
              <a:buChar char="§"/>
            </a:pPr>
            <a:endParaRPr lang="it-IT" altLang="it-IT" sz="1200" b="1" i="1" dirty="0">
              <a:latin typeface="Segoe UI" panose="020B0502040204020203" pitchFamily="34" charset="0"/>
              <a:cs typeface="Segoe UI" panose="020B0502040204020203" pitchFamily="34" charset="0"/>
            </a:endParaRPr>
          </a:p>
        </p:txBody>
      </p:sp>
      <p:sp>
        <p:nvSpPr>
          <p:cNvPr id="8" name="Rettangolo 10">
            <a:extLst>
              <a:ext uri="{FF2B5EF4-FFF2-40B4-BE49-F238E27FC236}">
                <a16:creationId xmlns:a16="http://schemas.microsoft.com/office/drawing/2014/main" id="{944772BC-4257-194E-6833-23444ABA1A06}"/>
              </a:ext>
            </a:extLst>
          </p:cNvPr>
          <p:cNvSpPr>
            <a:spLocks noChangeArrowheads="1"/>
          </p:cNvSpPr>
          <p:nvPr/>
        </p:nvSpPr>
        <p:spPr bwMode="auto">
          <a:xfrm>
            <a:off x="3393440" y="2860040"/>
            <a:ext cx="2336800" cy="3508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HelveticaNeueLT Std" pitchFamily="34" charset="0"/>
                <a:ea typeface="ＭＳ Ｐゴシック" panose="020B0600070205080204" pitchFamily="34" charset="-128"/>
              </a:defRPr>
            </a:lvl1pPr>
            <a:lvl2pPr marL="742950" indent="-285750">
              <a:defRPr sz="2400">
                <a:solidFill>
                  <a:schemeClr val="tx1"/>
                </a:solidFill>
                <a:latin typeface="HelveticaNeueLT Std" pitchFamily="34" charset="0"/>
                <a:ea typeface="ＭＳ Ｐゴシック" panose="020B0600070205080204" pitchFamily="34" charset="-128"/>
              </a:defRPr>
            </a:lvl2pPr>
            <a:lvl3pPr marL="1143000" indent="-228600">
              <a:defRPr sz="2400">
                <a:solidFill>
                  <a:schemeClr val="tx1"/>
                </a:solidFill>
                <a:latin typeface="HelveticaNeueLT Std" pitchFamily="34" charset="0"/>
                <a:ea typeface="ＭＳ Ｐゴシック" panose="020B0600070205080204" pitchFamily="34" charset="-128"/>
              </a:defRPr>
            </a:lvl3pPr>
            <a:lvl4pPr marL="1600200" indent="-228600">
              <a:defRPr sz="2400">
                <a:solidFill>
                  <a:schemeClr val="tx1"/>
                </a:solidFill>
                <a:latin typeface="HelveticaNeueLT Std" pitchFamily="34" charset="0"/>
                <a:ea typeface="ＭＳ Ｐゴシック" panose="020B0600070205080204" pitchFamily="34" charset="-128"/>
              </a:defRPr>
            </a:lvl4pPr>
            <a:lvl5pPr marL="2057400" indent="-228600">
              <a:defRPr sz="2400">
                <a:solidFill>
                  <a:schemeClr val="tx1"/>
                </a:solidFill>
                <a:latin typeface="HelveticaNeueLT Std"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HelveticaNeueLT Std"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HelveticaNeueLT Std"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HelveticaNeueLT Std"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HelveticaNeueLT Std" pitchFamily="34" charset="0"/>
                <a:ea typeface="ＭＳ Ｐゴシック" panose="020B0600070205080204" pitchFamily="34" charset="-128"/>
              </a:defRPr>
            </a:lvl9pPr>
          </a:lstStyle>
          <a:p>
            <a:pPr marL="190510" indent="-190510">
              <a:spcBef>
                <a:spcPct val="50000"/>
              </a:spcBef>
              <a:buFont typeface="Wingdings" panose="05000000000000000000" pitchFamily="2" charset="2"/>
              <a:buChar char="§"/>
            </a:pPr>
            <a:r>
              <a:rPr lang="it-IT" altLang="it-IT" sz="1200" dirty="0">
                <a:latin typeface="Segoe UI" panose="020B0502040204020203" pitchFamily="34" charset="0"/>
                <a:cs typeface="Segoe UI" panose="020B0502040204020203" pitchFamily="34" charset="0"/>
              </a:rPr>
              <a:t>Caratteristiche hard: </a:t>
            </a:r>
            <a:r>
              <a:rPr lang="it-IT" altLang="it-IT" sz="1200" dirty="0" err="1">
                <a:latin typeface="Segoe UI" panose="020B0502040204020203" pitchFamily="34" charset="0"/>
                <a:cs typeface="Segoe UI" panose="020B0502040204020203" pitchFamily="34" charset="0"/>
              </a:rPr>
              <a:t>sociodemo</a:t>
            </a:r>
            <a:r>
              <a:rPr lang="it-IT" altLang="it-IT" sz="1200" dirty="0">
                <a:latin typeface="Segoe UI" panose="020B0502040204020203" pitchFamily="34" charset="0"/>
                <a:cs typeface="Segoe UI" panose="020B0502040204020203" pitchFamily="34" charset="0"/>
              </a:rPr>
              <a:t>, comportamenti di acquisto, utilizzo, raccolta di informazioni (customer </a:t>
            </a:r>
            <a:r>
              <a:rPr lang="it-IT" altLang="it-IT" sz="1200" dirty="0" err="1">
                <a:latin typeface="Segoe UI" panose="020B0502040204020203" pitchFamily="34" charset="0"/>
                <a:cs typeface="Segoe UI" panose="020B0502040204020203" pitchFamily="34" charset="0"/>
              </a:rPr>
              <a:t>journey</a:t>
            </a:r>
            <a:r>
              <a:rPr lang="it-IT" altLang="it-IT" sz="1200" dirty="0">
                <a:latin typeface="Segoe UI" panose="020B0502040204020203" pitchFamily="34" charset="0"/>
                <a:cs typeface="Segoe UI" panose="020B0502040204020203" pitchFamily="34" charset="0"/>
              </a:rPr>
              <a:t> e information </a:t>
            </a:r>
            <a:r>
              <a:rPr lang="it-IT" altLang="it-IT" sz="1200" dirty="0" err="1">
                <a:latin typeface="Segoe UI" panose="020B0502040204020203" pitchFamily="34" charset="0"/>
                <a:cs typeface="Segoe UI" panose="020B0502040204020203" pitchFamily="34" charset="0"/>
              </a:rPr>
              <a:t>journey</a:t>
            </a:r>
            <a:r>
              <a:rPr lang="it-IT" altLang="it-IT" sz="1200" dirty="0">
                <a:latin typeface="Segoe UI" panose="020B0502040204020203" pitchFamily="34" charset="0"/>
                <a:cs typeface="Segoe UI" panose="020B0502040204020203" pitchFamily="34" charset="0"/>
              </a:rPr>
              <a:t>), etc.</a:t>
            </a:r>
          </a:p>
          <a:p>
            <a:pPr marL="190510" indent="-190510">
              <a:spcBef>
                <a:spcPct val="50000"/>
              </a:spcBef>
              <a:buFont typeface="Wingdings" panose="05000000000000000000" pitchFamily="2" charset="2"/>
              <a:buChar char="§"/>
            </a:pPr>
            <a:r>
              <a:rPr lang="it-IT" altLang="it-IT" sz="1200" dirty="0">
                <a:latin typeface="Segoe UI" panose="020B0502040204020203" pitchFamily="34" charset="0"/>
                <a:cs typeface="Segoe UI" panose="020B0502040204020203" pitchFamily="34" charset="0"/>
              </a:rPr>
              <a:t>Caratteristiche soft: bisogni latenti, aspirazioni e desiderata, u</a:t>
            </a:r>
            <a:r>
              <a:rPr lang="it-IT" altLang="ja-JP" sz="1200" dirty="0">
                <a:latin typeface="Segoe UI" panose="020B0502040204020203" pitchFamily="34" charset="0"/>
                <a:cs typeface="Segoe UI" panose="020B0502040204020203" pitchFamily="34" charset="0"/>
              </a:rPr>
              <a:t>niverso simbolico e valoriale</a:t>
            </a:r>
            <a:endParaRPr lang="it-IT" altLang="it-IT" sz="1200" dirty="0">
              <a:latin typeface="Segoe UI" panose="020B0502040204020203" pitchFamily="34" charset="0"/>
              <a:cs typeface="Segoe UI" panose="020B0502040204020203" pitchFamily="34" charset="0"/>
            </a:endParaRPr>
          </a:p>
          <a:p>
            <a:pPr marL="190510" indent="-190510">
              <a:spcBef>
                <a:spcPct val="50000"/>
              </a:spcBef>
              <a:buFont typeface="Wingdings" panose="05000000000000000000" pitchFamily="2" charset="2"/>
              <a:buChar char="§"/>
            </a:pPr>
            <a:r>
              <a:rPr lang="it-IT" altLang="it-IT" sz="1200" dirty="0">
                <a:latin typeface="Segoe UI" panose="020B0502040204020203" pitchFamily="34" charset="0"/>
                <a:cs typeface="Segoe UI" panose="020B0502040204020203" pitchFamily="34" charset="0"/>
              </a:rPr>
              <a:t>Touch points: atteggiamento verso la comunicazione (sia in termini di </a:t>
            </a:r>
            <a:r>
              <a:rPr lang="it-IT" altLang="it-IT" sz="1200" dirty="0" err="1">
                <a:latin typeface="Segoe UI" panose="020B0502040204020203" pitchFamily="34" charset="0"/>
                <a:cs typeface="Segoe UI" panose="020B0502040204020203" pitchFamily="34" charset="0"/>
              </a:rPr>
              <a:t>tone</a:t>
            </a:r>
            <a:r>
              <a:rPr lang="it-IT" altLang="it-IT" sz="1200" dirty="0">
                <a:latin typeface="Segoe UI" panose="020B0502040204020203" pitchFamily="34" charset="0"/>
                <a:cs typeface="Segoe UI" panose="020B0502040204020203" pitchFamily="34" charset="0"/>
              </a:rPr>
              <a:t> of voice, linguaggio ed espressioni) sia di esposizione (canali preferiti)</a:t>
            </a:r>
          </a:p>
          <a:p>
            <a:pPr marL="190510" indent="-190510">
              <a:spcBef>
                <a:spcPct val="50000"/>
              </a:spcBef>
              <a:buFont typeface="Wingdings" panose="05000000000000000000" pitchFamily="2" charset="2"/>
              <a:buChar char="§"/>
            </a:pPr>
            <a:r>
              <a:rPr lang="it-IT" altLang="it-IT" sz="1200" b="1" dirty="0">
                <a:latin typeface="Segoe UI" panose="020B0502040204020203" pitchFamily="34" charset="0"/>
                <a:cs typeface="Segoe UI" panose="020B0502040204020203" pitchFamily="34" charset="0"/>
              </a:rPr>
              <a:t>Segmentazione del target</a:t>
            </a:r>
            <a:endParaRPr lang="it-IT" altLang="it-IT" sz="1200" dirty="0">
              <a:latin typeface="Segoe UI" panose="020B0502040204020203" pitchFamily="34" charset="0"/>
              <a:cs typeface="Segoe UI" panose="020B0502040204020203" pitchFamily="34" charset="0"/>
            </a:endParaRPr>
          </a:p>
        </p:txBody>
      </p:sp>
      <p:sp>
        <p:nvSpPr>
          <p:cNvPr id="9" name="CasellaDiTesto 8">
            <a:extLst>
              <a:ext uri="{FF2B5EF4-FFF2-40B4-BE49-F238E27FC236}">
                <a16:creationId xmlns:a16="http://schemas.microsoft.com/office/drawing/2014/main" id="{A96E0280-B4C0-150C-17F0-A575B54D9CDA}"/>
              </a:ext>
            </a:extLst>
          </p:cNvPr>
          <p:cNvSpPr txBox="1"/>
          <p:nvPr/>
        </p:nvSpPr>
        <p:spPr>
          <a:xfrm>
            <a:off x="3302001" y="2231013"/>
            <a:ext cx="2432755" cy="461665"/>
          </a:xfrm>
          <a:prstGeom prst="rect">
            <a:avLst/>
          </a:prstGeom>
          <a:noFill/>
        </p:spPr>
        <p:txBody>
          <a:bodyPr wrap="square">
            <a:spAutoFit/>
          </a:bodyPr>
          <a:lstStyle/>
          <a:p>
            <a:pPr algn="ctr"/>
            <a:r>
              <a:rPr lang="it-IT" sz="1200" b="1" dirty="0">
                <a:effectLst>
                  <a:outerShdw blurRad="38100" dist="38100" dir="2700000" algn="tl">
                    <a:srgbClr val="000000">
                      <a:alpha val="43137"/>
                    </a:srgbClr>
                  </a:outerShdw>
                </a:effectLst>
                <a:latin typeface="Segoe UI" panose="020B0502040204020203" pitchFamily="34" charset="0"/>
              </a:rPr>
              <a:t>CONOSCERE </a:t>
            </a:r>
          </a:p>
          <a:p>
            <a:pPr algn="ctr"/>
            <a:r>
              <a:rPr lang="it-IT" sz="1200" b="1" dirty="0">
                <a:effectLst>
                  <a:outerShdw blurRad="38100" dist="38100" dir="2700000" algn="tl">
                    <a:srgbClr val="000000">
                      <a:alpha val="43137"/>
                    </a:srgbClr>
                  </a:outerShdw>
                </a:effectLst>
                <a:latin typeface="Segoe UI" panose="020B0502040204020203" pitchFamily="34" charset="0"/>
              </a:rPr>
              <a:t>IL TARGET</a:t>
            </a:r>
          </a:p>
        </p:txBody>
      </p:sp>
    </p:spTree>
    <p:extLst>
      <p:ext uri="{BB962C8B-B14F-4D97-AF65-F5344CB8AC3E}">
        <p14:creationId xmlns:p14="http://schemas.microsoft.com/office/powerpoint/2010/main" val="3509797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6"/>
                                        </p:tgtEl>
                                      </p:cBhvr>
                                    </p:animEffect>
                                    <p:set>
                                      <p:cBhvr>
                                        <p:cTn id="10" dur="1" fill="hold">
                                          <p:stCondLst>
                                            <p:cond delay="499"/>
                                          </p:stCondLst>
                                        </p:cTn>
                                        <p:tgtEl>
                                          <p:spTgt spid="6"/>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18"/>
                                        </p:tgtEl>
                                      </p:cBhvr>
                                    </p:animEffect>
                                    <p:set>
                                      <p:cBhvr>
                                        <p:cTn id="13" dur="1" fill="hold">
                                          <p:stCondLst>
                                            <p:cond delay="499"/>
                                          </p:stCondLst>
                                        </p:cTn>
                                        <p:tgtEl>
                                          <p:spTgt spid="18"/>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500"/>
                                        <p:tgtEl>
                                          <p:spTgt spid="19"/>
                                        </p:tgtEl>
                                      </p:cBhvr>
                                    </p:animEffect>
                                    <p:set>
                                      <p:cBhvr>
                                        <p:cTn id="16" dur="1" fill="hold">
                                          <p:stCondLst>
                                            <p:cond delay="499"/>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3" grpId="0"/>
      <p:bldP spid="18" grpId="0"/>
      <p:bldP spid="19"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testo 2">
            <a:extLst>
              <a:ext uri="{FF2B5EF4-FFF2-40B4-BE49-F238E27FC236}">
                <a16:creationId xmlns:a16="http://schemas.microsoft.com/office/drawing/2014/main" id="{C5EB1683-FEED-EE43-2273-22DFBE8C0577}"/>
              </a:ext>
            </a:extLst>
          </p:cNvPr>
          <p:cNvSpPr>
            <a:spLocks noGrp="1"/>
          </p:cNvSpPr>
          <p:nvPr>
            <p:ph type="body" sz="quarter" idx="10"/>
          </p:nvPr>
        </p:nvSpPr>
        <p:spPr>
          <a:xfrm>
            <a:off x="192664" y="815009"/>
            <a:ext cx="11648209" cy="536086"/>
          </a:xfrm>
        </p:spPr>
        <p:txBody>
          <a:bodyPr/>
          <a:lstStyle/>
          <a:p>
            <a:r>
              <a:rPr lang="it-IT" sz="2600" dirty="0"/>
              <a:t>Qual è la mia notorietà rispetto ai competitor, nei paesi di interesse? Quale la rilevanza (la conoscenza di qualità) dei vari brand?</a:t>
            </a:r>
          </a:p>
        </p:txBody>
      </p:sp>
      <p:sp>
        <p:nvSpPr>
          <p:cNvPr id="7" name="Rettangolo con angoli arrotondati 6">
            <a:extLst>
              <a:ext uri="{FF2B5EF4-FFF2-40B4-BE49-F238E27FC236}">
                <a16:creationId xmlns:a16="http://schemas.microsoft.com/office/drawing/2014/main" id="{A92E0A4E-6B21-C6E4-B5A2-0949A90F7559}"/>
              </a:ext>
            </a:extLst>
          </p:cNvPr>
          <p:cNvSpPr/>
          <p:nvPr/>
        </p:nvSpPr>
        <p:spPr>
          <a:xfrm>
            <a:off x="10014894" y="1754650"/>
            <a:ext cx="1984442" cy="104086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dirty="0"/>
              <a:t>Esempio: brand </a:t>
            </a:r>
            <a:r>
              <a:rPr lang="it-IT" dirty="0" err="1"/>
              <a:t>awareness</a:t>
            </a:r>
            <a:endParaRPr lang="it-IT" dirty="0"/>
          </a:p>
        </p:txBody>
      </p:sp>
      <p:pic>
        <p:nvPicPr>
          <p:cNvPr id="8" name="Immagine 7">
            <a:extLst>
              <a:ext uri="{FF2B5EF4-FFF2-40B4-BE49-F238E27FC236}">
                <a16:creationId xmlns:a16="http://schemas.microsoft.com/office/drawing/2014/main" id="{854577E2-84F8-3412-7AAC-0908D4E39142}"/>
              </a:ext>
            </a:extLst>
          </p:cNvPr>
          <p:cNvPicPr>
            <a:picLocks noChangeAspect="1"/>
          </p:cNvPicPr>
          <p:nvPr/>
        </p:nvPicPr>
        <p:blipFill>
          <a:blip r:embed="rId3"/>
          <a:stretch>
            <a:fillRect/>
          </a:stretch>
        </p:blipFill>
        <p:spPr>
          <a:xfrm>
            <a:off x="385253" y="1565648"/>
            <a:ext cx="5593879" cy="3146557"/>
          </a:xfrm>
          <a:prstGeom prst="rect">
            <a:avLst/>
          </a:prstGeom>
          <a:ln>
            <a:solidFill>
              <a:schemeClr val="tx1"/>
            </a:solidFill>
          </a:ln>
        </p:spPr>
      </p:pic>
      <p:pic>
        <p:nvPicPr>
          <p:cNvPr id="11" name="Immagine 10">
            <a:extLst>
              <a:ext uri="{FF2B5EF4-FFF2-40B4-BE49-F238E27FC236}">
                <a16:creationId xmlns:a16="http://schemas.microsoft.com/office/drawing/2014/main" id="{3EDDD840-7FE5-C3C7-998D-CEA4831A79CA}"/>
              </a:ext>
            </a:extLst>
          </p:cNvPr>
          <p:cNvPicPr>
            <a:picLocks noChangeAspect="1"/>
          </p:cNvPicPr>
          <p:nvPr/>
        </p:nvPicPr>
        <p:blipFill>
          <a:blip r:embed="rId4"/>
          <a:stretch>
            <a:fillRect/>
          </a:stretch>
        </p:blipFill>
        <p:spPr>
          <a:xfrm>
            <a:off x="6096000" y="3253476"/>
            <a:ext cx="5593879" cy="3146557"/>
          </a:xfrm>
          <a:prstGeom prst="rect">
            <a:avLst/>
          </a:prstGeom>
          <a:ln>
            <a:solidFill>
              <a:schemeClr val="tx1"/>
            </a:solidFill>
          </a:ln>
        </p:spPr>
      </p:pic>
      <p:sp>
        <p:nvSpPr>
          <p:cNvPr id="12" name="CasellaDiTesto 11">
            <a:extLst>
              <a:ext uri="{FF2B5EF4-FFF2-40B4-BE49-F238E27FC236}">
                <a16:creationId xmlns:a16="http://schemas.microsoft.com/office/drawing/2014/main" id="{F4AE87A4-925C-F839-1F91-55BD451D5109}"/>
              </a:ext>
            </a:extLst>
          </p:cNvPr>
          <p:cNvSpPr txBox="1"/>
          <p:nvPr/>
        </p:nvSpPr>
        <p:spPr>
          <a:xfrm>
            <a:off x="385253" y="6392318"/>
            <a:ext cx="8106991" cy="307777"/>
          </a:xfrm>
          <a:prstGeom prst="rect">
            <a:avLst/>
          </a:prstGeom>
          <a:noFill/>
        </p:spPr>
        <p:txBody>
          <a:bodyPr wrap="square" rtlCol="0">
            <a:spAutoFit/>
          </a:bodyPr>
          <a:lstStyle/>
          <a:p>
            <a:r>
              <a:rPr lang="it-IT" sz="1400" i="1" dirty="0"/>
              <a:t>Fonte: indagine ad hoc, studio di Brand </a:t>
            </a:r>
            <a:r>
              <a:rPr lang="it-IT" sz="1400" i="1" dirty="0" err="1"/>
              <a:t>Awareness</a:t>
            </a:r>
            <a:r>
              <a:rPr lang="it-IT" sz="1400" i="1" dirty="0"/>
              <a:t> </a:t>
            </a:r>
            <a:r>
              <a:rPr lang="it-IT" sz="1400" i="1" dirty="0" err="1"/>
              <a:t>multicountry</a:t>
            </a:r>
            <a:r>
              <a:rPr lang="it-IT" sz="1400" i="1" dirty="0"/>
              <a:t> per il cliente X</a:t>
            </a:r>
          </a:p>
        </p:txBody>
      </p:sp>
    </p:spTree>
    <p:extLst>
      <p:ext uri="{BB962C8B-B14F-4D97-AF65-F5344CB8AC3E}">
        <p14:creationId xmlns:p14="http://schemas.microsoft.com/office/powerpoint/2010/main" val="73379330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testo 2">
            <a:extLst>
              <a:ext uri="{FF2B5EF4-FFF2-40B4-BE49-F238E27FC236}">
                <a16:creationId xmlns:a16="http://schemas.microsoft.com/office/drawing/2014/main" id="{C5EB1683-FEED-EE43-2273-22DFBE8C0577}"/>
              </a:ext>
            </a:extLst>
          </p:cNvPr>
          <p:cNvSpPr>
            <a:spLocks noGrp="1"/>
          </p:cNvSpPr>
          <p:nvPr>
            <p:ph type="body" sz="quarter" idx="10"/>
          </p:nvPr>
        </p:nvSpPr>
        <p:spPr>
          <a:xfrm>
            <a:off x="1708484" y="598046"/>
            <a:ext cx="9384632" cy="808167"/>
          </a:xfrm>
        </p:spPr>
        <p:txBody>
          <a:bodyPr anchor="ctr"/>
          <a:lstStyle/>
          <a:p>
            <a:r>
              <a:rPr lang="it-IT" sz="2600" dirty="0"/>
              <a:t>I miei clienti sono soddisfatti?                                              Mi raccomanderebbero ad un amico/conoscente/collega?</a:t>
            </a:r>
          </a:p>
        </p:txBody>
      </p:sp>
      <p:sp>
        <p:nvSpPr>
          <p:cNvPr id="7" name="Rettangolo con angoli arrotondati 6">
            <a:extLst>
              <a:ext uri="{FF2B5EF4-FFF2-40B4-BE49-F238E27FC236}">
                <a16:creationId xmlns:a16="http://schemas.microsoft.com/office/drawing/2014/main" id="{A92E0A4E-6B21-C6E4-B5A2-0949A90F7559}"/>
              </a:ext>
            </a:extLst>
          </p:cNvPr>
          <p:cNvSpPr/>
          <p:nvPr/>
        </p:nvSpPr>
        <p:spPr>
          <a:xfrm>
            <a:off x="9858818" y="1631887"/>
            <a:ext cx="1984442" cy="104086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dirty="0"/>
              <a:t>Esempio: customer </a:t>
            </a:r>
            <a:r>
              <a:rPr lang="it-IT" dirty="0" err="1"/>
              <a:t>satisfaction</a:t>
            </a:r>
            <a:endParaRPr lang="it-IT" dirty="0"/>
          </a:p>
        </p:txBody>
      </p:sp>
      <p:sp>
        <p:nvSpPr>
          <p:cNvPr id="6" name="CasellaDiTesto 5">
            <a:extLst>
              <a:ext uri="{FF2B5EF4-FFF2-40B4-BE49-F238E27FC236}">
                <a16:creationId xmlns:a16="http://schemas.microsoft.com/office/drawing/2014/main" id="{7716FE8A-6755-51B4-75BE-A32A117BE645}"/>
              </a:ext>
            </a:extLst>
          </p:cNvPr>
          <p:cNvSpPr txBox="1"/>
          <p:nvPr/>
        </p:nvSpPr>
        <p:spPr>
          <a:xfrm>
            <a:off x="391810" y="6313925"/>
            <a:ext cx="8106991" cy="307777"/>
          </a:xfrm>
          <a:prstGeom prst="rect">
            <a:avLst/>
          </a:prstGeom>
          <a:noFill/>
        </p:spPr>
        <p:txBody>
          <a:bodyPr wrap="square" rtlCol="0">
            <a:spAutoFit/>
          </a:bodyPr>
          <a:lstStyle/>
          <a:p>
            <a:r>
              <a:rPr lang="it-IT" sz="1400" i="1" dirty="0"/>
              <a:t>Fonte: indagine ad hoc, Customer </a:t>
            </a:r>
            <a:r>
              <a:rPr lang="it-IT" sz="1400" i="1" dirty="0" err="1"/>
              <a:t>Satisfaction</a:t>
            </a:r>
            <a:r>
              <a:rPr lang="it-IT" sz="1400" i="1" dirty="0"/>
              <a:t> per il cliente X</a:t>
            </a:r>
          </a:p>
        </p:txBody>
      </p:sp>
      <p:pic>
        <p:nvPicPr>
          <p:cNvPr id="8" name="Immagine 7">
            <a:extLst>
              <a:ext uri="{FF2B5EF4-FFF2-40B4-BE49-F238E27FC236}">
                <a16:creationId xmlns:a16="http://schemas.microsoft.com/office/drawing/2014/main" id="{83D1EF9A-8F0F-112C-E0C1-3D80096238A3}"/>
              </a:ext>
            </a:extLst>
          </p:cNvPr>
          <p:cNvPicPr>
            <a:picLocks noChangeAspect="1"/>
          </p:cNvPicPr>
          <p:nvPr/>
        </p:nvPicPr>
        <p:blipFill>
          <a:blip r:embed="rId3"/>
          <a:stretch>
            <a:fillRect/>
          </a:stretch>
        </p:blipFill>
        <p:spPr>
          <a:xfrm>
            <a:off x="391810" y="1454339"/>
            <a:ext cx="5593879" cy="3146557"/>
          </a:xfrm>
          <a:prstGeom prst="rect">
            <a:avLst/>
          </a:prstGeom>
          <a:ln>
            <a:solidFill>
              <a:schemeClr val="tx1"/>
            </a:solidFill>
          </a:ln>
        </p:spPr>
      </p:pic>
      <p:pic>
        <p:nvPicPr>
          <p:cNvPr id="9" name="Immagine 8">
            <a:extLst>
              <a:ext uri="{FF2B5EF4-FFF2-40B4-BE49-F238E27FC236}">
                <a16:creationId xmlns:a16="http://schemas.microsoft.com/office/drawing/2014/main" id="{2226EF64-FDFB-81B6-B769-2F1C62C06CA8}"/>
              </a:ext>
            </a:extLst>
          </p:cNvPr>
          <p:cNvPicPr>
            <a:picLocks noChangeAspect="1"/>
          </p:cNvPicPr>
          <p:nvPr/>
        </p:nvPicPr>
        <p:blipFill>
          <a:blip r:embed="rId4"/>
          <a:stretch>
            <a:fillRect/>
          </a:stretch>
        </p:blipFill>
        <p:spPr>
          <a:xfrm>
            <a:off x="6249380" y="3252109"/>
            <a:ext cx="5593880" cy="3146558"/>
          </a:xfrm>
          <a:prstGeom prst="rect">
            <a:avLst/>
          </a:prstGeom>
          <a:ln>
            <a:solidFill>
              <a:schemeClr val="tx1"/>
            </a:solidFill>
          </a:ln>
        </p:spPr>
      </p:pic>
    </p:spTree>
    <p:extLst>
      <p:ext uri="{BB962C8B-B14F-4D97-AF65-F5344CB8AC3E}">
        <p14:creationId xmlns:p14="http://schemas.microsoft.com/office/powerpoint/2010/main" val="395514668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a:extLst>
              <a:ext uri="{FF2B5EF4-FFF2-40B4-BE49-F238E27FC236}">
                <a16:creationId xmlns:a16="http://schemas.microsoft.com/office/drawing/2014/main" id="{EB802BFA-0C25-41A1-B738-9131E67D638F}"/>
              </a:ext>
            </a:extLst>
          </p:cNvPr>
          <p:cNvSpPr/>
          <p:nvPr/>
        </p:nvSpPr>
        <p:spPr>
          <a:xfrm>
            <a:off x="8981440" y="2231013"/>
            <a:ext cx="2888514" cy="439203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 name="Segnaposto testo 1">
            <a:extLst>
              <a:ext uri="{FF2B5EF4-FFF2-40B4-BE49-F238E27FC236}">
                <a16:creationId xmlns:a16="http://schemas.microsoft.com/office/drawing/2014/main" id="{0D774D05-2A27-CACB-8360-C8433CBAD544}"/>
              </a:ext>
            </a:extLst>
          </p:cNvPr>
          <p:cNvSpPr>
            <a:spLocks noGrp="1"/>
          </p:cNvSpPr>
          <p:nvPr>
            <p:ph type="body" sz="quarter" idx="10"/>
          </p:nvPr>
        </p:nvSpPr>
        <p:spPr/>
        <p:txBody>
          <a:bodyPr/>
          <a:lstStyle/>
          <a:p>
            <a:r>
              <a:rPr lang="it-IT" dirty="0"/>
              <a:t>PERCHE’ FARE RICERCHE DI MERCATO?</a:t>
            </a:r>
          </a:p>
        </p:txBody>
      </p:sp>
      <p:sp>
        <p:nvSpPr>
          <p:cNvPr id="3" name="Segnaposto testo 2">
            <a:extLst>
              <a:ext uri="{FF2B5EF4-FFF2-40B4-BE49-F238E27FC236}">
                <a16:creationId xmlns:a16="http://schemas.microsoft.com/office/drawing/2014/main" id="{62DDDDC8-5D22-F69C-FF02-636842ED930B}"/>
              </a:ext>
            </a:extLst>
          </p:cNvPr>
          <p:cNvSpPr>
            <a:spLocks noGrp="1"/>
          </p:cNvSpPr>
          <p:nvPr>
            <p:ph type="body" sz="quarter" idx="11"/>
          </p:nvPr>
        </p:nvSpPr>
        <p:spPr>
          <a:xfrm>
            <a:off x="704850" y="1401510"/>
            <a:ext cx="10683586" cy="4907215"/>
          </a:xfrm>
        </p:spPr>
        <p:txBody>
          <a:bodyPr/>
          <a:lstStyle/>
          <a:p>
            <a:r>
              <a:rPr lang="it-IT" dirty="0"/>
              <a:t>Le esigenze che spingono ad interpellare un Istituto di Ricerca per raccogliere informazioni utili a ottimizzare il processo di marketing e comunicazione (e in ultima analisi a garantire il successo dall’azienda) possono essere varie: </a:t>
            </a:r>
          </a:p>
        </p:txBody>
      </p:sp>
      <p:sp>
        <p:nvSpPr>
          <p:cNvPr id="5" name="Ovale 4">
            <a:extLst>
              <a:ext uri="{FF2B5EF4-FFF2-40B4-BE49-F238E27FC236}">
                <a16:creationId xmlns:a16="http://schemas.microsoft.com/office/drawing/2014/main" id="{C8E7C94E-DA58-66D3-3DA1-CDE486134A6F}"/>
              </a:ext>
            </a:extLst>
          </p:cNvPr>
          <p:cNvSpPr/>
          <p:nvPr/>
        </p:nvSpPr>
        <p:spPr>
          <a:xfrm>
            <a:off x="6502400" y="3632200"/>
            <a:ext cx="2115044" cy="9600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33" b="1" dirty="0">
              <a:solidFill>
                <a:schemeClr val="tx1"/>
              </a:solidFill>
              <a:effectLst>
                <a:outerShdw blurRad="38100" dist="38100" dir="2700000" algn="tl">
                  <a:srgbClr val="000000">
                    <a:alpha val="43137"/>
                  </a:srgbClr>
                </a:outerShdw>
              </a:effectLst>
              <a:latin typeface="Segoe UI" panose="020B0502040204020203" pitchFamily="34" charset="0"/>
            </a:endParaRPr>
          </a:p>
        </p:txBody>
      </p:sp>
      <p:sp>
        <p:nvSpPr>
          <p:cNvPr id="6" name="Rettangolo 10">
            <a:extLst>
              <a:ext uri="{FF2B5EF4-FFF2-40B4-BE49-F238E27FC236}">
                <a16:creationId xmlns:a16="http://schemas.microsoft.com/office/drawing/2014/main" id="{1325098E-A7DA-2AE2-2B00-CF60865D2EFF}"/>
              </a:ext>
            </a:extLst>
          </p:cNvPr>
          <p:cNvSpPr>
            <a:spLocks noChangeArrowheads="1"/>
          </p:cNvSpPr>
          <p:nvPr/>
        </p:nvSpPr>
        <p:spPr bwMode="auto">
          <a:xfrm>
            <a:off x="609600" y="2870200"/>
            <a:ext cx="2506598" cy="3139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HelveticaNeueLT Std" pitchFamily="34" charset="0"/>
                <a:ea typeface="ＭＳ Ｐゴシック" panose="020B0600070205080204" pitchFamily="34" charset="-128"/>
              </a:defRPr>
            </a:lvl1pPr>
            <a:lvl2pPr marL="742950" indent="-285750">
              <a:defRPr sz="2400">
                <a:solidFill>
                  <a:schemeClr val="tx1"/>
                </a:solidFill>
                <a:latin typeface="HelveticaNeueLT Std" pitchFamily="34" charset="0"/>
                <a:ea typeface="ＭＳ Ｐゴシック" panose="020B0600070205080204" pitchFamily="34" charset="-128"/>
              </a:defRPr>
            </a:lvl2pPr>
            <a:lvl3pPr marL="1143000" indent="-228600">
              <a:defRPr sz="2400">
                <a:solidFill>
                  <a:schemeClr val="tx1"/>
                </a:solidFill>
                <a:latin typeface="HelveticaNeueLT Std" pitchFamily="34" charset="0"/>
                <a:ea typeface="ＭＳ Ｐゴシック" panose="020B0600070205080204" pitchFamily="34" charset="-128"/>
              </a:defRPr>
            </a:lvl3pPr>
            <a:lvl4pPr marL="1600200" indent="-228600">
              <a:defRPr sz="2400">
                <a:solidFill>
                  <a:schemeClr val="tx1"/>
                </a:solidFill>
                <a:latin typeface="HelveticaNeueLT Std" pitchFamily="34" charset="0"/>
                <a:ea typeface="ＭＳ Ｐゴシック" panose="020B0600070205080204" pitchFamily="34" charset="-128"/>
              </a:defRPr>
            </a:lvl4pPr>
            <a:lvl5pPr marL="2057400" indent="-228600">
              <a:defRPr sz="2400">
                <a:solidFill>
                  <a:schemeClr val="tx1"/>
                </a:solidFill>
                <a:latin typeface="HelveticaNeueLT Std"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HelveticaNeueLT Std"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HelveticaNeueLT Std"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HelveticaNeueLT Std"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HelveticaNeueLT Std" pitchFamily="34" charset="0"/>
                <a:ea typeface="ＭＳ Ｐゴシック" panose="020B0600070205080204" pitchFamily="34" charset="-128"/>
              </a:defRPr>
            </a:lvl9pPr>
          </a:lstStyle>
          <a:p>
            <a:pPr marL="190510" indent="-190510">
              <a:spcBef>
                <a:spcPct val="50000"/>
              </a:spcBef>
              <a:buFont typeface="Wingdings" panose="05000000000000000000" pitchFamily="2" charset="2"/>
              <a:buChar char="§"/>
            </a:pPr>
            <a:r>
              <a:rPr lang="it-IT" altLang="ja-JP" sz="1200" dirty="0">
                <a:latin typeface="Segoe UI" panose="020B0502040204020203" pitchFamily="34" charset="0"/>
                <a:cs typeface="Segoe UI" panose="020B0502040204020203" pitchFamily="34" charset="0"/>
              </a:rPr>
              <a:t>Misurazione del mercato: valori e volumi di mercato per brand, q</a:t>
            </a:r>
            <a:r>
              <a:rPr lang="it-IT" altLang="it-IT" sz="1200" dirty="0">
                <a:latin typeface="Segoe UI" panose="020B0502040204020203" pitchFamily="34" charset="0"/>
                <a:cs typeface="Segoe UI" panose="020B0502040204020203" pitchFamily="34" charset="0"/>
              </a:rPr>
              <a:t>uote di mercato, penetrazione, performance distributive, analisi dei prezzi medi, etc.</a:t>
            </a:r>
          </a:p>
          <a:p>
            <a:pPr marL="190510" indent="-190510">
              <a:spcBef>
                <a:spcPct val="50000"/>
              </a:spcBef>
              <a:buFont typeface="Wingdings" panose="05000000000000000000" pitchFamily="2" charset="2"/>
              <a:buChar char="§"/>
            </a:pPr>
            <a:r>
              <a:rPr lang="it-IT" altLang="it-IT" sz="1200" b="1" dirty="0">
                <a:latin typeface="Segoe UI" panose="020B0502040204020203" pitchFamily="34" charset="0"/>
                <a:cs typeface="Segoe UI" panose="020B0502040204020203" pitchFamily="34" charset="0"/>
              </a:rPr>
              <a:t>Analisi di scenario: fenomeni, trend e potenziali minacce e opportunità</a:t>
            </a:r>
          </a:p>
          <a:p>
            <a:pPr marL="190510" indent="-190510">
              <a:spcBef>
                <a:spcPct val="50000"/>
              </a:spcBef>
              <a:buFont typeface="Wingdings" panose="05000000000000000000" pitchFamily="2" charset="2"/>
              <a:buChar char="§"/>
            </a:pPr>
            <a:r>
              <a:rPr lang="it-IT" altLang="it-IT" sz="1200" dirty="0">
                <a:latin typeface="Segoe UI" panose="020B0502040204020203" pitchFamily="34" charset="0"/>
                <a:cs typeface="Segoe UI" panose="020B0502040204020203" pitchFamily="34" charset="0"/>
              </a:rPr>
              <a:t>Analisi della competizione</a:t>
            </a:r>
          </a:p>
          <a:p>
            <a:pPr marL="190510" indent="-190510">
              <a:spcBef>
                <a:spcPct val="50000"/>
              </a:spcBef>
              <a:buFont typeface="Wingdings" panose="05000000000000000000" pitchFamily="2" charset="2"/>
              <a:buChar char="§"/>
            </a:pPr>
            <a:r>
              <a:rPr lang="it-IT" altLang="it-IT" sz="1200" dirty="0">
                <a:latin typeface="Segoe UI" panose="020B0502040204020203" pitchFamily="34" charset="0"/>
                <a:cs typeface="Segoe UI" panose="020B0502040204020203" pitchFamily="34" charset="0"/>
              </a:rPr>
              <a:t>Analisi funzionali al </a:t>
            </a:r>
            <a:r>
              <a:rPr lang="it-IT" altLang="it-IT" sz="1200" dirty="0" err="1">
                <a:latin typeface="Segoe UI" panose="020B0502040204020203" pitchFamily="34" charset="0"/>
                <a:cs typeface="Segoe UI" panose="020B0502040204020203" pitchFamily="34" charset="0"/>
              </a:rPr>
              <a:t>category</a:t>
            </a:r>
            <a:r>
              <a:rPr lang="it-IT" altLang="it-IT" sz="1200" dirty="0">
                <a:latin typeface="Segoe UI" panose="020B0502040204020203" pitchFamily="34" charset="0"/>
                <a:cs typeface="Segoe UI" panose="020B0502040204020203" pitchFamily="34" charset="0"/>
              </a:rPr>
              <a:t> management</a:t>
            </a:r>
          </a:p>
          <a:p>
            <a:pPr marL="190510" indent="-190510">
              <a:spcBef>
                <a:spcPct val="50000"/>
              </a:spcBef>
              <a:buFont typeface="Wingdings" panose="05000000000000000000" pitchFamily="2" charset="2"/>
              <a:buChar char="§"/>
            </a:pPr>
            <a:r>
              <a:rPr lang="it-IT" altLang="it-IT" sz="1200" dirty="0">
                <a:latin typeface="Segoe UI" panose="020B0502040204020203" pitchFamily="34" charset="0"/>
                <a:cs typeface="Segoe UI" panose="020B0502040204020203" pitchFamily="34" charset="0"/>
              </a:rPr>
              <a:t>Sviluppo di modelli previsionali</a:t>
            </a:r>
          </a:p>
          <a:p>
            <a:pPr marL="190510" indent="-190510">
              <a:spcBef>
                <a:spcPct val="50000"/>
              </a:spcBef>
              <a:buFont typeface="Wingdings" panose="05000000000000000000" pitchFamily="2" charset="2"/>
              <a:buChar char="§"/>
            </a:pPr>
            <a:endParaRPr lang="it-IT" altLang="it-IT" sz="1200" dirty="0">
              <a:latin typeface="Segoe UI" panose="020B0502040204020203" pitchFamily="34" charset="0"/>
              <a:cs typeface="Segoe UI" panose="020B0502040204020203" pitchFamily="34" charset="0"/>
            </a:endParaRPr>
          </a:p>
        </p:txBody>
      </p:sp>
      <p:sp>
        <p:nvSpPr>
          <p:cNvPr id="7" name="Rettangolo 10">
            <a:extLst>
              <a:ext uri="{FF2B5EF4-FFF2-40B4-BE49-F238E27FC236}">
                <a16:creationId xmlns:a16="http://schemas.microsoft.com/office/drawing/2014/main" id="{AED77424-125E-D0D2-4FD9-C7A0D9F865C8}"/>
              </a:ext>
            </a:extLst>
          </p:cNvPr>
          <p:cNvSpPr>
            <a:spLocks noChangeArrowheads="1"/>
          </p:cNvSpPr>
          <p:nvPr/>
        </p:nvSpPr>
        <p:spPr bwMode="auto">
          <a:xfrm>
            <a:off x="6146800" y="2870200"/>
            <a:ext cx="2032000"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HelveticaNeueLT Std" pitchFamily="34" charset="0"/>
                <a:ea typeface="ＭＳ Ｐゴシック" panose="020B0600070205080204" pitchFamily="34" charset="-128"/>
              </a:defRPr>
            </a:lvl1pPr>
            <a:lvl2pPr marL="742950" indent="-285750">
              <a:defRPr sz="2400">
                <a:solidFill>
                  <a:schemeClr val="tx1"/>
                </a:solidFill>
                <a:latin typeface="HelveticaNeueLT Std" pitchFamily="34" charset="0"/>
                <a:ea typeface="ＭＳ Ｐゴシック" panose="020B0600070205080204" pitchFamily="34" charset="-128"/>
              </a:defRPr>
            </a:lvl2pPr>
            <a:lvl3pPr marL="1143000" indent="-228600">
              <a:defRPr sz="2400">
                <a:solidFill>
                  <a:schemeClr val="tx1"/>
                </a:solidFill>
                <a:latin typeface="HelveticaNeueLT Std" pitchFamily="34" charset="0"/>
                <a:ea typeface="ＭＳ Ｐゴシック" panose="020B0600070205080204" pitchFamily="34" charset="-128"/>
              </a:defRPr>
            </a:lvl3pPr>
            <a:lvl4pPr marL="1600200" indent="-228600">
              <a:defRPr sz="2400">
                <a:solidFill>
                  <a:schemeClr val="tx1"/>
                </a:solidFill>
                <a:latin typeface="HelveticaNeueLT Std" pitchFamily="34" charset="0"/>
                <a:ea typeface="ＭＳ Ｐゴシック" panose="020B0600070205080204" pitchFamily="34" charset="-128"/>
              </a:defRPr>
            </a:lvl4pPr>
            <a:lvl5pPr marL="2057400" indent="-228600">
              <a:defRPr sz="2400">
                <a:solidFill>
                  <a:schemeClr val="tx1"/>
                </a:solidFill>
                <a:latin typeface="HelveticaNeueLT Std"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HelveticaNeueLT Std"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HelveticaNeueLT Std"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HelveticaNeueLT Std"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HelveticaNeueLT Std" pitchFamily="34" charset="0"/>
                <a:ea typeface="ＭＳ Ｐゴシック" panose="020B0600070205080204" pitchFamily="34" charset="-128"/>
              </a:defRPr>
            </a:lvl9pPr>
          </a:lstStyle>
          <a:p>
            <a:pPr marL="190510" indent="-190510">
              <a:buFont typeface="Wingdings" panose="05000000000000000000" pitchFamily="2" charset="2"/>
              <a:buChar char="§"/>
            </a:pPr>
            <a:r>
              <a:rPr lang="it-IT" altLang="it-IT" sz="1200" b="1" dirty="0">
                <a:latin typeface="Segoe UI" panose="020B0502040204020203" pitchFamily="34" charset="0"/>
                <a:cs typeface="Segoe UI" panose="020B0502040204020203" pitchFamily="34" charset="0"/>
              </a:rPr>
              <a:t>Brand </a:t>
            </a:r>
            <a:r>
              <a:rPr lang="it-IT" altLang="it-IT" sz="1200" b="1" dirty="0" err="1">
                <a:latin typeface="Segoe UI" panose="020B0502040204020203" pitchFamily="34" charset="0"/>
                <a:cs typeface="Segoe UI" panose="020B0502040204020203" pitchFamily="34" charset="0"/>
              </a:rPr>
              <a:t>Awareness</a:t>
            </a:r>
            <a:r>
              <a:rPr lang="it-IT" altLang="it-IT" sz="1200" b="1" dirty="0">
                <a:latin typeface="Segoe UI" panose="020B0502040204020203" pitchFamily="34" charset="0"/>
                <a:cs typeface="Segoe UI" panose="020B0502040204020203" pitchFamily="34" charset="0"/>
              </a:rPr>
              <a:t> </a:t>
            </a:r>
          </a:p>
          <a:p>
            <a:pPr marL="190510" indent="-190510">
              <a:buFont typeface="Wingdings" panose="05000000000000000000" pitchFamily="2" charset="2"/>
              <a:buChar char="§"/>
            </a:pPr>
            <a:endParaRPr lang="it-IT" altLang="it-IT" sz="1200" dirty="0">
              <a:latin typeface="Segoe UI" panose="020B0502040204020203" pitchFamily="34" charset="0"/>
              <a:cs typeface="Segoe UI" panose="020B0502040204020203" pitchFamily="34" charset="0"/>
            </a:endParaRPr>
          </a:p>
          <a:p>
            <a:pPr marL="190510" indent="-190510">
              <a:buFont typeface="Wingdings" panose="05000000000000000000" pitchFamily="2" charset="2"/>
              <a:buChar char="§"/>
            </a:pPr>
            <a:r>
              <a:rPr lang="it-IT" altLang="it-IT" sz="1200" dirty="0">
                <a:latin typeface="Segoe UI" panose="020B0502040204020203" pitchFamily="34" charset="0"/>
                <a:cs typeface="Segoe UI" panose="020B0502040204020203" pitchFamily="34" charset="0"/>
              </a:rPr>
              <a:t>Brand positioning</a:t>
            </a:r>
            <a:br>
              <a:rPr lang="it-IT" altLang="it-IT" sz="1200" dirty="0">
                <a:latin typeface="Segoe UI" panose="020B0502040204020203" pitchFamily="34" charset="0"/>
                <a:cs typeface="Segoe UI" panose="020B0502040204020203" pitchFamily="34" charset="0"/>
              </a:rPr>
            </a:br>
            <a:r>
              <a:rPr lang="it-IT" altLang="it-IT" sz="1200" dirty="0">
                <a:latin typeface="Segoe UI" panose="020B0502040204020203" pitchFamily="34" charset="0"/>
                <a:cs typeface="Segoe UI" panose="020B0502040204020203" pitchFamily="34" charset="0"/>
              </a:rPr>
              <a:t> </a:t>
            </a:r>
          </a:p>
          <a:p>
            <a:pPr marL="190510" indent="-190510">
              <a:buFont typeface="Wingdings" panose="05000000000000000000" pitchFamily="2" charset="2"/>
              <a:buChar char="§"/>
            </a:pPr>
            <a:r>
              <a:rPr lang="it-IT" altLang="it-IT" sz="1200" dirty="0">
                <a:latin typeface="Segoe UI" panose="020B0502040204020203" pitchFamily="34" charset="0"/>
                <a:cs typeface="Segoe UI" panose="020B0502040204020203" pitchFamily="34" charset="0"/>
              </a:rPr>
              <a:t>Brand image</a:t>
            </a:r>
            <a:br>
              <a:rPr lang="it-IT" altLang="it-IT" sz="1200" dirty="0">
                <a:latin typeface="Segoe UI" panose="020B0502040204020203" pitchFamily="34" charset="0"/>
                <a:cs typeface="Segoe UI" panose="020B0502040204020203" pitchFamily="34" charset="0"/>
              </a:rPr>
            </a:br>
            <a:endParaRPr lang="it-IT" altLang="it-IT" sz="1200" dirty="0">
              <a:latin typeface="Segoe UI" panose="020B0502040204020203" pitchFamily="34" charset="0"/>
              <a:cs typeface="Segoe UI" panose="020B0502040204020203" pitchFamily="34" charset="0"/>
            </a:endParaRPr>
          </a:p>
          <a:p>
            <a:pPr marL="190510" indent="-190510">
              <a:buFont typeface="Wingdings" panose="05000000000000000000" pitchFamily="2" charset="2"/>
              <a:buChar char="§"/>
            </a:pPr>
            <a:r>
              <a:rPr lang="it-IT" altLang="it-IT" sz="1200" b="1" dirty="0">
                <a:latin typeface="Segoe UI" panose="020B0502040204020203" pitchFamily="34" charset="0"/>
                <a:cs typeface="Segoe UI" panose="020B0502040204020203" pitchFamily="34" charset="0"/>
              </a:rPr>
              <a:t>Indagini di customer </a:t>
            </a:r>
            <a:r>
              <a:rPr lang="it-IT" altLang="it-IT" sz="1200" b="1" dirty="0" err="1">
                <a:latin typeface="Segoe UI" panose="020B0502040204020203" pitchFamily="34" charset="0"/>
                <a:cs typeface="Segoe UI" panose="020B0502040204020203" pitchFamily="34" charset="0"/>
              </a:rPr>
              <a:t>experience</a:t>
            </a:r>
            <a:r>
              <a:rPr lang="it-IT" altLang="it-IT" sz="1200" b="1" dirty="0">
                <a:latin typeface="Segoe UI" panose="020B0502040204020203" pitchFamily="34" charset="0"/>
                <a:cs typeface="Segoe UI" panose="020B0502040204020203" pitchFamily="34" charset="0"/>
              </a:rPr>
              <a:t> e customer </a:t>
            </a:r>
            <a:r>
              <a:rPr lang="it-IT" altLang="it-IT" sz="1200" b="1" dirty="0" err="1">
                <a:latin typeface="Segoe UI" panose="020B0502040204020203" pitchFamily="34" charset="0"/>
                <a:cs typeface="Segoe UI" panose="020B0502040204020203" pitchFamily="34" charset="0"/>
              </a:rPr>
              <a:t>satisfaction</a:t>
            </a:r>
            <a:endParaRPr lang="it-IT" altLang="it-IT" sz="1200" b="1" dirty="0">
              <a:latin typeface="Segoe UI" panose="020B0502040204020203" pitchFamily="34" charset="0"/>
              <a:cs typeface="Segoe UI" panose="020B0502040204020203" pitchFamily="34" charset="0"/>
            </a:endParaRPr>
          </a:p>
          <a:p>
            <a:pPr marL="190510" indent="-190510">
              <a:buFont typeface="Wingdings" panose="05000000000000000000" pitchFamily="2" charset="2"/>
              <a:buChar char="§"/>
            </a:pPr>
            <a:endParaRPr lang="it-IT" altLang="it-IT" sz="1200" dirty="0">
              <a:latin typeface="Segoe UI" panose="020B0502040204020203" pitchFamily="34" charset="0"/>
              <a:cs typeface="Segoe UI" panose="020B0502040204020203" pitchFamily="34" charset="0"/>
            </a:endParaRPr>
          </a:p>
          <a:p>
            <a:pPr marL="190510" indent="-190510" algn="ctr">
              <a:buFont typeface="Wingdings" panose="05000000000000000000" pitchFamily="2" charset="2"/>
              <a:buChar char="§"/>
            </a:pPr>
            <a:endParaRPr lang="it-IT" altLang="it-IT" sz="1200" b="1" i="1" dirty="0">
              <a:latin typeface="Segoe UI" panose="020B0502040204020203" pitchFamily="34" charset="0"/>
              <a:cs typeface="Segoe UI" panose="020B0502040204020203" pitchFamily="34" charset="0"/>
            </a:endParaRPr>
          </a:p>
        </p:txBody>
      </p:sp>
      <p:cxnSp>
        <p:nvCxnSpPr>
          <p:cNvPr id="9" name="Connettore diritto 8">
            <a:extLst>
              <a:ext uri="{FF2B5EF4-FFF2-40B4-BE49-F238E27FC236}">
                <a16:creationId xmlns:a16="http://schemas.microsoft.com/office/drawing/2014/main" id="{27950A56-98B0-1966-4C3E-8FD85ABB875A}"/>
              </a:ext>
            </a:extLst>
          </p:cNvPr>
          <p:cNvCxnSpPr>
            <a:cxnSpLocks/>
          </p:cNvCxnSpPr>
          <p:nvPr/>
        </p:nvCxnSpPr>
        <p:spPr>
          <a:xfrm>
            <a:off x="6045200" y="2280920"/>
            <a:ext cx="0" cy="3556000"/>
          </a:xfrm>
          <a:prstGeom prst="line">
            <a:avLst/>
          </a:prstGeom>
          <a:ln w="9525" cap="flat" cmpd="sng" algn="ctr">
            <a:solidFill>
              <a:srgbClr val="FFFFFF"/>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0" name="Connettore diritto 9">
            <a:extLst>
              <a:ext uri="{FF2B5EF4-FFF2-40B4-BE49-F238E27FC236}">
                <a16:creationId xmlns:a16="http://schemas.microsoft.com/office/drawing/2014/main" id="{8363680A-7241-C267-0F5B-606757DDD640}"/>
              </a:ext>
            </a:extLst>
          </p:cNvPr>
          <p:cNvCxnSpPr>
            <a:cxnSpLocks/>
          </p:cNvCxnSpPr>
          <p:nvPr/>
        </p:nvCxnSpPr>
        <p:spPr>
          <a:xfrm>
            <a:off x="8686800" y="2280920"/>
            <a:ext cx="0" cy="3556000"/>
          </a:xfrm>
          <a:prstGeom prst="line">
            <a:avLst/>
          </a:prstGeom>
          <a:ln w="9525" cap="flat" cmpd="sng" algn="ctr">
            <a:solidFill>
              <a:srgbClr val="FFFFFF"/>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2" name="Ovale 11">
            <a:extLst>
              <a:ext uri="{FF2B5EF4-FFF2-40B4-BE49-F238E27FC236}">
                <a16:creationId xmlns:a16="http://schemas.microsoft.com/office/drawing/2014/main" id="{5A3D01E0-157D-EA37-5A75-31861FF82913}"/>
              </a:ext>
            </a:extLst>
          </p:cNvPr>
          <p:cNvSpPr/>
          <p:nvPr/>
        </p:nvSpPr>
        <p:spPr>
          <a:xfrm>
            <a:off x="6299200" y="4851400"/>
            <a:ext cx="2290773" cy="9600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33" b="1" dirty="0">
              <a:solidFill>
                <a:schemeClr val="tx1"/>
              </a:solidFill>
              <a:effectLst>
                <a:outerShdw blurRad="38100" dist="38100" dir="2700000" algn="tl">
                  <a:srgbClr val="000000">
                    <a:alpha val="43137"/>
                  </a:srgbClr>
                </a:outerShdw>
              </a:effectLst>
              <a:latin typeface="Segoe UI" panose="020B0502040204020203" pitchFamily="34" charset="0"/>
            </a:endParaRPr>
          </a:p>
        </p:txBody>
      </p:sp>
      <p:sp>
        <p:nvSpPr>
          <p:cNvPr id="13" name="CasellaDiTesto 12">
            <a:extLst>
              <a:ext uri="{FF2B5EF4-FFF2-40B4-BE49-F238E27FC236}">
                <a16:creationId xmlns:a16="http://schemas.microsoft.com/office/drawing/2014/main" id="{6D7F96A1-FB03-FAF3-2409-071782A407E4}"/>
              </a:ext>
            </a:extLst>
          </p:cNvPr>
          <p:cNvSpPr txBox="1"/>
          <p:nvPr/>
        </p:nvSpPr>
        <p:spPr>
          <a:xfrm>
            <a:off x="609601" y="2251333"/>
            <a:ext cx="2432755" cy="461665"/>
          </a:xfrm>
          <a:prstGeom prst="rect">
            <a:avLst/>
          </a:prstGeom>
          <a:noFill/>
        </p:spPr>
        <p:txBody>
          <a:bodyPr wrap="square">
            <a:spAutoFit/>
          </a:bodyPr>
          <a:lstStyle/>
          <a:p>
            <a:pPr algn="ctr"/>
            <a:r>
              <a:rPr lang="it-IT" sz="1200" b="1" dirty="0">
                <a:effectLst>
                  <a:outerShdw blurRad="38100" dist="38100" dir="2700000" algn="tl">
                    <a:srgbClr val="000000">
                      <a:alpha val="43137"/>
                    </a:srgbClr>
                  </a:outerShdw>
                </a:effectLst>
                <a:latin typeface="Segoe UI" panose="020B0502040204020203" pitchFamily="34" charset="0"/>
              </a:rPr>
              <a:t>COMPRENDERE </a:t>
            </a:r>
          </a:p>
          <a:p>
            <a:pPr algn="ctr"/>
            <a:r>
              <a:rPr lang="it-IT" sz="1200" b="1" dirty="0">
                <a:effectLst>
                  <a:outerShdw blurRad="38100" dist="38100" dir="2700000" algn="tl">
                    <a:srgbClr val="000000">
                      <a:alpha val="43137"/>
                    </a:srgbClr>
                  </a:outerShdw>
                </a:effectLst>
                <a:latin typeface="Segoe UI" panose="020B0502040204020203" pitchFamily="34" charset="0"/>
              </a:rPr>
              <a:t>IL MERCATO</a:t>
            </a:r>
          </a:p>
        </p:txBody>
      </p:sp>
      <p:sp>
        <p:nvSpPr>
          <p:cNvPr id="16" name="CasellaDiTesto 15">
            <a:extLst>
              <a:ext uri="{FF2B5EF4-FFF2-40B4-BE49-F238E27FC236}">
                <a16:creationId xmlns:a16="http://schemas.microsoft.com/office/drawing/2014/main" id="{F59CB2D4-BF24-8B50-493C-348C3C14E1A7}"/>
              </a:ext>
            </a:extLst>
          </p:cNvPr>
          <p:cNvSpPr txBox="1"/>
          <p:nvPr/>
        </p:nvSpPr>
        <p:spPr>
          <a:xfrm>
            <a:off x="5994401" y="2260600"/>
            <a:ext cx="2432755" cy="461665"/>
          </a:xfrm>
          <a:prstGeom prst="rect">
            <a:avLst/>
          </a:prstGeom>
          <a:noFill/>
        </p:spPr>
        <p:txBody>
          <a:bodyPr wrap="square">
            <a:spAutoFit/>
          </a:bodyPr>
          <a:lstStyle/>
          <a:p>
            <a:pPr algn="ctr"/>
            <a:r>
              <a:rPr lang="it-IT" sz="1200" b="1" dirty="0">
                <a:effectLst>
                  <a:outerShdw blurRad="38100" dist="38100" dir="2700000" algn="tl">
                    <a:srgbClr val="000000">
                      <a:alpha val="43137"/>
                    </a:srgbClr>
                  </a:outerShdw>
                </a:effectLst>
                <a:latin typeface="Segoe UI" panose="020B0502040204020203" pitchFamily="34" charset="0"/>
              </a:rPr>
              <a:t>MISURARE E OTTIMIZZARE </a:t>
            </a:r>
            <a:br>
              <a:rPr lang="it-IT" sz="1200" b="1" dirty="0">
                <a:effectLst>
                  <a:outerShdw blurRad="38100" dist="38100" dir="2700000" algn="tl">
                    <a:srgbClr val="000000">
                      <a:alpha val="43137"/>
                    </a:srgbClr>
                  </a:outerShdw>
                </a:effectLst>
                <a:latin typeface="Segoe UI" panose="020B0502040204020203" pitchFamily="34" charset="0"/>
              </a:rPr>
            </a:br>
            <a:r>
              <a:rPr lang="it-IT" sz="1200" b="1" dirty="0">
                <a:effectLst>
                  <a:outerShdw blurRad="38100" dist="38100" dir="2700000" algn="tl">
                    <a:srgbClr val="000000">
                      <a:alpha val="43137"/>
                    </a:srgbClr>
                  </a:outerShdw>
                </a:effectLst>
                <a:latin typeface="Segoe UI" panose="020B0502040204020203" pitchFamily="34" charset="0"/>
              </a:rPr>
              <a:t>LA BRAND PERFORMANCE</a:t>
            </a:r>
          </a:p>
        </p:txBody>
      </p:sp>
      <p:sp>
        <p:nvSpPr>
          <p:cNvPr id="18" name="CasellaDiTesto 17">
            <a:extLst>
              <a:ext uri="{FF2B5EF4-FFF2-40B4-BE49-F238E27FC236}">
                <a16:creationId xmlns:a16="http://schemas.microsoft.com/office/drawing/2014/main" id="{8094A4E0-1C14-5266-6FD9-AC776CF26713}"/>
              </a:ext>
            </a:extLst>
          </p:cNvPr>
          <p:cNvSpPr txBox="1"/>
          <p:nvPr/>
        </p:nvSpPr>
        <p:spPr>
          <a:xfrm>
            <a:off x="8778239" y="2260600"/>
            <a:ext cx="2920639" cy="461665"/>
          </a:xfrm>
          <a:prstGeom prst="rect">
            <a:avLst/>
          </a:prstGeom>
          <a:noFill/>
        </p:spPr>
        <p:txBody>
          <a:bodyPr wrap="square">
            <a:spAutoFit/>
          </a:bodyPr>
          <a:lstStyle/>
          <a:p>
            <a:pPr algn="ctr"/>
            <a:r>
              <a:rPr lang="it-IT" sz="1200" b="1" dirty="0">
                <a:effectLst>
                  <a:outerShdw blurRad="38100" dist="38100" dir="2700000" algn="tl">
                    <a:srgbClr val="000000">
                      <a:alpha val="43137"/>
                    </a:srgbClr>
                  </a:outerShdw>
                </a:effectLst>
                <a:latin typeface="Segoe UI" panose="020B0502040204020203" pitchFamily="34" charset="0"/>
              </a:rPr>
              <a:t>METTERE A PUNTO NUOVE PROPOSTE DI VALORE</a:t>
            </a:r>
          </a:p>
        </p:txBody>
      </p:sp>
      <p:sp>
        <p:nvSpPr>
          <p:cNvPr id="19" name="Rettangolo 10">
            <a:extLst>
              <a:ext uri="{FF2B5EF4-FFF2-40B4-BE49-F238E27FC236}">
                <a16:creationId xmlns:a16="http://schemas.microsoft.com/office/drawing/2014/main" id="{97E7792F-E85F-DC14-67FE-5B0ACACD91A2}"/>
              </a:ext>
            </a:extLst>
          </p:cNvPr>
          <p:cNvSpPr>
            <a:spLocks noChangeArrowheads="1"/>
          </p:cNvSpPr>
          <p:nvPr/>
        </p:nvSpPr>
        <p:spPr bwMode="auto">
          <a:xfrm>
            <a:off x="8981440" y="2860040"/>
            <a:ext cx="24384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HelveticaNeueLT Std" pitchFamily="34" charset="0"/>
                <a:ea typeface="ＭＳ Ｐゴシック" panose="020B0600070205080204" pitchFamily="34" charset="-128"/>
              </a:defRPr>
            </a:lvl1pPr>
            <a:lvl2pPr marL="742950" indent="-285750">
              <a:defRPr sz="2400">
                <a:solidFill>
                  <a:schemeClr val="tx1"/>
                </a:solidFill>
                <a:latin typeface="HelveticaNeueLT Std" pitchFamily="34" charset="0"/>
                <a:ea typeface="ＭＳ Ｐゴシック" panose="020B0600070205080204" pitchFamily="34" charset="-128"/>
              </a:defRPr>
            </a:lvl2pPr>
            <a:lvl3pPr marL="1143000" indent="-228600">
              <a:defRPr sz="2400">
                <a:solidFill>
                  <a:schemeClr val="tx1"/>
                </a:solidFill>
                <a:latin typeface="HelveticaNeueLT Std" pitchFamily="34" charset="0"/>
                <a:ea typeface="ＭＳ Ｐゴシック" panose="020B0600070205080204" pitchFamily="34" charset="-128"/>
              </a:defRPr>
            </a:lvl3pPr>
            <a:lvl4pPr marL="1600200" indent="-228600">
              <a:defRPr sz="2400">
                <a:solidFill>
                  <a:schemeClr val="tx1"/>
                </a:solidFill>
                <a:latin typeface="HelveticaNeueLT Std" pitchFamily="34" charset="0"/>
                <a:ea typeface="ＭＳ Ｐゴシック" panose="020B0600070205080204" pitchFamily="34" charset="-128"/>
              </a:defRPr>
            </a:lvl4pPr>
            <a:lvl5pPr marL="2057400" indent="-228600">
              <a:defRPr sz="2400">
                <a:solidFill>
                  <a:schemeClr val="tx1"/>
                </a:solidFill>
                <a:latin typeface="HelveticaNeueLT Std"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HelveticaNeueLT Std"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HelveticaNeueLT Std"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HelveticaNeueLT Std"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HelveticaNeueLT Std" pitchFamily="34" charset="0"/>
                <a:ea typeface="ＭＳ Ｐゴシック" panose="020B0600070205080204" pitchFamily="34" charset="-128"/>
              </a:defRPr>
            </a:lvl9pPr>
          </a:lstStyle>
          <a:p>
            <a:pPr marL="190510" indent="-190510">
              <a:buFont typeface="Wingdings" panose="05000000000000000000" pitchFamily="2" charset="2"/>
              <a:buChar char="§"/>
            </a:pPr>
            <a:r>
              <a:rPr lang="en-US" altLang="it-IT" sz="1200" b="1" dirty="0">
                <a:latin typeface="Segoe UI" panose="020B0502040204020203" pitchFamily="34" charset="0"/>
                <a:cs typeface="Segoe UI" panose="020B0502040204020203" pitchFamily="34" charset="0"/>
              </a:rPr>
              <a:t>Concept test</a:t>
            </a:r>
            <a:br>
              <a:rPr lang="en-US" altLang="it-IT" sz="1200" dirty="0">
                <a:latin typeface="Segoe UI" panose="020B0502040204020203" pitchFamily="34" charset="0"/>
                <a:cs typeface="Segoe UI" panose="020B0502040204020203" pitchFamily="34" charset="0"/>
              </a:rPr>
            </a:br>
            <a:endParaRPr lang="en-US" altLang="it-IT" sz="1200" dirty="0">
              <a:latin typeface="Segoe UI" panose="020B0502040204020203" pitchFamily="34" charset="0"/>
              <a:cs typeface="Segoe UI" panose="020B0502040204020203" pitchFamily="34" charset="0"/>
            </a:endParaRPr>
          </a:p>
          <a:p>
            <a:pPr marL="190510" indent="-190510">
              <a:buFont typeface="Wingdings" panose="05000000000000000000" pitchFamily="2" charset="2"/>
              <a:buChar char="§"/>
            </a:pPr>
            <a:r>
              <a:rPr lang="en-US" altLang="it-IT" sz="1200" b="1" dirty="0">
                <a:latin typeface="Segoe UI" panose="020B0502040204020203" pitchFamily="34" charset="0"/>
                <a:cs typeface="Segoe UI" panose="020B0502040204020203" pitchFamily="34" charset="0"/>
              </a:rPr>
              <a:t>Pack test</a:t>
            </a:r>
          </a:p>
          <a:p>
            <a:pPr marL="190510" indent="-190510">
              <a:buFont typeface="Wingdings" panose="05000000000000000000" pitchFamily="2" charset="2"/>
              <a:buChar char="§"/>
            </a:pPr>
            <a:endParaRPr lang="en-US" altLang="it-IT" sz="1200" dirty="0">
              <a:latin typeface="Segoe UI" panose="020B0502040204020203" pitchFamily="34" charset="0"/>
              <a:cs typeface="Segoe UI" panose="020B0502040204020203" pitchFamily="34" charset="0"/>
            </a:endParaRPr>
          </a:p>
          <a:p>
            <a:pPr marL="190510" indent="-190510">
              <a:buFont typeface="Wingdings" panose="05000000000000000000" pitchFamily="2" charset="2"/>
              <a:buChar char="§"/>
            </a:pPr>
            <a:r>
              <a:rPr lang="en-US" altLang="it-IT" sz="1200" dirty="0">
                <a:latin typeface="Segoe UI" panose="020B0502040204020203" pitchFamily="34" charset="0"/>
                <a:cs typeface="Segoe UI" panose="020B0502040204020203" pitchFamily="34" charset="0"/>
              </a:rPr>
              <a:t>Pricing test</a:t>
            </a:r>
            <a:br>
              <a:rPr lang="it-IT" altLang="it-IT" sz="1200" dirty="0">
                <a:latin typeface="Segoe UI" panose="020B0502040204020203" pitchFamily="34" charset="0"/>
                <a:cs typeface="Segoe UI" panose="020B0502040204020203" pitchFamily="34" charset="0"/>
              </a:rPr>
            </a:br>
            <a:r>
              <a:rPr lang="it-IT" altLang="it-IT" sz="1200" dirty="0">
                <a:latin typeface="Segoe UI" panose="020B0502040204020203" pitchFamily="34" charset="0"/>
                <a:cs typeface="Segoe UI" panose="020B0502040204020203" pitchFamily="34" charset="0"/>
              </a:rPr>
              <a:t> </a:t>
            </a:r>
          </a:p>
          <a:p>
            <a:pPr marL="190510" indent="-190510">
              <a:buFont typeface="Wingdings" panose="05000000000000000000" pitchFamily="2" charset="2"/>
              <a:buChar char="§"/>
            </a:pPr>
            <a:r>
              <a:rPr lang="it-IT" altLang="it-IT" sz="1200" b="1" dirty="0" err="1">
                <a:latin typeface="Segoe UI" panose="020B0502040204020203" pitchFamily="34" charset="0"/>
                <a:cs typeface="Segoe UI" panose="020B0502040204020203" pitchFamily="34" charset="0"/>
              </a:rPr>
              <a:t>Pre</a:t>
            </a:r>
            <a:r>
              <a:rPr lang="it-IT" altLang="it-IT" sz="1200" b="1" dirty="0">
                <a:latin typeface="Segoe UI" panose="020B0502040204020203" pitchFamily="34" charset="0"/>
                <a:cs typeface="Segoe UI" panose="020B0502040204020203" pitchFamily="34" charset="0"/>
              </a:rPr>
              <a:t> &amp; Post Comunicazione</a:t>
            </a:r>
          </a:p>
          <a:p>
            <a:endParaRPr lang="it-IT" altLang="it-IT" sz="1200" dirty="0">
              <a:latin typeface="Segoe UI" panose="020B0502040204020203" pitchFamily="34" charset="0"/>
              <a:cs typeface="Segoe UI" panose="020B0502040204020203" pitchFamily="34" charset="0"/>
            </a:endParaRPr>
          </a:p>
          <a:p>
            <a:pPr marL="190510" indent="-190510">
              <a:buFont typeface="Wingdings" panose="05000000000000000000" pitchFamily="2" charset="2"/>
              <a:buChar char="§"/>
            </a:pPr>
            <a:endParaRPr lang="it-IT" altLang="it-IT" sz="1200" dirty="0">
              <a:latin typeface="Segoe UI" panose="020B0502040204020203" pitchFamily="34" charset="0"/>
              <a:cs typeface="Segoe UI" panose="020B0502040204020203" pitchFamily="34" charset="0"/>
            </a:endParaRPr>
          </a:p>
          <a:p>
            <a:pPr marL="190510" indent="-190510" algn="ctr">
              <a:buFont typeface="Wingdings" panose="05000000000000000000" pitchFamily="2" charset="2"/>
              <a:buChar char="§"/>
            </a:pPr>
            <a:endParaRPr lang="it-IT" altLang="it-IT" sz="1200" b="1" i="1" dirty="0">
              <a:latin typeface="Segoe UI" panose="020B0502040204020203" pitchFamily="34" charset="0"/>
              <a:cs typeface="Segoe UI" panose="020B0502040204020203" pitchFamily="34" charset="0"/>
            </a:endParaRPr>
          </a:p>
        </p:txBody>
      </p:sp>
      <p:sp>
        <p:nvSpPr>
          <p:cNvPr id="8" name="Rettangolo 10">
            <a:extLst>
              <a:ext uri="{FF2B5EF4-FFF2-40B4-BE49-F238E27FC236}">
                <a16:creationId xmlns:a16="http://schemas.microsoft.com/office/drawing/2014/main" id="{91DFC6B2-EA62-EDC2-B908-C1D81BC38E01}"/>
              </a:ext>
            </a:extLst>
          </p:cNvPr>
          <p:cNvSpPr>
            <a:spLocks noChangeArrowheads="1"/>
          </p:cNvSpPr>
          <p:nvPr/>
        </p:nvSpPr>
        <p:spPr bwMode="auto">
          <a:xfrm>
            <a:off x="3393440" y="2860040"/>
            <a:ext cx="2336800" cy="3508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HelveticaNeueLT Std" pitchFamily="34" charset="0"/>
                <a:ea typeface="ＭＳ Ｐゴシック" panose="020B0600070205080204" pitchFamily="34" charset="-128"/>
              </a:defRPr>
            </a:lvl1pPr>
            <a:lvl2pPr marL="742950" indent="-285750">
              <a:defRPr sz="2400">
                <a:solidFill>
                  <a:schemeClr val="tx1"/>
                </a:solidFill>
                <a:latin typeface="HelveticaNeueLT Std" pitchFamily="34" charset="0"/>
                <a:ea typeface="ＭＳ Ｐゴシック" panose="020B0600070205080204" pitchFamily="34" charset="-128"/>
              </a:defRPr>
            </a:lvl2pPr>
            <a:lvl3pPr marL="1143000" indent="-228600">
              <a:defRPr sz="2400">
                <a:solidFill>
                  <a:schemeClr val="tx1"/>
                </a:solidFill>
                <a:latin typeface="HelveticaNeueLT Std" pitchFamily="34" charset="0"/>
                <a:ea typeface="ＭＳ Ｐゴシック" panose="020B0600070205080204" pitchFamily="34" charset="-128"/>
              </a:defRPr>
            </a:lvl3pPr>
            <a:lvl4pPr marL="1600200" indent="-228600">
              <a:defRPr sz="2400">
                <a:solidFill>
                  <a:schemeClr val="tx1"/>
                </a:solidFill>
                <a:latin typeface="HelveticaNeueLT Std" pitchFamily="34" charset="0"/>
                <a:ea typeface="ＭＳ Ｐゴシック" panose="020B0600070205080204" pitchFamily="34" charset="-128"/>
              </a:defRPr>
            </a:lvl4pPr>
            <a:lvl5pPr marL="2057400" indent="-228600">
              <a:defRPr sz="2400">
                <a:solidFill>
                  <a:schemeClr val="tx1"/>
                </a:solidFill>
                <a:latin typeface="HelveticaNeueLT Std"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HelveticaNeueLT Std"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HelveticaNeueLT Std"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HelveticaNeueLT Std"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HelveticaNeueLT Std" pitchFamily="34" charset="0"/>
                <a:ea typeface="ＭＳ Ｐゴシック" panose="020B0600070205080204" pitchFamily="34" charset="-128"/>
              </a:defRPr>
            </a:lvl9pPr>
          </a:lstStyle>
          <a:p>
            <a:pPr marL="190510" indent="-190510">
              <a:spcBef>
                <a:spcPct val="50000"/>
              </a:spcBef>
              <a:buFont typeface="Wingdings" panose="05000000000000000000" pitchFamily="2" charset="2"/>
              <a:buChar char="§"/>
            </a:pPr>
            <a:r>
              <a:rPr lang="it-IT" altLang="it-IT" sz="1200" dirty="0">
                <a:latin typeface="Segoe UI" panose="020B0502040204020203" pitchFamily="34" charset="0"/>
                <a:cs typeface="Segoe UI" panose="020B0502040204020203" pitchFamily="34" charset="0"/>
              </a:rPr>
              <a:t>Caratteristiche hard: </a:t>
            </a:r>
            <a:r>
              <a:rPr lang="it-IT" altLang="it-IT" sz="1200" dirty="0" err="1">
                <a:latin typeface="Segoe UI" panose="020B0502040204020203" pitchFamily="34" charset="0"/>
                <a:cs typeface="Segoe UI" panose="020B0502040204020203" pitchFamily="34" charset="0"/>
              </a:rPr>
              <a:t>sociodemo</a:t>
            </a:r>
            <a:r>
              <a:rPr lang="it-IT" altLang="it-IT" sz="1200" dirty="0">
                <a:latin typeface="Segoe UI" panose="020B0502040204020203" pitchFamily="34" charset="0"/>
                <a:cs typeface="Segoe UI" panose="020B0502040204020203" pitchFamily="34" charset="0"/>
              </a:rPr>
              <a:t>, comportamenti di acquisto, utilizzo, raccolta di informazioni (customer </a:t>
            </a:r>
            <a:r>
              <a:rPr lang="it-IT" altLang="it-IT" sz="1200" dirty="0" err="1">
                <a:latin typeface="Segoe UI" panose="020B0502040204020203" pitchFamily="34" charset="0"/>
                <a:cs typeface="Segoe UI" panose="020B0502040204020203" pitchFamily="34" charset="0"/>
              </a:rPr>
              <a:t>journey</a:t>
            </a:r>
            <a:r>
              <a:rPr lang="it-IT" altLang="it-IT" sz="1200" dirty="0">
                <a:latin typeface="Segoe UI" panose="020B0502040204020203" pitchFamily="34" charset="0"/>
                <a:cs typeface="Segoe UI" panose="020B0502040204020203" pitchFamily="34" charset="0"/>
              </a:rPr>
              <a:t> e information </a:t>
            </a:r>
            <a:r>
              <a:rPr lang="it-IT" altLang="it-IT" sz="1200" dirty="0" err="1">
                <a:latin typeface="Segoe UI" panose="020B0502040204020203" pitchFamily="34" charset="0"/>
                <a:cs typeface="Segoe UI" panose="020B0502040204020203" pitchFamily="34" charset="0"/>
              </a:rPr>
              <a:t>journey</a:t>
            </a:r>
            <a:r>
              <a:rPr lang="it-IT" altLang="it-IT" sz="1200" dirty="0">
                <a:latin typeface="Segoe UI" panose="020B0502040204020203" pitchFamily="34" charset="0"/>
                <a:cs typeface="Segoe UI" panose="020B0502040204020203" pitchFamily="34" charset="0"/>
              </a:rPr>
              <a:t>), etc.</a:t>
            </a:r>
          </a:p>
          <a:p>
            <a:pPr marL="190510" indent="-190510">
              <a:spcBef>
                <a:spcPct val="50000"/>
              </a:spcBef>
              <a:buFont typeface="Wingdings" panose="05000000000000000000" pitchFamily="2" charset="2"/>
              <a:buChar char="§"/>
            </a:pPr>
            <a:r>
              <a:rPr lang="it-IT" altLang="it-IT" sz="1200" dirty="0">
                <a:latin typeface="Segoe UI" panose="020B0502040204020203" pitchFamily="34" charset="0"/>
                <a:cs typeface="Segoe UI" panose="020B0502040204020203" pitchFamily="34" charset="0"/>
              </a:rPr>
              <a:t>Caratteristiche soft: bisogni latenti, aspirazioni e desiderata, u</a:t>
            </a:r>
            <a:r>
              <a:rPr lang="it-IT" altLang="ja-JP" sz="1200" dirty="0">
                <a:latin typeface="Segoe UI" panose="020B0502040204020203" pitchFamily="34" charset="0"/>
                <a:cs typeface="Segoe UI" panose="020B0502040204020203" pitchFamily="34" charset="0"/>
              </a:rPr>
              <a:t>niverso simbolico e valoriale</a:t>
            </a:r>
            <a:endParaRPr lang="it-IT" altLang="it-IT" sz="1200" dirty="0">
              <a:latin typeface="Segoe UI" panose="020B0502040204020203" pitchFamily="34" charset="0"/>
              <a:cs typeface="Segoe UI" panose="020B0502040204020203" pitchFamily="34" charset="0"/>
            </a:endParaRPr>
          </a:p>
          <a:p>
            <a:pPr marL="190510" indent="-190510">
              <a:spcBef>
                <a:spcPct val="50000"/>
              </a:spcBef>
              <a:buFont typeface="Wingdings" panose="05000000000000000000" pitchFamily="2" charset="2"/>
              <a:buChar char="§"/>
            </a:pPr>
            <a:r>
              <a:rPr lang="it-IT" altLang="it-IT" sz="1200" dirty="0">
                <a:latin typeface="Segoe UI" panose="020B0502040204020203" pitchFamily="34" charset="0"/>
                <a:cs typeface="Segoe UI" panose="020B0502040204020203" pitchFamily="34" charset="0"/>
              </a:rPr>
              <a:t>Touch points: atteggiamento verso la comunicazione (sia in termini di </a:t>
            </a:r>
            <a:r>
              <a:rPr lang="it-IT" altLang="it-IT" sz="1200" dirty="0" err="1">
                <a:latin typeface="Segoe UI" panose="020B0502040204020203" pitchFamily="34" charset="0"/>
                <a:cs typeface="Segoe UI" panose="020B0502040204020203" pitchFamily="34" charset="0"/>
              </a:rPr>
              <a:t>tone</a:t>
            </a:r>
            <a:r>
              <a:rPr lang="it-IT" altLang="it-IT" sz="1200" dirty="0">
                <a:latin typeface="Segoe UI" panose="020B0502040204020203" pitchFamily="34" charset="0"/>
                <a:cs typeface="Segoe UI" panose="020B0502040204020203" pitchFamily="34" charset="0"/>
              </a:rPr>
              <a:t> of voice, linguaggio ed espressioni) sia di esposizione (canali preferiti)</a:t>
            </a:r>
          </a:p>
          <a:p>
            <a:pPr marL="190510" indent="-190510">
              <a:spcBef>
                <a:spcPct val="50000"/>
              </a:spcBef>
              <a:buFont typeface="Wingdings" panose="05000000000000000000" pitchFamily="2" charset="2"/>
              <a:buChar char="§"/>
            </a:pPr>
            <a:r>
              <a:rPr lang="it-IT" altLang="it-IT" sz="1200" b="1" dirty="0">
                <a:latin typeface="Segoe UI" panose="020B0502040204020203" pitchFamily="34" charset="0"/>
                <a:cs typeface="Segoe UI" panose="020B0502040204020203" pitchFamily="34" charset="0"/>
              </a:rPr>
              <a:t>Segmentazione del target</a:t>
            </a:r>
            <a:endParaRPr lang="it-IT" altLang="it-IT" sz="1200" dirty="0">
              <a:latin typeface="Segoe UI" panose="020B0502040204020203" pitchFamily="34" charset="0"/>
              <a:cs typeface="Segoe UI" panose="020B0502040204020203" pitchFamily="34" charset="0"/>
            </a:endParaRPr>
          </a:p>
        </p:txBody>
      </p:sp>
      <p:sp>
        <p:nvSpPr>
          <p:cNvPr id="11" name="CasellaDiTesto 10">
            <a:extLst>
              <a:ext uri="{FF2B5EF4-FFF2-40B4-BE49-F238E27FC236}">
                <a16:creationId xmlns:a16="http://schemas.microsoft.com/office/drawing/2014/main" id="{DAB30377-5484-D0DC-DE4A-C98B45DBDA2B}"/>
              </a:ext>
            </a:extLst>
          </p:cNvPr>
          <p:cNvSpPr txBox="1"/>
          <p:nvPr/>
        </p:nvSpPr>
        <p:spPr>
          <a:xfrm>
            <a:off x="3302001" y="2231013"/>
            <a:ext cx="2432755" cy="461665"/>
          </a:xfrm>
          <a:prstGeom prst="rect">
            <a:avLst/>
          </a:prstGeom>
          <a:noFill/>
        </p:spPr>
        <p:txBody>
          <a:bodyPr wrap="square">
            <a:spAutoFit/>
          </a:bodyPr>
          <a:lstStyle/>
          <a:p>
            <a:pPr algn="ctr"/>
            <a:r>
              <a:rPr lang="it-IT" sz="1200" b="1" dirty="0">
                <a:effectLst>
                  <a:outerShdw blurRad="38100" dist="38100" dir="2700000" algn="tl">
                    <a:srgbClr val="000000">
                      <a:alpha val="43137"/>
                    </a:srgbClr>
                  </a:outerShdw>
                </a:effectLst>
                <a:latin typeface="Segoe UI" panose="020B0502040204020203" pitchFamily="34" charset="0"/>
              </a:rPr>
              <a:t>CONOSCERE </a:t>
            </a:r>
          </a:p>
          <a:p>
            <a:pPr algn="ctr"/>
            <a:r>
              <a:rPr lang="it-IT" sz="1200" b="1" dirty="0">
                <a:effectLst>
                  <a:outerShdw blurRad="38100" dist="38100" dir="2700000" algn="tl">
                    <a:srgbClr val="000000">
                      <a:alpha val="43137"/>
                    </a:srgbClr>
                  </a:outerShdw>
                </a:effectLst>
                <a:latin typeface="Segoe UI" panose="020B0502040204020203" pitchFamily="34" charset="0"/>
              </a:rPr>
              <a:t>IL TARGET</a:t>
            </a:r>
          </a:p>
        </p:txBody>
      </p:sp>
    </p:spTree>
    <p:extLst>
      <p:ext uri="{BB962C8B-B14F-4D97-AF65-F5344CB8AC3E}">
        <p14:creationId xmlns:p14="http://schemas.microsoft.com/office/powerpoint/2010/main" val="3784147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6"/>
                                        </p:tgtEl>
                                      </p:cBhvr>
                                    </p:animEffect>
                                    <p:set>
                                      <p:cBhvr>
                                        <p:cTn id="10" dur="1" fill="hold">
                                          <p:stCondLst>
                                            <p:cond delay="499"/>
                                          </p:stCondLst>
                                        </p:cTn>
                                        <p:tgtEl>
                                          <p:spTgt spid="6"/>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16"/>
                                        </p:tgtEl>
                                      </p:cBhvr>
                                    </p:animEffect>
                                    <p:set>
                                      <p:cBhvr>
                                        <p:cTn id="13" dur="1" fill="hold">
                                          <p:stCondLst>
                                            <p:cond delay="499"/>
                                          </p:stCondLst>
                                        </p:cTn>
                                        <p:tgtEl>
                                          <p:spTgt spid="16"/>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500"/>
                                        <p:tgtEl>
                                          <p:spTgt spid="7"/>
                                        </p:tgtEl>
                                      </p:cBhvr>
                                    </p:animEffect>
                                    <p:set>
                                      <p:cBhvr>
                                        <p:cTn id="16"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3" grpId="0"/>
      <p:bldP spid="16"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testo 2">
            <a:extLst>
              <a:ext uri="{FF2B5EF4-FFF2-40B4-BE49-F238E27FC236}">
                <a16:creationId xmlns:a16="http://schemas.microsoft.com/office/drawing/2014/main" id="{C5EB1683-FEED-EE43-2273-22DFBE8C0577}"/>
              </a:ext>
            </a:extLst>
          </p:cNvPr>
          <p:cNvSpPr>
            <a:spLocks noGrp="1"/>
          </p:cNvSpPr>
          <p:nvPr>
            <p:ph type="body" sz="quarter" idx="10"/>
          </p:nvPr>
        </p:nvSpPr>
        <p:spPr>
          <a:xfrm>
            <a:off x="839788" y="786063"/>
            <a:ext cx="9459335" cy="461361"/>
          </a:xfrm>
        </p:spPr>
        <p:txBody>
          <a:bodyPr/>
          <a:lstStyle/>
          <a:p>
            <a:r>
              <a:rPr lang="it-IT" sz="2600" dirty="0"/>
              <a:t>Vorrei lanciare un nuovo prodotto sul mercato. Funzionerà? </a:t>
            </a:r>
          </a:p>
        </p:txBody>
      </p:sp>
      <p:sp>
        <p:nvSpPr>
          <p:cNvPr id="7" name="Rettangolo con angoli arrotondati 6">
            <a:extLst>
              <a:ext uri="{FF2B5EF4-FFF2-40B4-BE49-F238E27FC236}">
                <a16:creationId xmlns:a16="http://schemas.microsoft.com/office/drawing/2014/main" id="{A92E0A4E-6B21-C6E4-B5A2-0949A90F7559}"/>
              </a:ext>
            </a:extLst>
          </p:cNvPr>
          <p:cNvSpPr/>
          <p:nvPr/>
        </p:nvSpPr>
        <p:spPr>
          <a:xfrm>
            <a:off x="10014894" y="1247423"/>
            <a:ext cx="1984442" cy="104086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dirty="0"/>
              <a:t>Esempio: concept test</a:t>
            </a:r>
          </a:p>
        </p:txBody>
      </p:sp>
      <p:pic>
        <p:nvPicPr>
          <p:cNvPr id="8" name="Immagine 7">
            <a:extLst>
              <a:ext uri="{FF2B5EF4-FFF2-40B4-BE49-F238E27FC236}">
                <a16:creationId xmlns:a16="http://schemas.microsoft.com/office/drawing/2014/main" id="{9F8EDB22-4615-3BF2-7875-141F25157B9E}"/>
              </a:ext>
            </a:extLst>
          </p:cNvPr>
          <p:cNvPicPr>
            <a:picLocks noChangeAspect="1"/>
          </p:cNvPicPr>
          <p:nvPr/>
        </p:nvPicPr>
        <p:blipFill>
          <a:blip r:embed="rId3"/>
          <a:stretch>
            <a:fillRect/>
          </a:stretch>
        </p:blipFill>
        <p:spPr>
          <a:xfrm>
            <a:off x="385253" y="1767854"/>
            <a:ext cx="5593881" cy="3146558"/>
          </a:xfrm>
          <a:prstGeom prst="rect">
            <a:avLst/>
          </a:prstGeom>
          <a:ln>
            <a:solidFill>
              <a:schemeClr val="tx1"/>
            </a:solidFill>
          </a:ln>
        </p:spPr>
      </p:pic>
      <p:sp>
        <p:nvSpPr>
          <p:cNvPr id="9" name="CasellaDiTesto 8">
            <a:extLst>
              <a:ext uri="{FF2B5EF4-FFF2-40B4-BE49-F238E27FC236}">
                <a16:creationId xmlns:a16="http://schemas.microsoft.com/office/drawing/2014/main" id="{C0A17831-C5D4-7739-43D9-75842EB4FC97}"/>
              </a:ext>
            </a:extLst>
          </p:cNvPr>
          <p:cNvSpPr txBox="1"/>
          <p:nvPr/>
        </p:nvSpPr>
        <p:spPr>
          <a:xfrm>
            <a:off x="385253" y="6392318"/>
            <a:ext cx="11283286" cy="307777"/>
          </a:xfrm>
          <a:prstGeom prst="rect">
            <a:avLst/>
          </a:prstGeom>
          <a:noFill/>
        </p:spPr>
        <p:txBody>
          <a:bodyPr wrap="square" rtlCol="0">
            <a:spAutoFit/>
          </a:bodyPr>
          <a:lstStyle/>
          <a:p>
            <a:r>
              <a:rPr lang="it-IT" sz="1400" i="1" dirty="0"/>
              <a:t>Fonte: indagine ad hoc, Concept test qualitativo (Focus Group su igienisti e dentisti) per il lancio di un nuovo prodotto sul mercato </a:t>
            </a:r>
          </a:p>
        </p:txBody>
      </p:sp>
      <p:pic>
        <p:nvPicPr>
          <p:cNvPr id="10" name="Immagine 9">
            <a:extLst>
              <a:ext uri="{FF2B5EF4-FFF2-40B4-BE49-F238E27FC236}">
                <a16:creationId xmlns:a16="http://schemas.microsoft.com/office/drawing/2014/main" id="{D10D4881-5C91-7440-293E-F920162599B4}"/>
              </a:ext>
            </a:extLst>
          </p:cNvPr>
          <p:cNvPicPr>
            <a:picLocks noChangeAspect="1"/>
          </p:cNvPicPr>
          <p:nvPr/>
        </p:nvPicPr>
        <p:blipFill>
          <a:blip r:embed="rId4"/>
          <a:stretch>
            <a:fillRect/>
          </a:stretch>
        </p:blipFill>
        <p:spPr>
          <a:xfrm>
            <a:off x="6096000" y="3145562"/>
            <a:ext cx="5593882" cy="3146559"/>
          </a:xfrm>
          <a:prstGeom prst="rect">
            <a:avLst/>
          </a:prstGeom>
          <a:ln>
            <a:solidFill>
              <a:schemeClr val="tx1"/>
            </a:solidFill>
          </a:ln>
        </p:spPr>
      </p:pic>
    </p:spTree>
    <p:extLst>
      <p:ext uri="{BB962C8B-B14F-4D97-AF65-F5344CB8AC3E}">
        <p14:creationId xmlns:p14="http://schemas.microsoft.com/office/powerpoint/2010/main" val="32125077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numero diapositiva 4">
            <a:extLst>
              <a:ext uri="{FF2B5EF4-FFF2-40B4-BE49-F238E27FC236}">
                <a16:creationId xmlns:a16="http://schemas.microsoft.com/office/drawing/2014/main" id="{F0F2AD33-5469-1A3B-0E13-B3BB74AB6C26}"/>
              </a:ext>
            </a:extLst>
          </p:cNvPr>
          <p:cNvSpPr>
            <a:spLocks noGrp="1"/>
          </p:cNvSpPr>
          <p:nvPr>
            <p:ph type="sldNum" sz="quarter" idx="4"/>
          </p:nvPr>
        </p:nvSpPr>
        <p:spPr/>
        <p:txBody>
          <a:bodyPr/>
          <a:lstStyle/>
          <a:p>
            <a:r>
              <a:rPr lang="it-IT" dirty="0">
                <a:latin typeface="Segoe UI" panose="020B0502040204020203" pitchFamily="34" charset="0"/>
              </a:rPr>
              <a:t> </a:t>
            </a:r>
            <a:fld id="{69EFDA8D-BE95-4710-BEE0-4F64E81A0098}" type="slidenum">
              <a:rPr lang="it-IT" smtClean="0">
                <a:latin typeface="Segoe UI" panose="020B0502040204020203" pitchFamily="34" charset="0"/>
              </a:rPr>
              <a:pPr/>
              <a:t>4</a:t>
            </a:fld>
            <a:endParaRPr lang="it-IT" dirty="0">
              <a:latin typeface="Segoe UI" panose="020B0502040204020203" pitchFamily="34" charset="0"/>
            </a:endParaRPr>
          </a:p>
        </p:txBody>
      </p:sp>
      <p:sp>
        <p:nvSpPr>
          <p:cNvPr id="4" name="Titolo 3">
            <a:extLst>
              <a:ext uri="{FF2B5EF4-FFF2-40B4-BE49-F238E27FC236}">
                <a16:creationId xmlns:a16="http://schemas.microsoft.com/office/drawing/2014/main" id="{6E0B2767-E8B2-AB16-547B-2216FD3F1B0C}"/>
              </a:ext>
            </a:extLst>
          </p:cNvPr>
          <p:cNvSpPr>
            <a:spLocks noGrp="1"/>
          </p:cNvSpPr>
          <p:nvPr>
            <p:ph type="title"/>
          </p:nvPr>
        </p:nvSpPr>
        <p:spPr/>
        <p:txBody>
          <a:bodyPr/>
          <a:lstStyle/>
          <a:p>
            <a:r>
              <a:rPr lang="it-IT" dirty="0"/>
              <a:t>BREVE EXCURSUS:</a:t>
            </a:r>
            <a:br>
              <a:rPr lang="it-IT" dirty="0"/>
            </a:br>
            <a:r>
              <a:rPr lang="it-IT" dirty="0"/>
              <a:t>marketing e marketing intelligence</a:t>
            </a:r>
          </a:p>
        </p:txBody>
      </p:sp>
    </p:spTree>
    <p:extLst>
      <p:ext uri="{BB962C8B-B14F-4D97-AF65-F5344CB8AC3E}">
        <p14:creationId xmlns:p14="http://schemas.microsoft.com/office/powerpoint/2010/main" val="21858795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554B575B-029D-69AE-5C0E-FB8983E8982A}"/>
              </a:ext>
            </a:extLst>
          </p:cNvPr>
          <p:cNvPicPr>
            <a:picLocks noChangeAspect="1"/>
          </p:cNvPicPr>
          <p:nvPr/>
        </p:nvPicPr>
        <p:blipFill>
          <a:blip r:embed="rId3"/>
          <a:stretch>
            <a:fillRect/>
          </a:stretch>
        </p:blipFill>
        <p:spPr>
          <a:xfrm>
            <a:off x="385253" y="1860266"/>
            <a:ext cx="5710747" cy="3212295"/>
          </a:xfrm>
          <a:prstGeom prst="rect">
            <a:avLst/>
          </a:prstGeom>
          <a:ln>
            <a:solidFill>
              <a:schemeClr val="tx1"/>
            </a:solidFill>
          </a:ln>
        </p:spPr>
      </p:pic>
      <p:pic>
        <p:nvPicPr>
          <p:cNvPr id="6" name="Immagine 5">
            <a:extLst>
              <a:ext uri="{FF2B5EF4-FFF2-40B4-BE49-F238E27FC236}">
                <a16:creationId xmlns:a16="http://schemas.microsoft.com/office/drawing/2014/main" id="{E724D7BF-07EE-981A-A207-C36F13F29F6E}"/>
              </a:ext>
            </a:extLst>
          </p:cNvPr>
          <p:cNvPicPr>
            <a:picLocks noChangeAspect="1"/>
          </p:cNvPicPr>
          <p:nvPr/>
        </p:nvPicPr>
        <p:blipFill>
          <a:blip r:embed="rId4"/>
          <a:stretch>
            <a:fillRect/>
          </a:stretch>
        </p:blipFill>
        <p:spPr>
          <a:xfrm>
            <a:off x="6290553" y="3217177"/>
            <a:ext cx="5710747" cy="3212295"/>
          </a:xfrm>
          <a:prstGeom prst="rect">
            <a:avLst/>
          </a:prstGeom>
          <a:ln>
            <a:solidFill>
              <a:schemeClr val="tx1"/>
            </a:solidFill>
          </a:ln>
        </p:spPr>
      </p:pic>
      <p:sp>
        <p:nvSpPr>
          <p:cNvPr id="3" name="Segnaposto testo 2">
            <a:extLst>
              <a:ext uri="{FF2B5EF4-FFF2-40B4-BE49-F238E27FC236}">
                <a16:creationId xmlns:a16="http://schemas.microsoft.com/office/drawing/2014/main" id="{C5EB1683-FEED-EE43-2273-22DFBE8C0577}"/>
              </a:ext>
            </a:extLst>
          </p:cNvPr>
          <p:cNvSpPr>
            <a:spLocks noGrp="1"/>
          </p:cNvSpPr>
          <p:nvPr>
            <p:ph type="body" sz="quarter" idx="10"/>
          </p:nvPr>
        </p:nvSpPr>
        <p:spPr>
          <a:xfrm>
            <a:off x="839788" y="636363"/>
            <a:ext cx="9459335" cy="506304"/>
          </a:xfrm>
        </p:spPr>
        <p:txBody>
          <a:bodyPr/>
          <a:lstStyle/>
          <a:p>
            <a:r>
              <a:rPr lang="it-IT" sz="2600" dirty="0"/>
              <a:t>Pack mono o multi-dose?</a:t>
            </a:r>
          </a:p>
        </p:txBody>
      </p:sp>
      <p:sp>
        <p:nvSpPr>
          <p:cNvPr id="7" name="Rettangolo con angoli arrotondati 6">
            <a:extLst>
              <a:ext uri="{FF2B5EF4-FFF2-40B4-BE49-F238E27FC236}">
                <a16:creationId xmlns:a16="http://schemas.microsoft.com/office/drawing/2014/main" id="{A92E0A4E-6B21-C6E4-B5A2-0949A90F7559}"/>
              </a:ext>
            </a:extLst>
          </p:cNvPr>
          <p:cNvSpPr/>
          <p:nvPr/>
        </p:nvSpPr>
        <p:spPr>
          <a:xfrm>
            <a:off x="10014894" y="1247423"/>
            <a:ext cx="1984442" cy="104086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dirty="0"/>
              <a:t>Esempio: pack test</a:t>
            </a:r>
          </a:p>
        </p:txBody>
      </p:sp>
      <p:sp>
        <p:nvSpPr>
          <p:cNvPr id="8" name="CasellaDiTesto 7">
            <a:extLst>
              <a:ext uri="{FF2B5EF4-FFF2-40B4-BE49-F238E27FC236}">
                <a16:creationId xmlns:a16="http://schemas.microsoft.com/office/drawing/2014/main" id="{7074825C-3DBF-361D-2AE5-43007A86158F}"/>
              </a:ext>
            </a:extLst>
          </p:cNvPr>
          <p:cNvSpPr txBox="1"/>
          <p:nvPr/>
        </p:nvSpPr>
        <p:spPr>
          <a:xfrm>
            <a:off x="385253" y="6392318"/>
            <a:ext cx="11283286" cy="307777"/>
          </a:xfrm>
          <a:prstGeom prst="rect">
            <a:avLst/>
          </a:prstGeom>
          <a:noFill/>
        </p:spPr>
        <p:txBody>
          <a:bodyPr wrap="square" rtlCol="0">
            <a:spAutoFit/>
          </a:bodyPr>
          <a:lstStyle/>
          <a:p>
            <a:r>
              <a:rPr lang="it-IT" sz="1400" i="1" dirty="0"/>
              <a:t>Fonte: indagine ad hoc, Pack test quantitativo su due paesi</a:t>
            </a:r>
          </a:p>
        </p:txBody>
      </p:sp>
    </p:spTree>
    <p:extLst>
      <p:ext uri="{BB962C8B-B14F-4D97-AF65-F5344CB8AC3E}">
        <p14:creationId xmlns:p14="http://schemas.microsoft.com/office/powerpoint/2010/main" val="60370349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testo 2">
            <a:extLst>
              <a:ext uri="{FF2B5EF4-FFF2-40B4-BE49-F238E27FC236}">
                <a16:creationId xmlns:a16="http://schemas.microsoft.com/office/drawing/2014/main" id="{C5EB1683-FEED-EE43-2273-22DFBE8C0577}"/>
              </a:ext>
            </a:extLst>
          </p:cNvPr>
          <p:cNvSpPr>
            <a:spLocks noGrp="1"/>
          </p:cNvSpPr>
          <p:nvPr>
            <p:ph type="body" sz="quarter" idx="10"/>
          </p:nvPr>
        </p:nvSpPr>
        <p:spPr>
          <a:xfrm>
            <a:off x="1780673" y="672405"/>
            <a:ext cx="8686891" cy="887965"/>
          </a:xfrm>
        </p:spPr>
        <p:txBody>
          <a:bodyPr/>
          <a:lstStyle/>
          <a:p>
            <a:r>
              <a:rPr lang="it-IT" sz="2600" dirty="0"/>
              <a:t>Quale tra diverse proposte creative (storyboard) è più efficace sul mio target e coerente con il brand? Quali contenuti e codici di comunicazione prediligere? </a:t>
            </a:r>
          </a:p>
        </p:txBody>
      </p:sp>
      <p:sp>
        <p:nvSpPr>
          <p:cNvPr id="7" name="Rettangolo con angoli arrotondati 6">
            <a:extLst>
              <a:ext uri="{FF2B5EF4-FFF2-40B4-BE49-F238E27FC236}">
                <a16:creationId xmlns:a16="http://schemas.microsoft.com/office/drawing/2014/main" id="{A92E0A4E-6B21-C6E4-B5A2-0949A90F7559}"/>
              </a:ext>
            </a:extLst>
          </p:cNvPr>
          <p:cNvSpPr/>
          <p:nvPr/>
        </p:nvSpPr>
        <p:spPr>
          <a:xfrm>
            <a:off x="9684097" y="1737017"/>
            <a:ext cx="1984442" cy="1242858"/>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dirty="0"/>
              <a:t>Esempio: </a:t>
            </a:r>
            <a:r>
              <a:rPr lang="it-IT" dirty="0" err="1"/>
              <a:t>pre</a:t>
            </a:r>
            <a:r>
              <a:rPr lang="it-IT" dirty="0"/>
              <a:t>-post </a:t>
            </a:r>
            <a:r>
              <a:rPr lang="it-IT" dirty="0" err="1"/>
              <a:t>communication</a:t>
            </a:r>
            <a:r>
              <a:rPr lang="it-IT" dirty="0"/>
              <a:t> tracking</a:t>
            </a:r>
          </a:p>
        </p:txBody>
      </p:sp>
      <p:grpSp>
        <p:nvGrpSpPr>
          <p:cNvPr id="14" name="Gruppo 13">
            <a:extLst>
              <a:ext uri="{FF2B5EF4-FFF2-40B4-BE49-F238E27FC236}">
                <a16:creationId xmlns:a16="http://schemas.microsoft.com/office/drawing/2014/main" id="{45E9EC08-09CE-3814-06F6-B7A6713C011F}"/>
              </a:ext>
            </a:extLst>
          </p:cNvPr>
          <p:cNvGrpSpPr/>
          <p:nvPr/>
        </p:nvGrpSpPr>
        <p:grpSpPr>
          <a:xfrm>
            <a:off x="192665" y="1645116"/>
            <a:ext cx="5701940" cy="3171459"/>
            <a:chOff x="356071" y="1868852"/>
            <a:chExt cx="6735485" cy="3763197"/>
          </a:xfrm>
        </p:grpSpPr>
        <p:pic>
          <p:nvPicPr>
            <p:cNvPr id="6" name="Immagine 5">
              <a:extLst>
                <a:ext uri="{FF2B5EF4-FFF2-40B4-BE49-F238E27FC236}">
                  <a16:creationId xmlns:a16="http://schemas.microsoft.com/office/drawing/2014/main" id="{AE89F383-2A00-223E-7C23-E64B486CF98B}"/>
                </a:ext>
              </a:extLst>
            </p:cNvPr>
            <p:cNvPicPr>
              <a:picLocks noChangeAspect="1"/>
            </p:cNvPicPr>
            <p:nvPr/>
          </p:nvPicPr>
          <p:blipFill>
            <a:blip r:embed="rId3"/>
            <a:stretch>
              <a:fillRect/>
            </a:stretch>
          </p:blipFill>
          <p:spPr>
            <a:xfrm>
              <a:off x="356071" y="1868852"/>
              <a:ext cx="6735485" cy="3763197"/>
            </a:xfrm>
            <a:prstGeom prst="rect">
              <a:avLst/>
            </a:prstGeom>
            <a:ln>
              <a:solidFill>
                <a:schemeClr val="tx1"/>
              </a:solidFill>
            </a:ln>
          </p:spPr>
        </p:pic>
        <p:sp>
          <p:nvSpPr>
            <p:cNvPr id="8" name="Rettangolo 7">
              <a:extLst>
                <a:ext uri="{FF2B5EF4-FFF2-40B4-BE49-F238E27FC236}">
                  <a16:creationId xmlns:a16="http://schemas.microsoft.com/office/drawing/2014/main" id="{87EA4E19-F484-39A6-24C1-10659AD41D59}"/>
                </a:ext>
              </a:extLst>
            </p:cNvPr>
            <p:cNvSpPr/>
            <p:nvPr/>
          </p:nvSpPr>
          <p:spPr>
            <a:xfrm>
              <a:off x="540897" y="2033082"/>
              <a:ext cx="783078" cy="22434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Rettangolo 8">
              <a:extLst>
                <a:ext uri="{FF2B5EF4-FFF2-40B4-BE49-F238E27FC236}">
                  <a16:creationId xmlns:a16="http://schemas.microsoft.com/office/drawing/2014/main" id="{41240F76-0ADF-29C1-18F2-D01F65526855}"/>
                </a:ext>
              </a:extLst>
            </p:cNvPr>
            <p:cNvSpPr/>
            <p:nvPr/>
          </p:nvSpPr>
          <p:spPr>
            <a:xfrm>
              <a:off x="514922" y="5407705"/>
              <a:ext cx="973409" cy="22434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21" name="Gruppo 20">
            <a:extLst>
              <a:ext uri="{FF2B5EF4-FFF2-40B4-BE49-F238E27FC236}">
                <a16:creationId xmlns:a16="http://schemas.microsoft.com/office/drawing/2014/main" id="{A94EF7BE-522F-C51B-F2E2-1AFD5DCB1D5D}"/>
              </a:ext>
            </a:extLst>
          </p:cNvPr>
          <p:cNvGrpSpPr/>
          <p:nvPr/>
        </p:nvGrpSpPr>
        <p:grpSpPr>
          <a:xfrm>
            <a:off x="6150030" y="3148502"/>
            <a:ext cx="5593880" cy="3171459"/>
            <a:chOff x="6150030" y="3148502"/>
            <a:chExt cx="5593880" cy="3171459"/>
          </a:xfrm>
        </p:grpSpPr>
        <p:pic>
          <p:nvPicPr>
            <p:cNvPr id="16" name="Immagine 15">
              <a:extLst>
                <a:ext uri="{FF2B5EF4-FFF2-40B4-BE49-F238E27FC236}">
                  <a16:creationId xmlns:a16="http://schemas.microsoft.com/office/drawing/2014/main" id="{2E66E396-577F-EAC8-FF29-16DB32CA0CDD}"/>
                </a:ext>
              </a:extLst>
            </p:cNvPr>
            <p:cNvPicPr>
              <a:picLocks noChangeAspect="1"/>
            </p:cNvPicPr>
            <p:nvPr/>
          </p:nvPicPr>
          <p:blipFill>
            <a:blip r:embed="rId4"/>
            <a:stretch>
              <a:fillRect/>
            </a:stretch>
          </p:blipFill>
          <p:spPr>
            <a:xfrm>
              <a:off x="6150030" y="3148502"/>
              <a:ext cx="5593880" cy="3171459"/>
            </a:xfrm>
            <a:prstGeom prst="rect">
              <a:avLst/>
            </a:prstGeom>
            <a:ln>
              <a:solidFill>
                <a:schemeClr val="accent1">
                  <a:shade val="15000"/>
                </a:schemeClr>
              </a:solidFill>
            </a:ln>
          </p:spPr>
        </p:pic>
        <p:sp>
          <p:nvSpPr>
            <p:cNvPr id="17" name="Rettangolo 16">
              <a:extLst>
                <a:ext uri="{FF2B5EF4-FFF2-40B4-BE49-F238E27FC236}">
                  <a16:creationId xmlns:a16="http://schemas.microsoft.com/office/drawing/2014/main" id="{0C7F5EC5-6347-2CDA-07D3-3DD41D3F3A8B}"/>
                </a:ext>
              </a:extLst>
            </p:cNvPr>
            <p:cNvSpPr/>
            <p:nvPr/>
          </p:nvSpPr>
          <p:spPr>
            <a:xfrm>
              <a:off x="6195332" y="3242713"/>
              <a:ext cx="732817" cy="2286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grpSp>
      <p:sp>
        <p:nvSpPr>
          <p:cNvPr id="18" name="Rettangolo 17">
            <a:extLst>
              <a:ext uri="{FF2B5EF4-FFF2-40B4-BE49-F238E27FC236}">
                <a16:creationId xmlns:a16="http://schemas.microsoft.com/office/drawing/2014/main" id="{5BBF6D93-32A8-CF14-F7F8-60BE13A9CE6B}"/>
              </a:ext>
            </a:extLst>
          </p:cNvPr>
          <p:cNvSpPr/>
          <p:nvPr/>
        </p:nvSpPr>
        <p:spPr>
          <a:xfrm>
            <a:off x="6241966" y="6047924"/>
            <a:ext cx="732817" cy="2286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9" name="CasellaDiTesto 18">
            <a:extLst>
              <a:ext uri="{FF2B5EF4-FFF2-40B4-BE49-F238E27FC236}">
                <a16:creationId xmlns:a16="http://schemas.microsoft.com/office/drawing/2014/main" id="{05E95743-7E46-E908-20FD-2F3AB40B4943}"/>
              </a:ext>
            </a:extLst>
          </p:cNvPr>
          <p:cNvSpPr txBox="1"/>
          <p:nvPr/>
        </p:nvSpPr>
        <p:spPr>
          <a:xfrm>
            <a:off x="385253" y="6392318"/>
            <a:ext cx="11283286" cy="307777"/>
          </a:xfrm>
          <a:prstGeom prst="rect">
            <a:avLst/>
          </a:prstGeom>
          <a:noFill/>
        </p:spPr>
        <p:txBody>
          <a:bodyPr wrap="square" rtlCol="0">
            <a:spAutoFit/>
          </a:bodyPr>
          <a:lstStyle/>
          <a:p>
            <a:r>
              <a:rPr lang="it-IT" sz="1400" i="1" dirty="0"/>
              <a:t>Fonte: indagine ad hoc, </a:t>
            </a:r>
            <a:r>
              <a:rPr lang="it-IT" sz="1400" i="1" dirty="0" err="1"/>
              <a:t>pre</a:t>
            </a:r>
            <a:r>
              <a:rPr lang="it-IT" sz="1400" i="1" dirty="0"/>
              <a:t> test qualitativo (Focus Group su pazienti) per il lancio di una campagna di comunicazione</a:t>
            </a:r>
          </a:p>
        </p:txBody>
      </p:sp>
      <p:sp>
        <p:nvSpPr>
          <p:cNvPr id="2" name="Rettangolo 1">
            <a:extLst>
              <a:ext uri="{FF2B5EF4-FFF2-40B4-BE49-F238E27FC236}">
                <a16:creationId xmlns:a16="http://schemas.microsoft.com/office/drawing/2014/main" id="{1BE66DC5-27C2-D09A-2AAB-C6765E045CC2}"/>
              </a:ext>
            </a:extLst>
          </p:cNvPr>
          <p:cNvSpPr/>
          <p:nvPr/>
        </p:nvSpPr>
        <p:spPr>
          <a:xfrm>
            <a:off x="753980" y="2573347"/>
            <a:ext cx="186072" cy="97498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 name="Rettangolo 3">
            <a:extLst>
              <a:ext uri="{FF2B5EF4-FFF2-40B4-BE49-F238E27FC236}">
                <a16:creationId xmlns:a16="http://schemas.microsoft.com/office/drawing/2014/main" id="{4C2FC693-1961-DD82-0DEE-7025EB884FD8}"/>
              </a:ext>
            </a:extLst>
          </p:cNvPr>
          <p:cNvSpPr/>
          <p:nvPr/>
        </p:nvSpPr>
        <p:spPr>
          <a:xfrm>
            <a:off x="6722954" y="4095888"/>
            <a:ext cx="145967" cy="36381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Rettangolo 9">
            <a:extLst>
              <a:ext uri="{FF2B5EF4-FFF2-40B4-BE49-F238E27FC236}">
                <a16:creationId xmlns:a16="http://schemas.microsoft.com/office/drawing/2014/main" id="{2B5C7790-F206-26C8-6F3B-26DBF489DC97}"/>
              </a:ext>
            </a:extLst>
          </p:cNvPr>
          <p:cNvSpPr/>
          <p:nvPr/>
        </p:nvSpPr>
        <p:spPr>
          <a:xfrm>
            <a:off x="6828816" y="4572502"/>
            <a:ext cx="145967" cy="36381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Rettangolo 10">
            <a:extLst>
              <a:ext uri="{FF2B5EF4-FFF2-40B4-BE49-F238E27FC236}">
                <a16:creationId xmlns:a16="http://schemas.microsoft.com/office/drawing/2014/main" id="{44CBC4A3-750F-4F34-974C-FCCDB887E244}"/>
              </a:ext>
            </a:extLst>
          </p:cNvPr>
          <p:cNvSpPr/>
          <p:nvPr/>
        </p:nvSpPr>
        <p:spPr>
          <a:xfrm>
            <a:off x="6755832" y="5378986"/>
            <a:ext cx="145967" cy="36381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Rettangolo 11">
            <a:extLst>
              <a:ext uri="{FF2B5EF4-FFF2-40B4-BE49-F238E27FC236}">
                <a16:creationId xmlns:a16="http://schemas.microsoft.com/office/drawing/2014/main" id="{37696BE0-9B08-08B3-F891-B5668EFE1D31}"/>
              </a:ext>
            </a:extLst>
          </p:cNvPr>
          <p:cNvSpPr/>
          <p:nvPr/>
        </p:nvSpPr>
        <p:spPr>
          <a:xfrm>
            <a:off x="6577264" y="6044601"/>
            <a:ext cx="397520" cy="2286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286994752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8382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egnaposto numero diapositiva 1">
            <a:extLst>
              <a:ext uri="{FF2B5EF4-FFF2-40B4-BE49-F238E27FC236}">
                <a16:creationId xmlns:a16="http://schemas.microsoft.com/office/drawing/2014/main" id="{EAF31E79-23FB-D13B-0797-2A431387876E}"/>
              </a:ext>
            </a:extLst>
          </p:cNvPr>
          <p:cNvSpPr>
            <a:spLocks noGrp="1"/>
          </p:cNvSpPr>
          <p:nvPr>
            <p:ph type="sldNum" sz="quarter" idx="4"/>
          </p:nvPr>
        </p:nvSpPr>
        <p:spPr/>
        <p:txBody>
          <a:bodyPr/>
          <a:lstStyle/>
          <a:p>
            <a:r>
              <a:rPr lang="it-IT">
                <a:latin typeface="Segoe UI" panose="020B0502040204020203" pitchFamily="34" charset="0"/>
              </a:rPr>
              <a:t> </a:t>
            </a:r>
            <a:fld id="{69EFDA8D-BE95-4710-BEE0-4F64E81A0098}" type="slidenum">
              <a:rPr lang="it-IT" smtClean="0">
                <a:latin typeface="Segoe UI" panose="020B0502040204020203" pitchFamily="34" charset="0"/>
              </a:rPr>
              <a:pPr/>
              <a:t>5</a:t>
            </a:fld>
            <a:endParaRPr lang="it-IT" dirty="0">
              <a:latin typeface="Segoe UI" panose="020B0502040204020203" pitchFamily="34" charset="0"/>
            </a:endParaRPr>
          </a:p>
        </p:txBody>
      </p:sp>
      <p:sp>
        <p:nvSpPr>
          <p:cNvPr id="3" name="Segnaposto testo 2">
            <a:extLst>
              <a:ext uri="{FF2B5EF4-FFF2-40B4-BE49-F238E27FC236}">
                <a16:creationId xmlns:a16="http://schemas.microsoft.com/office/drawing/2014/main" id="{E7FF95F6-66C2-CBFC-CFAB-F14FB5EA2991}"/>
              </a:ext>
            </a:extLst>
          </p:cNvPr>
          <p:cNvSpPr>
            <a:spLocks noGrp="1"/>
          </p:cNvSpPr>
          <p:nvPr>
            <p:ph type="body" sz="quarter" idx="10"/>
          </p:nvPr>
        </p:nvSpPr>
        <p:spPr>
          <a:xfrm>
            <a:off x="819150" y="826386"/>
            <a:ext cx="10163175" cy="621414"/>
          </a:xfrm>
        </p:spPr>
        <p:txBody>
          <a:bodyPr/>
          <a:lstStyle/>
          <a:p>
            <a:r>
              <a:rPr lang="it-IT" dirty="0"/>
              <a:t>LA RIVOLUZIONE COPERNICANA NEL MARKETING</a:t>
            </a:r>
          </a:p>
        </p:txBody>
      </p:sp>
      <p:sp>
        <p:nvSpPr>
          <p:cNvPr id="4" name="Segnaposto testo 3">
            <a:extLst>
              <a:ext uri="{FF2B5EF4-FFF2-40B4-BE49-F238E27FC236}">
                <a16:creationId xmlns:a16="http://schemas.microsoft.com/office/drawing/2014/main" id="{75FC3F2C-BBEE-2CAD-09D8-4A9AA569BDE1}"/>
              </a:ext>
            </a:extLst>
          </p:cNvPr>
          <p:cNvSpPr>
            <a:spLocks noGrp="1"/>
          </p:cNvSpPr>
          <p:nvPr>
            <p:ph type="body" sz="quarter" idx="11"/>
          </p:nvPr>
        </p:nvSpPr>
        <p:spPr>
          <a:xfrm>
            <a:off x="495300" y="1649160"/>
            <a:ext cx="11106150" cy="4907215"/>
          </a:xfrm>
        </p:spPr>
        <p:txBody>
          <a:bodyPr/>
          <a:lstStyle/>
          <a:p>
            <a:r>
              <a:rPr lang="it-IT" dirty="0"/>
              <a:t>Esistono varie teorie che ne collocano la nascita in differenti contesti e luoghi ma, convenzionalmente, si fa risalire </a:t>
            </a:r>
            <a:r>
              <a:rPr lang="it-IT" b="1" dirty="0"/>
              <a:t>l'origine del marketing moderno agli anni Venti del XX secolo, negli Stati Uniti d'America </a:t>
            </a:r>
            <a:r>
              <a:rPr lang="it-IT" dirty="0"/>
              <a:t>(Ford e Coca Cola).</a:t>
            </a:r>
          </a:p>
          <a:p>
            <a:r>
              <a:rPr lang="it-IT" dirty="0"/>
              <a:t>Nel corso della storia </a:t>
            </a:r>
            <a:r>
              <a:rPr lang="it-IT" b="1" dirty="0"/>
              <a:t>il marketing è passato dall'essere una disciplina esclusivamente economica</a:t>
            </a:r>
            <a:r>
              <a:rPr lang="it-IT" dirty="0"/>
              <a:t>, che regolava le dinamiche del commercio, </a:t>
            </a:r>
            <a:r>
              <a:rPr lang="it-IT" b="1" dirty="0"/>
              <a:t>all'essere un approccio filosofico al mercato, </a:t>
            </a:r>
            <a:r>
              <a:rPr lang="it-IT" dirty="0"/>
              <a:t>caratterizzato da un intrinseco risvolto sociale e psicologico e </a:t>
            </a:r>
            <a:r>
              <a:rPr lang="it-IT" b="1" dirty="0"/>
              <a:t>focalizzato sui desideri dei consumatori.</a:t>
            </a:r>
          </a:p>
          <a:p>
            <a:r>
              <a:rPr lang="it-IT" dirty="0"/>
              <a:t>Infatti, </a:t>
            </a:r>
            <a:r>
              <a:rPr lang="it-IT" b="1" dirty="0"/>
              <a:t>se in origine il focus era sulla produzione e sulla vendita dei prodotti con lo scopo di massimizzare i profitti</a:t>
            </a:r>
            <a:r>
              <a:rPr lang="it-IT" dirty="0"/>
              <a:t>, </a:t>
            </a:r>
            <a:r>
              <a:rPr lang="it-IT" b="1" dirty="0"/>
              <a:t>oggi il marketing è costruzione di valore, relazione, ovvero "la disciplina che consiste nell’individuazione e nel soddisfacimento dei bisogni umani e sociali" (</a:t>
            </a:r>
            <a:r>
              <a:rPr lang="it-IT" b="1" dirty="0" err="1"/>
              <a:t>Kotler</a:t>
            </a:r>
            <a:r>
              <a:rPr lang="it-IT" b="1" dirty="0"/>
              <a:t>).</a:t>
            </a:r>
          </a:p>
          <a:p>
            <a:r>
              <a:rPr lang="it-IT" dirty="0"/>
              <a:t>Ma come si è passati dalla centralità del prodotto alla centralità della relazione? Alcuni dei principali fattori del cambiamento che segnano le fasi dell'evoluzione del marketing sono:</a:t>
            </a:r>
          </a:p>
          <a:p>
            <a:pPr marL="285750" indent="-285750">
              <a:buFont typeface="Arial" panose="020B0604020202020204" pitchFamily="34" charset="0"/>
              <a:buChar char="•"/>
            </a:pPr>
            <a:r>
              <a:rPr lang="it-IT" dirty="0"/>
              <a:t>la </a:t>
            </a:r>
            <a:r>
              <a:rPr lang="it-IT" b="1" dirty="0"/>
              <a:t>tecnologia</a:t>
            </a:r>
            <a:r>
              <a:rPr lang="it-IT" dirty="0"/>
              <a:t>;</a:t>
            </a:r>
          </a:p>
          <a:p>
            <a:pPr marL="285750" indent="-285750">
              <a:buFont typeface="Arial" panose="020B0604020202020204" pitchFamily="34" charset="0"/>
              <a:buChar char="•"/>
            </a:pPr>
            <a:r>
              <a:rPr lang="it-IT" dirty="0"/>
              <a:t>l'intensità della </a:t>
            </a:r>
            <a:r>
              <a:rPr lang="it-IT" b="1" dirty="0"/>
              <a:t>concorrenza</a:t>
            </a:r>
            <a:r>
              <a:rPr lang="it-IT" dirty="0"/>
              <a:t>;</a:t>
            </a:r>
          </a:p>
          <a:p>
            <a:pPr marL="285750" indent="-285750">
              <a:buFont typeface="Arial" panose="020B0604020202020204" pitchFamily="34" charset="0"/>
              <a:buChar char="•"/>
            </a:pPr>
            <a:r>
              <a:rPr lang="it-IT" dirty="0"/>
              <a:t>la </a:t>
            </a:r>
            <a:r>
              <a:rPr lang="it-IT" b="1" dirty="0"/>
              <a:t>consapevolezza del consumatore</a:t>
            </a:r>
            <a:r>
              <a:rPr lang="it-IT" dirty="0"/>
              <a:t>.</a:t>
            </a:r>
          </a:p>
          <a:p>
            <a:r>
              <a:rPr lang="it-IT" dirty="0"/>
              <a:t>Andiamo a vedere come sono cambiati gli orientamenti di marketing e le strategie di approccio al mercato al cambiare della società e del contesto.</a:t>
            </a:r>
          </a:p>
        </p:txBody>
      </p:sp>
    </p:spTree>
    <p:extLst>
      <p:ext uri="{BB962C8B-B14F-4D97-AF65-F5344CB8AC3E}">
        <p14:creationId xmlns:p14="http://schemas.microsoft.com/office/powerpoint/2010/main" val="105878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 calcmode="lin" valueType="num">
                                      <p:cBhvr additive="base">
                                        <p:cTn id="25"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animEffect transition="in" filter="fade">
                                      <p:cBhvr>
                                        <p:cTn id="31" dur="500"/>
                                        <p:tgtEl>
                                          <p:spTgt spid="4">
                                            <p:txEl>
                                              <p:pRg st="4" end="4"/>
                                            </p:txEl>
                                          </p:spTgt>
                                        </p:tgtEl>
                                      </p:cBhvr>
                                    </p:animEffect>
                                  </p:childTnLst>
                                </p:cTn>
                              </p:par>
                            </p:childTnLst>
                          </p:cTn>
                        </p:par>
                        <p:par>
                          <p:cTn id="32" fill="hold">
                            <p:stCondLst>
                              <p:cond delay="500"/>
                            </p:stCondLst>
                            <p:childTnLst>
                              <p:par>
                                <p:cTn id="33" presetID="10" presetClass="entr" presetSubtype="0" fill="hold" nodeType="afterEffect">
                                  <p:stCondLst>
                                    <p:cond delay="0"/>
                                  </p:stCondLst>
                                  <p:childTnLst>
                                    <p:set>
                                      <p:cBhvr>
                                        <p:cTn id="34" dur="1" fill="hold">
                                          <p:stCondLst>
                                            <p:cond delay="0"/>
                                          </p:stCondLst>
                                        </p:cTn>
                                        <p:tgtEl>
                                          <p:spTgt spid="4">
                                            <p:txEl>
                                              <p:pRg st="5" end="5"/>
                                            </p:txEl>
                                          </p:spTgt>
                                        </p:tgtEl>
                                        <p:attrNameLst>
                                          <p:attrName>style.visibility</p:attrName>
                                        </p:attrNameLst>
                                      </p:cBhvr>
                                      <p:to>
                                        <p:strVal val="visible"/>
                                      </p:to>
                                    </p:set>
                                    <p:animEffect transition="in" filter="fade">
                                      <p:cBhvr>
                                        <p:cTn id="35" dur="500"/>
                                        <p:tgtEl>
                                          <p:spTgt spid="4">
                                            <p:txEl>
                                              <p:pRg st="5" end="5"/>
                                            </p:txEl>
                                          </p:spTgt>
                                        </p:tgtEl>
                                      </p:cBhvr>
                                    </p:animEffect>
                                  </p:childTnLst>
                                </p:cTn>
                              </p:par>
                            </p:childTnLst>
                          </p:cTn>
                        </p:par>
                        <p:par>
                          <p:cTn id="36" fill="hold">
                            <p:stCondLst>
                              <p:cond delay="1000"/>
                            </p:stCondLst>
                            <p:childTnLst>
                              <p:par>
                                <p:cTn id="37" presetID="10" presetClass="entr" presetSubtype="0" fill="hold" nodeType="afterEffect">
                                  <p:stCondLst>
                                    <p:cond delay="0"/>
                                  </p:stCondLst>
                                  <p:childTnLst>
                                    <p:set>
                                      <p:cBhvr>
                                        <p:cTn id="38" dur="1" fill="hold">
                                          <p:stCondLst>
                                            <p:cond delay="0"/>
                                          </p:stCondLst>
                                        </p:cTn>
                                        <p:tgtEl>
                                          <p:spTgt spid="4">
                                            <p:txEl>
                                              <p:pRg st="6" end="6"/>
                                            </p:txEl>
                                          </p:spTgt>
                                        </p:tgtEl>
                                        <p:attrNameLst>
                                          <p:attrName>style.visibility</p:attrName>
                                        </p:attrNameLst>
                                      </p:cBhvr>
                                      <p:to>
                                        <p:strVal val="visible"/>
                                      </p:to>
                                    </p:set>
                                    <p:animEffect transition="in" filter="fade">
                                      <p:cBhvr>
                                        <p:cTn id="39" dur="500"/>
                                        <p:tgtEl>
                                          <p:spTgt spid="4">
                                            <p:txEl>
                                              <p:pRg st="6" end="6"/>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nodeType="clickEffect">
                                  <p:stCondLst>
                                    <p:cond delay="0"/>
                                  </p:stCondLst>
                                  <p:childTnLst>
                                    <p:set>
                                      <p:cBhvr>
                                        <p:cTn id="43" dur="1" fill="hold">
                                          <p:stCondLst>
                                            <p:cond delay="0"/>
                                          </p:stCondLst>
                                        </p:cTn>
                                        <p:tgtEl>
                                          <p:spTgt spid="4">
                                            <p:txEl>
                                              <p:pRg st="7" end="7"/>
                                            </p:txEl>
                                          </p:spTgt>
                                        </p:tgtEl>
                                        <p:attrNameLst>
                                          <p:attrName>style.visibility</p:attrName>
                                        </p:attrNameLst>
                                      </p:cBhvr>
                                      <p:to>
                                        <p:strVal val="visible"/>
                                      </p:to>
                                    </p:set>
                                    <p:anim calcmode="lin" valueType="num">
                                      <p:cBhvr additive="base">
                                        <p:cTn id="44" dur="500" fill="hold"/>
                                        <p:tgtEl>
                                          <p:spTgt spid="4">
                                            <p:txEl>
                                              <p:pRg st="7" end="7"/>
                                            </p:txEl>
                                          </p:spTgt>
                                        </p:tgtEl>
                                        <p:attrNameLst>
                                          <p:attrName>ppt_x</p:attrName>
                                        </p:attrNameLst>
                                      </p:cBhvr>
                                      <p:tavLst>
                                        <p:tav tm="0">
                                          <p:val>
                                            <p:strVal val="#ppt_x"/>
                                          </p:val>
                                        </p:tav>
                                        <p:tav tm="100000">
                                          <p:val>
                                            <p:strVal val="#ppt_x"/>
                                          </p:val>
                                        </p:tav>
                                      </p:tavLst>
                                    </p:anim>
                                    <p:anim calcmode="lin" valueType="num">
                                      <p:cBhvr additive="base">
                                        <p:cTn id="45" dur="500" fill="hold"/>
                                        <p:tgtEl>
                                          <p:spTgt spid="4">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t="-1" b="-2708"/>
          <a:stretch/>
        </p:blipFill>
        <p:spPr>
          <a:xfrm rot="643268">
            <a:off x="-129663" y="1867868"/>
            <a:ext cx="12577273" cy="4564676"/>
          </a:xfrm>
          <a:prstGeom prst="rect">
            <a:avLst/>
          </a:prstGeom>
        </p:spPr>
      </p:pic>
      <p:pic>
        <p:nvPicPr>
          <p:cNvPr id="2" name="Picture 2"/>
          <p:cNvPicPr>
            <a:picLocks noChangeAspect="1"/>
          </p:cNvPicPr>
          <p:nvPr/>
        </p:nvPicPr>
        <p:blipFill>
          <a:blip r:embed="rId5">
            <a:alphaModFix amt="6000"/>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508000" y="958273"/>
            <a:ext cx="11003000" cy="5910613"/>
          </a:xfrm>
          <a:prstGeom prst="rect">
            <a:avLst/>
          </a:prstGeom>
        </p:spPr>
      </p:pic>
      <p:grpSp>
        <p:nvGrpSpPr>
          <p:cNvPr id="30" name="Gruppo 29">
            <a:extLst>
              <a:ext uri="{FF2B5EF4-FFF2-40B4-BE49-F238E27FC236}">
                <a16:creationId xmlns:a16="http://schemas.microsoft.com/office/drawing/2014/main" id="{F40D1575-35C9-1B61-0F89-2A09BC7B57AB}"/>
              </a:ext>
            </a:extLst>
          </p:cNvPr>
          <p:cNvGrpSpPr/>
          <p:nvPr/>
        </p:nvGrpSpPr>
        <p:grpSpPr>
          <a:xfrm>
            <a:off x="280418" y="1337460"/>
            <a:ext cx="4032229" cy="2018309"/>
            <a:chOff x="280418" y="1337460"/>
            <a:chExt cx="4032229" cy="2018309"/>
          </a:xfrm>
        </p:grpSpPr>
        <p:sp>
          <p:nvSpPr>
            <p:cNvPr id="5" name="TextBox 5"/>
            <p:cNvSpPr txBox="1"/>
            <p:nvPr/>
          </p:nvSpPr>
          <p:spPr>
            <a:xfrm>
              <a:off x="334059" y="1337460"/>
              <a:ext cx="3924945" cy="258019"/>
            </a:xfrm>
            <a:prstGeom prst="rect">
              <a:avLst/>
            </a:prstGeom>
          </p:spPr>
          <p:txBody>
            <a:bodyPr wrap="square" lIns="0" tIns="0" rIns="0" bIns="0" rtlCol="0" anchor="t">
              <a:spAutoFit/>
            </a:bodyPr>
            <a:lstStyle/>
            <a:p>
              <a:pPr>
                <a:lnSpc>
                  <a:spcPts val="2239"/>
                </a:lnSpc>
                <a:spcBef>
                  <a:spcPct val="0"/>
                </a:spcBef>
              </a:pPr>
              <a:r>
                <a:rPr lang="it-IT" sz="1599" b="1" dirty="0">
                  <a:latin typeface="Segoe UI" panose="020B0502040204020203" pitchFamily="34" charset="0"/>
                </a:rPr>
                <a:t>1. ORIENTAMENTO ALLA PRODUZIONE</a:t>
              </a:r>
            </a:p>
          </p:txBody>
        </p:sp>
        <p:sp>
          <p:nvSpPr>
            <p:cNvPr id="6" name="TextBox 6"/>
            <p:cNvSpPr txBox="1"/>
            <p:nvPr/>
          </p:nvSpPr>
          <p:spPr>
            <a:xfrm>
              <a:off x="280418" y="1595479"/>
              <a:ext cx="4032229" cy="1760290"/>
            </a:xfrm>
            <a:prstGeom prst="rect">
              <a:avLst/>
            </a:prstGeom>
          </p:spPr>
          <p:txBody>
            <a:bodyPr wrap="square" lIns="0" tIns="0" rIns="0" bIns="0" rtlCol="0" anchor="t">
              <a:spAutoFit/>
            </a:bodyPr>
            <a:lstStyle/>
            <a:p>
              <a:pPr marL="244698" lvl="1" indent="-122349">
                <a:lnSpc>
                  <a:spcPts val="1983"/>
                </a:lnSpc>
                <a:buFont typeface="Arial"/>
                <a:buChar char="•"/>
              </a:pPr>
              <a:r>
                <a:rPr lang="it-IT" sz="1000" dirty="0">
                  <a:latin typeface="Segoe UI" panose="020B0502040204020203" pitchFamily="34" charset="0"/>
                </a:rPr>
                <a:t>Dalla prima Rivoluzione Industriale fino alla crisi del ‘29</a:t>
              </a:r>
            </a:p>
            <a:p>
              <a:pPr marL="244698" lvl="1" indent="-122349">
                <a:lnSpc>
                  <a:spcPts val="1983"/>
                </a:lnSpc>
                <a:buFont typeface="Arial"/>
                <a:buChar char="•"/>
              </a:pPr>
              <a:r>
                <a:rPr lang="it-IT" sz="1000" b="1" dirty="0">
                  <a:latin typeface="Segoe UI" panose="020B0502040204020203" pitchFamily="34" charset="0"/>
                </a:rPr>
                <a:t>Domanda maggiore dell’offerta e della capacità produttiva </a:t>
              </a:r>
            </a:p>
            <a:p>
              <a:pPr marL="244698" lvl="1" indent="-122349">
                <a:lnSpc>
                  <a:spcPts val="1983"/>
                </a:lnSpc>
                <a:buFont typeface="Arial"/>
                <a:buChar char="•"/>
              </a:pPr>
              <a:r>
                <a:rPr lang="it-IT" sz="1000" b="1" dirty="0">
                  <a:latin typeface="Segoe UI" panose="020B0502040204020203" pitchFamily="34" charset="0"/>
                </a:rPr>
                <a:t>Economie di scala + distribuzione </a:t>
              </a:r>
              <a:r>
                <a:rPr lang="it-IT" sz="1000" dirty="0">
                  <a:latin typeface="Segoe UI" panose="020B0502040204020203" pitchFamily="34" charset="0"/>
                </a:rPr>
                <a:t>come chiave di successo</a:t>
              </a:r>
            </a:p>
            <a:p>
              <a:pPr marL="244698" lvl="1" indent="-122349">
                <a:lnSpc>
                  <a:spcPts val="1983"/>
                </a:lnSpc>
                <a:buFont typeface="Arial"/>
                <a:buChar char="•"/>
              </a:pPr>
              <a:r>
                <a:rPr lang="it-IT" sz="1000" i="1" dirty="0">
                  <a:latin typeface="Segoe UI" panose="020B0502040204020203" pitchFamily="34" charset="0"/>
                </a:rPr>
                <a:t>Non presi in considerazione i bisogni, i desideri e la soddisfazione del consumatore: Henry Ford: </a:t>
              </a:r>
              <a:r>
                <a:rPr lang="it-IT" sz="1000" b="1" i="1" dirty="0">
                  <a:latin typeface="Segoe UI" panose="020B0502040204020203" pitchFamily="34" charset="0"/>
                </a:rPr>
                <a:t>“Ogni cliente potrà avere l’automobile del colore che vuole, purché sia nero”</a:t>
              </a:r>
              <a:endParaRPr lang="it-IT" sz="1000" i="1" dirty="0">
                <a:latin typeface="Segoe UI" panose="020B0502040204020203" pitchFamily="34" charset="0"/>
              </a:endParaRPr>
            </a:p>
            <a:p>
              <a:pPr>
                <a:lnSpc>
                  <a:spcPts val="1983"/>
                </a:lnSpc>
              </a:pPr>
              <a:endParaRPr lang="it-IT" sz="1000" dirty="0">
                <a:latin typeface="Segoe UI" panose="020B0502040204020203" pitchFamily="34" charset="0"/>
              </a:endParaRPr>
            </a:p>
          </p:txBody>
        </p:sp>
      </p:grpSp>
      <p:sp>
        <p:nvSpPr>
          <p:cNvPr id="8" name="TextBox 8"/>
          <p:cNvSpPr txBox="1"/>
          <p:nvPr/>
        </p:nvSpPr>
        <p:spPr>
          <a:xfrm>
            <a:off x="0" y="617319"/>
            <a:ext cx="12192000" cy="548868"/>
          </a:xfrm>
          <a:prstGeom prst="rect">
            <a:avLst/>
          </a:prstGeom>
        </p:spPr>
        <p:txBody>
          <a:bodyPr lIns="0" tIns="0" rIns="0" bIns="0" rtlCol="0" anchor="t">
            <a:spAutoFit/>
          </a:bodyPr>
          <a:lstStyle/>
          <a:p>
            <a:pPr algn="ctr">
              <a:lnSpc>
                <a:spcPts val="4667"/>
              </a:lnSpc>
            </a:pPr>
            <a:r>
              <a:rPr lang="it-IT" sz="3200" b="1" dirty="0">
                <a:latin typeface="Segoe UI" panose="020B0502040204020203" pitchFamily="34" charset="0"/>
                <a:cs typeface="Segoe UI" panose="020B0502040204020203" pitchFamily="34" charset="0"/>
              </a:rPr>
              <a:t>LA RIVOLUZIONE COPERNICANA NEL MARKETING</a:t>
            </a:r>
          </a:p>
        </p:txBody>
      </p:sp>
      <p:grpSp>
        <p:nvGrpSpPr>
          <p:cNvPr id="31" name="Gruppo 30">
            <a:extLst>
              <a:ext uri="{FF2B5EF4-FFF2-40B4-BE49-F238E27FC236}">
                <a16:creationId xmlns:a16="http://schemas.microsoft.com/office/drawing/2014/main" id="{537C9621-6BF4-B127-E26C-E7CF063B65CD}"/>
              </a:ext>
            </a:extLst>
          </p:cNvPr>
          <p:cNvGrpSpPr/>
          <p:nvPr/>
        </p:nvGrpSpPr>
        <p:grpSpPr>
          <a:xfrm>
            <a:off x="170744" y="4409952"/>
            <a:ext cx="2883795" cy="2556919"/>
            <a:chOff x="302692" y="4507803"/>
            <a:chExt cx="2883795" cy="2556919"/>
          </a:xfrm>
        </p:grpSpPr>
        <p:sp>
          <p:nvSpPr>
            <p:cNvPr id="10" name="TextBox 10"/>
            <p:cNvSpPr txBox="1"/>
            <p:nvPr/>
          </p:nvSpPr>
          <p:spPr>
            <a:xfrm>
              <a:off x="335000" y="4507803"/>
              <a:ext cx="1951000" cy="540148"/>
            </a:xfrm>
            <a:prstGeom prst="rect">
              <a:avLst/>
            </a:prstGeom>
          </p:spPr>
          <p:txBody>
            <a:bodyPr wrap="square" lIns="0" tIns="0" rIns="0" bIns="0" rtlCol="0" anchor="t">
              <a:spAutoFit/>
            </a:bodyPr>
            <a:lstStyle/>
            <a:p>
              <a:pPr>
                <a:lnSpc>
                  <a:spcPts val="2239"/>
                </a:lnSpc>
                <a:spcBef>
                  <a:spcPct val="0"/>
                </a:spcBef>
              </a:pPr>
              <a:r>
                <a:rPr lang="it-IT" sz="1599" b="1" dirty="0">
                  <a:latin typeface="Segoe UI" panose="020B0502040204020203" pitchFamily="34" charset="0"/>
                </a:rPr>
                <a:t>2. ORIENTAMENTO AL PRODOTTO</a:t>
              </a:r>
            </a:p>
          </p:txBody>
        </p:sp>
        <p:sp>
          <p:nvSpPr>
            <p:cNvPr id="11" name="TextBox 11"/>
            <p:cNvSpPr txBox="1"/>
            <p:nvPr/>
          </p:nvSpPr>
          <p:spPr>
            <a:xfrm>
              <a:off x="302692" y="5047951"/>
              <a:ext cx="2883795" cy="2016771"/>
            </a:xfrm>
            <a:prstGeom prst="rect">
              <a:avLst/>
            </a:prstGeom>
          </p:spPr>
          <p:txBody>
            <a:bodyPr wrap="square" lIns="0" tIns="0" rIns="0" bIns="0" rtlCol="0" anchor="t">
              <a:spAutoFit/>
            </a:bodyPr>
            <a:lstStyle>
              <a:defPPr>
                <a:defRPr lang="it-IT"/>
              </a:defPPr>
              <a:lvl1pPr>
                <a:lnSpc>
                  <a:spcPts val="1983"/>
                </a:lnSpc>
                <a:defRPr sz="1000">
                  <a:solidFill>
                    <a:srgbClr val="038C7F"/>
                  </a:solidFill>
                  <a:latin typeface="Segoe UI" panose="020B0502040204020203" pitchFamily="34" charset="0"/>
                </a:defRPr>
              </a:lvl1pPr>
              <a:lvl2pPr marL="244698" lvl="1" indent="-122349">
                <a:lnSpc>
                  <a:spcPts val="1983"/>
                </a:lnSpc>
                <a:buFont typeface="Arial"/>
                <a:buChar char="•"/>
                <a:defRPr sz="1000">
                  <a:solidFill>
                    <a:srgbClr val="038C7F"/>
                  </a:solidFill>
                  <a:latin typeface="Segoe UI" panose="020B0502040204020203" pitchFamily="34" charset="0"/>
                </a:defRPr>
              </a:lvl2pPr>
            </a:lstStyle>
            <a:p>
              <a:pPr lvl="1"/>
              <a:r>
                <a:rPr lang="it-IT" b="1" dirty="0">
                  <a:solidFill>
                    <a:schemeClr val="tx1"/>
                  </a:solidFill>
                </a:rPr>
                <a:t>Aumentano i competitors </a:t>
              </a:r>
              <a:r>
                <a:rPr lang="it-IT" dirty="0">
                  <a:solidFill>
                    <a:schemeClr val="tx1"/>
                  </a:solidFill>
                </a:rPr>
                <a:t>(quindi l'offerta, pur sempre inferiore alla domanda)</a:t>
              </a:r>
            </a:p>
            <a:p>
              <a:pPr lvl="1"/>
              <a:r>
                <a:rPr lang="it-IT" dirty="0">
                  <a:solidFill>
                    <a:schemeClr val="tx1"/>
                  </a:solidFill>
                </a:rPr>
                <a:t>Alcune aziende iniziano a cercare di </a:t>
              </a:r>
              <a:r>
                <a:rPr lang="it-IT" b="1" dirty="0">
                  <a:solidFill>
                    <a:schemeClr val="tx1"/>
                  </a:solidFill>
                </a:rPr>
                <a:t>differenziarsi</a:t>
              </a:r>
              <a:r>
                <a:rPr lang="it-IT" dirty="0">
                  <a:solidFill>
                    <a:schemeClr val="tx1"/>
                  </a:solidFill>
                </a:rPr>
                <a:t> (focus su </a:t>
              </a:r>
              <a:r>
                <a:rPr lang="it-IT" b="1" dirty="0">
                  <a:solidFill>
                    <a:schemeClr val="tx1"/>
                  </a:solidFill>
                </a:rPr>
                <a:t>caratteristiche di prodotto, funzionalità e qualità).</a:t>
              </a:r>
            </a:p>
            <a:p>
              <a:pPr lvl="1"/>
              <a:r>
                <a:rPr lang="it-IT" sz="1000" i="1" dirty="0">
                  <a:solidFill>
                    <a:schemeClr val="tx1"/>
                  </a:solidFill>
                  <a:latin typeface="Segoe UI" panose="020B0502040204020203" pitchFamily="34" charset="0"/>
                </a:rPr>
                <a:t>Non presi in considerazione i bisogni, i desideri e la soddisfazione del consumatore </a:t>
              </a:r>
            </a:p>
            <a:p>
              <a:endParaRPr lang="it-IT" dirty="0">
                <a:solidFill>
                  <a:schemeClr val="tx1"/>
                </a:solidFill>
              </a:endParaRPr>
            </a:p>
          </p:txBody>
        </p:sp>
      </p:grpSp>
      <p:grpSp>
        <p:nvGrpSpPr>
          <p:cNvPr id="32" name="Gruppo 31">
            <a:extLst>
              <a:ext uri="{FF2B5EF4-FFF2-40B4-BE49-F238E27FC236}">
                <a16:creationId xmlns:a16="http://schemas.microsoft.com/office/drawing/2014/main" id="{65F2CC2B-33B6-97AA-50A0-C2BDA2A6A440}"/>
              </a:ext>
            </a:extLst>
          </p:cNvPr>
          <p:cNvGrpSpPr/>
          <p:nvPr/>
        </p:nvGrpSpPr>
        <p:grpSpPr>
          <a:xfrm>
            <a:off x="4315083" y="2997519"/>
            <a:ext cx="3687781" cy="2822802"/>
            <a:chOff x="4058238" y="2602731"/>
            <a:chExt cx="3687781" cy="2822802"/>
          </a:xfrm>
        </p:grpSpPr>
        <p:sp>
          <p:nvSpPr>
            <p:cNvPr id="14" name="TextBox 14"/>
            <p:cNvSpPr txBox="1"/>
            <p:nvPr/>
          </p:nvSpPr>
          <p:spPr>
            <a:xfrm>
              <a:off x="4058238" y="2602731"/>
              <a:ext cx="3687781" cy="258019"/>
            </a:xfrm>
            <a:prstGeom prst="rect">
              <a:avLst/>
            </a:prstGeom>
          </p:spPr>
          <p:txBody>
            <a:bodyPr wrap="square" lIns="0" tIns="0" rIns="0" bIns="0" rtlCol="0" anchor="t">
              <a:spAutoFit/>
            </a:bodyPr>
            <a:lstStyle/>
            <a:p>
              <a:pPr>
                <a:lnSpc>
                  <a:spcPts val="2239"/>
                </a:lnSpc>
                <a:spcBef>
                  <a:spcPct val="0"/>
                </a:spcBef>
              </a:pPr>
              <a:r>
                <a:rPr lang="it-IT" sz="1599" b="1" dirty="0">
                  <a:latin typeface="Segoe UI" panose="020B0502040204020203" pitchFamily="34" charset="0"/>
                </a:rPr>
                <a:t>3. ORIENTAMENTO ALLE VENDITE</a:t>
              </a:r>
            </a:p>
          </p:txBody>
        </p:sp>
        <p:sp>
          <p:nvSpPr>
            <p:cNvPr id="15" name="TextBox 15"/>
            <p:cNvSpPr txBox="1"/>
            <p:nvPr/>
          </p:nvSpPr>
          <p:spPr>
            <a:xfrm>
              <a:off x="4058238" y="2895802"/>
              <a:ext cx="3340091" cy="2529731"/>
            </a:xfrm>
            <a:prstGeom prst="rect">
              <a:avLst/>
            </a:prstGeom>
          </p:spPr>
          <p:txBody>
            <a:bodyPr wrap="square" lIns="0" tIns="0" rIns="0" bIns="0" rtlCol="0" anchor="t">
              <a:spAutoFit/>
            </a:bodyPr>
            <a:lstStyle>
              <a:defPPr>
                <a:defRPr lang="it-IT"/>
              </a:defPPr>
              <a:lvl1pPr>
                <a:lnSpc>
                  <a:spcPts val="1983"/>
                </a:lnSpc>
                <a:defRPr sz="1000">
                  <a:solidFill>
                    <a:srgbClr val="038C7F"/>
                  </a:solidFill>
                  <a:latin typeface="Segoe UI" panose="020B0502040204020203" pitchFamily="34" charset="0"/>
                </a:defRPr>
              </a:lvl1pPr>
              <a:lvl2pPr marL="244698" lvl="1" indent="-122349">
                <a:lnSpc>
                  <a:spcPts val="1983"/>
                </a:lnSpc>
                <a:buFont typeface="Arial"/>
                <a:buChar char="•"/>
                <a:defRPr sz="1000">
                  <a:solidFill>
                    <a:srgbClr val="038C7F"/>
                  </a:solidFill>
                  <a:latin typeface="Segoe UI" panose="020B0502040204020203" pitchFamily="34" charset="0"/>
                </a:defRPr>
              </a:lvl2pPr>
            </a:lstStyle>
            <a:p>
              <a:pPr lvl="1"/>
              <a:r>
                <a:rPr lang="it-IT" dirty="0">
                  <a:solidFill>
                    <a:schemeClr val="tx1"/>
                  </a:solidFill>
                </a:rPr>
                <a:t>A partire dai ’50 (mercati saturi) il </a:t>
              </a:r>
              <a:r>
                <a:rPr lang="it-IT" b="1" dirty="0">
                  <a:solidFill>
                    <a:schemeClr val="tx1"/>
                  </a:solidFill>
                </a:rPr>
                <a:t>focus si sposta </a:t>
              </a:r>
              <a:r>
                <a:rPr lang="it-IT" dirty="0">
                  <a:solidFill>
                    <a:schemeClr val="tx1"/>
                  </a:solidFill>
                </a:rPr>
                <a:t>dalla massimizzazione della produzione </a:t>
              </a:r>
              <a:r>
                <a:rPr lang="it-IT" b="1" dirty="0">
                  <a:solidFill>
                    <a:schemeClr val="tx1"/>
                  </a:solidFill>
                </a:rPr>
                <a:t>alla massimizzazione delle vendite e del fatturato</a:t>
              </a:r>
            </a:p>
            <a:p>
              <a:pPr lvl="1"/>
              <a:r>
                <a:rPr lang="it-IT" b="1" dirty="0">
                  <a:solidFill>
                    <a:schemeClr val="tx1"/>
                  </a:solidFill>
                </a:rPr>
                <a:t>Prezzo come leva principale </a:t>
              </a:r>
              <a:r>
                <a:rPr lang="it-IT" dirty="0">
                  <a:solidFill>
                    <a:schemeClr val="tx1"/>
                  </a:solidFill>
                </a:rPr>
                <a:t>del marketing mix </a:t>
              </a:r>
              <a:r>
                <a:rPr lang="it-IT" b="1" dirty="0">
                  <a:solidFill>
                    <a:schemeClr val="tx1"/>
                  </a:solidFill>
                </a:rPr>
                <a:t>(insieme a distribuzione e comunicazione)</a:t>
              </a:r>
            </a:p>
            <a:p>
              <a:pPr lvl="1"/>
              <a:r>
                <a:rPr lang="it-IT" sz="1000" i="1" dirty="0">
                  <a:solidFill>
                    <a:schemeClr val="tx1"/>
                  </a:solidFill>
                  <a:latin typeface="Segoe UI" panose="020B0502040204020203" pitchFamily="34" charset="0"/>
                </a:rPr>
                <a:t>Non presi in considerazione i bisogni, i desideri e la soddisfazione del consumatore </a:t>
              </a:r>
            </a:p>
            <a:p>
              <a:pPr lvl="1"/>
              <a:endParaRPr lang="it-IT" dirty="0">
                <a:solidFill>
                  <a:schemeClr val="tx1"/>
                </a:solidFill>
              </a:endParaRPr>
            </a:p>
            <a:p>
              <a:endParaRPr lang="it-IT" dirty="0">
                <a:solidFill>
                  <a:schemeClr val="tx1"/>
                </a:solidFill>
              </a:endParaRPr>
            </a:p>
            <a:p>
              <a:endParaRPr lang="it-IT" dirty="0">
                <a:solidFill>
                  <a:schemeClr val="tx1"/>
                </a:solidFill>
              </a:endParaRPr>
            </a:p>
          </p:txBody>
        </p:sp>
      </p:grpSp>
      <p:grpSp>
        <p:nvGrpSpPr>
          <p:cNvPr id="34" name="Gruppo 33">
            <a:extLst>
              <a:ext uri="{FF2B5EF4-FFF2-40B4-BE49-F238E27FC236}">
                <a16:creationId xmlns:a16="http://schemas.microsoft.com/office/drawing/2014/main" id="{E4DABC5E-A331-B009-4691-A2A9DD9C157D}"/>
              </a:ext>
            </a:extLst>
          </p:cNvPr>
          <p:cNvGrpSpPr/>
          <p:nvPr/>
        </p:nvGrpSpPr>
        <p:grpSpPr>
          <a:xfrm>
            <a:off x="7811941" y="1535241"/>
            <a:ext cx="4230097" cy="2038196"/>
            <a:chOff x="7585850" y="1194584"/>
            <a:chExt cx="4230097" cy="2038196"/>
          </a:xfrm>
        </p:grpSpPr>
        <p:sp>
          <p:nvSpPr>
            <p:cNvPr id="18" name="TextBox 18"/>
            <p:cNvSpPr txBox="1"/>
            <p:nvPr/>
          </p:nvSpPr>
          <p:spPr>
            <a:xfrm>
              <a:off x="7653263" y="1194584"/>
              <a:ext cx="2997200" cy="258019"/>
            </a:xfrm>
            <a:prstGeom prst="rect">
              <a:avLst/>
            </a:prstGeom>
          </p:spPr>
          <p:txBody>
            <a:bodyPr wrap="square" lIns="0" tIns="0" rIns="0" bIns="0" rtlCol="0" anchor="t">
              <a:spAutoFit/>
            </a:bodyPr>
            <a:lstStyle/>
            <a:p>
              <a:pPr>
                <a:lnSpc>
                  <a:spcPts val="2239"/>
                </a:lnSpc>
                <a:spcBef>
                  <a:spcPct val="0"/>
                </a:spcBef>
              </a:pPr>
              <a:r>
                <a:rPr lang="it-IT" sz="1599" b="1" dirty="0">
                  <a:latin typeface="Segoe UI" panose="020B0502040204020203" pitchFamily="34" charset="0"/>
                </a:rPr>
                <a:t>4. ORIENTAMENTO AL CLIENTE</a:t>
              </a:r>
            </a:p>
          </p:txBody>
        </p:sp>
        <p:sp>
          <p:nvSpPr>
            <p:cNvPr id="19" name="TextBox 19"/>
            <p:cNvSpPr txBox="1"/>
            <p:nvPr/>
          </p:nvSpPr>
          <p:spPr>
            <a:xfrm>
              <a:off x="7585850" y="1472490"/>
              <a:ext cx="4230097" cy="1760290"/>
            </a:xfrm>
            <a:prstGeom prst="rect">
              <a:avLst/>
            </a:prstGeom>
          </p:spPr>
          <p:txBody>
            <a:bodyPr wrap="square" lIns="0" tIns="0" rIns="0" bIns="0" rtlCol="0" anchor="t">
              <a:spAutoFit/>
            </a:bodyPr>
            <a:lstStyle>
              <a:defPPr>
                <a:defRPr lang="it-IT"/>
              </a:defPPr>
              <a:lvl1pPr>
                <a:lnSpc>
                  <a:spcPts val="1983"/>
                </a:lnSpc>
                <a:defRPr sz="1000">
                  <a:solidFill>
                    <a:srgbClr val="038C7F"/>
                  </a:solidFill>
                  <a:latin typeface="Segoe UI" panose="020B0502040204020203" pitchFamily="34" charset="0"/>
                </a:defRPr>
              </a:lvl1pPr>
              <a:lvl2pPr marL="244698" lvl="1" indent="-122349">
                <a:lnSpc>
                  <a:spcPts val="1983"/>
                </a:lnSpc>
                <a:buFont typeface="Arial"/>
                <a:buChar char="•"/>
                <a:defRPr sz="1000">
                  <a:solidFill>
                    <a:srgbClr val="038C7F"/>
                  </a:solidFill>
                  <a:latin typeface="Segoe UI" panose="020B0502040204020203" pitchFamily="34" charset="0"/>
                </a:defRPr>
              </a:lvl2pPr>
            </a:lstStyle>
            <a:p>
              <a:pPr lvl="1"/>
              <a:r>
                <a:rPr lang="it-IT" b="1" dirty="0">
                  <a:solidFill>
                    <a:schemeClr val="tx1"/>
                  </a:solidFill>
                </a:rPr>
                <a:t>Mercati saturi e clienti consapevoli e attivi</a:t>
              </a:r>
              <a:r>
                <a:rPr lang="it-IT" dirty="0">
                  <a:solidFill>
                    <a:schemeClr val="tx1"/>
                  </a:solidFill>
                </a:rPr>
                <a:t>: le aziende si rendono che occorre capire i bisogni dei consumatori (sia espressi che inespressi) per realizzare prodotti adatti a soddisfarli</a:t>
              </a:r>
            </a:p>
            <a:p>
              <a:pPr lvl="1"/>
              <a:r>
                <a:rPr lang="it-IT" dirty="0">
                  <a:solidFill>
                    <a:schemeClr val="tx1"/>
                  </a:solidFill>
                </a:rPr>
                <a:t>Le aziende </a:t>
              </a:r>
              <a:r>
                <a:rPr lang="it-IT" b="1" dirty="0">
                  <a:solidFill>
                    <a:schemeClr val="tx1"/>
                  </a:solidFill>
                </a:rPr>
                <a:t>iniziano a investire in ricerche di mercato e a utilizzare il marketing per realizzare efficaci strategie di segmentazione, </a:t>
              </a:r>
              <a:r>
                <a:rPr lang="it-IT" b="1" dirty="0" err="1">
                  <a:solidFill>
                    <a:schemeClr val="tx1"/>
                  </a:solidFill>
                </a:rPr>
                <a:t>targetizzazione</a:t>
              </a:r>
              <a:r>
                <a:rPr lang="it-IT" b="1" dirty="0">
                  <a:solidFill>
                    <a:schemeClr val="tx1"/>
                  </a:solidFill>
                </a:rPr>
                <a:t> e posizionamento. </a:t>
              </a:r>
              <a:r>
                <a:rPr lang="it-IT" dirty="0">
                  <a:solidFill>
                    <a:schemeClr val="tx1"/>
                  </a:solidFill>
                </a:rPr>
                <a:t>E ad </a:t>
              </a:r>
              <a:r>
                <a:rPr lang="it-IT" b="1" dirty="0">
                  <a:solidFill>
                    <a:schemeClr val="tx1"/>
                  </a:solidFill>
                </a:rPr>
                <a:t>instaurare una relazione    e un dialogo continuo con il cliente</a:t>
              </a:r>
            </a:p>
          </p:txBody>
        </p:sp>
      </p:grpSp>
      <p:grpSp>
        <p:nvGrpSpPr>
          <p:cNvPr id="33" name="Gruppo 32">
            <a:extLst>
              <a:ext uri="{FF2B5EF4-FFF2-40B4-BE49-F238E27FC236}">
                <a16:creationId xmlns:a16="http://schemas.microsoft.com/office/drawing/2014/main" id="{DFD8A9B7-70E6-E8BE-5EB3-BF149A05B213}"/>
              </a:ext>
            </a:extLst>
          </p:cNvPr>
          <p:cNvGrpSpPr/>
          <p:nvPr/>
        </p:nvGrpSpPr>
        <p:grpSpPr>
          <a:xfrm>
            <a:off x="9266043" y="5588491"/>
            <a:ext cx="2695574" cy="1063878"/>
            <a:chOff x="8115301" y="1276305"/>
            <a:chExt cx="2695574" cy="1063878"/>
          </a:xfrm>
        </p:grpSpPr>
        <p:sp>
          <p:nvSpPr>
            <p:cNvPr id="22" name="TextBox 22"/>
            <p:cNvSpPr txBox="1"/>
            <p:nvPr/>
          </p:nvSpPr>
          <p:spPr>
            <a:xfrm>
              <a:off x="8115301" y="1276305"/>
              <a:ext cx="2695574" cy="258019"/>
            </a:xfrm>
            <a:prstGeom prst="rect">
              <a:avLst/>
            </a:prstGeom>
          </p:spPr>
          <p:txBody>
            <a:bodyPr wrap="square" lIns="0" tIns="0" rIns="0" bIns="0" rtlCol="0" anchor="t">
              <a:spAutoFit/>
            </a:bodyPr>
            <a:lstStyle/>
            <a:p>
              <a:pPr>
                <a:lnSpc>
                  <a:spcPts val="2239"/>
                </a:lnSpc>
                <a:spcBef>
                  <a:spcPct val="0"/>
                </a:spcBef>
              </a:pPr>
              <a:r>
                <a:rPr lang="it-IT" sz="1599" b="1" dirty="0">
                  <a:latin typeface="Segoe UI" panose="020B0502040204020203" pitchFamily="34" charset="0"/>
                </a:rPr>
                <a:t>WHAT’S NEXT?</a:t>
              </a:r>
            </a:p>
          </p:txBody>
        </p:sp>
        <p:sp>
          <p:nvSpPr>
            <p:cNvPr id="23" name="TextBox 23"/>
            <p:cNvSpPr txBox="1"/>
            <p:nvPr/>
          </p:nvSpPr>
          <p:spPr>
            <a:xfrm>
              <a:off x="8127104" y="1605815"/>
              <a:ext cx="2683771" cy="734368"/>
            </a:xfrm>
            <a:prstGeom prst="rect">
              <a:avLst/>
            </a:prstGeom>
          </p:spPr>
          <p:txBody>
            <a:bodyPr wrap="square" lIns="0" tIns="0" rIns="0" bIns="0" rtlCol="0" anchor="t">
              <a:spAutoFit/>
            </a:bodyPr>
            <a:lstStyle>
              <a:defPPr>
                <a:defRPr lang="it-IT"/>
              </a:defPPr>
              <a:lvl1pPr>
                <a:lnSpc>
                  <a:spcPts val="1983"/>
                </a:lnSpc>
                <a:defRPr sz="1000">
                  <a:solidFill>
                    <a:srgbClr val="038C7F"/>
                  </a:solidFill>
                  <a:latin typeface="Segoe UI" panose="020B0502040204020203" pitchFamily="34" charset="0"/>
                </a:defRPr>
              </a:lvl1pPr>
              <a:lvl2pPr marL="244698" lvl="1" indent="-122349">
                <a:lnSpc>
                  <a:spcPts val="1983"/>
                </a:lnSpc>
                <a:buFont typeface="Arial"/>
                <a:buChar char="•"/>
                <a:defRPr sz="1000">
                  <a:solidFill>
                    <a:srgbClr val="038C7F"/>
                  </a:solidFill>
                  <a:latin typeface="Segoe UI" panose="020B0502040204020203" pitchFamily="34" charset="0"/>
                </a:defRPr>
              </a:lvl2pPr>
            </a:lstStyle>
            <a:p>
              <a:pPr lvl="1"/>
              <a:r>
                <a:rPr lang="it-IT" dirty="0">
                  <a:solidFill>
                    <a:schemeClr val="tx1"/>
                  </a:solidFill>
                </a:rPr>
                <a:t>Il marketing oggi (e domani), in un </a:t>
              </a:r>
              <a:r>
                <a:rPr lang="it-IT" b="1" dirty="0">
                  <a:solidFill>
                    <a:schemeClr val="tx1"/>
                  </a:solidFill>
                </a:rPr>
                <a:t>contesto ipercomplesso</a:t>
              </a:r>
            </a:p>
            <a:p>
              <a:pPr lvl="1"/>
              <a:endParaRPr lang="it-IT" dirty="0">
                <a:solidFill>
                  <a:schemeClr val="tx1"/>
                </a:solidFill>
              </a:endParaRPr>
            </a:p>
          </p:txBody>
        </p:sp>
      </p:grpSp>
      <p:pic>
        <p:nvPicPr>
          <p:cNvPr id="7" name="Elemento grafico 6" descr="Punto interrogativo con riempimento a tinta unita">
            <a:extLst>
              <a:ext uri="{FF2B5EF4-FFF2-40B4-BE49-F238E27FC236}">
                <a16:creationId xmlns:a16="http://schemas.microsoft.com/office/drawing/2014/main" id="{6F9F8D60-2A34-4BC9-FE12-31B5BDEDDE7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507895" y="4650696"/>
            <a:ext cx="914400" cy="914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500"/>
                                        <p:tgtEl>
                                          <p:spTgt spid="3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fade">
                                      <p:cBhvr>
                                        <p:cTn id="17" dur="500"/>
                                        <p:tgtEl>
                                          <p:spTgt spid="3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fade">
                                      <p:cBhvr>
                                        <p:cTn id="22" dur="500"/>
                                        <p:tgtEl>
                                          <p:spTgt spid="3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fade">
                                      <p:cBhvr>
                                        <p:cTn id="27" dur="500"/>
                                        <p:tgtEl>
                                          <p:spTgt spid="33"/>
                                        </p:tgtEl>
                                      </p:cBhvr>
                                    </p:animEffect>
                                  </p:childTnLst>
                                </p:cTn>
                              </p:par>
                              <p:par>
                                <p:cTn id="28" presetID="1" presetClass="entr" presetSubtype="0" fill="hold" nodeType="withEffect">
                                  <p:stCondLst>
                                    <p:cond delay="0"/>
                                  </p:stCondLst>
                                  <p:childTnLst>
                                    <p:set>
                                      <p:cBhvr>
                                        <p:cTn id="29"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egnaposto numero diapositiva 1">
            <a:extLst>
              <a:ext uri="{FF2B5EF4-FFF2-40B4-BE49-F238E27FC236}">
                <a16:creationId xmlns:a16="http://schemas.microsoft.com/office/drawing/2014/main" id="{F0D91ED5-F2FA-76B4-09A7-43ECF5B474D8}"/>
              </a:ext>
            </a:extLst>
          </p:cNvPr>
          <p:cNvSpPr>
            <a:spLocks noGrp="1"/>
          </p:cNvSpPr>
          <p:nvPr>
            <p:ph type="sldNum" sz="quarter" idx="4"/>
          </p:nvPr>
        </p:nvSpPr>
        <p:spPr/>
        <p:txBody>
          <a:bodyPr/>
          <a:lstStyle/>
          <a:p>
            <a:r>
              <a:rPr lang="it-IT">
                <a:latin typeface="Segoe UI" panose="020B0502040204020203" pitchFamily="34" charset="0"/>
              </a:rPr>
              <a:t> </a:t>
            </a:r>
            <a:fld id="{69EFDA8D-BE95-4710-BEE0-4F64E81A0098}" type="slidenum">
              <a:rPr lang="it-IT" smtClean="0">
                <a:latin typeface="Segoe UI" panose="020B0502040204020203" pitchFamily="34" charset="0"/>
              </a:rPr>
              <a:pPr/>
              <a:t>7</a:t>
            </a:fld>
            <a:endParaRPr lang="it-IT" dirty="0">
              <a:latin typeface="Segoe UI" panose="020B0502040204020203" pitchFamily="34" charset="0"/>
            </a:endParaRPr>
          </a:p>
        </p:txBody>
      </p:sp>
      <p:sp>
        <p:nvSpPr>
          <p:cNvPr id="3" name="Segnaposto testo 2">
            <a:extLst>
              <a:ext uri="{FF2B5EF4-FFF2-40B4-BE49-F238E27FC236}">
                <a16:creationId xmlns:a16="http://schemas.microsoft.com/office/drawing/2014/main" id="{1CBDD0E1-8043-B74D-37D7-C2315D2E2AC9}"/>
              </a:ext>
            </a:extLst>
          </p:cNvPr>
          <p:cNvSpPr>
            <a:spLocks noGrp="1"/>
          </p:cNvSpPr>
          <p:nvPr>
            <p:ph type="body" sz="quarter" idx="10"/>
          </p:nvPr>
        </p:nvSpPr>
        <p:spPr/>
        <p:txBody>
          <a:bodyPr/>
          <a:lstStyle/>
          <a:p>
            <a:r>
              <a:rPr lang="it-IT" dirty="0"/>
              <a:t>LE FASI STORICHE DEL MARKETING/1</a:t>
            </a:r>
          </a:p>
        </p:txBody>
      </p:sp>
      <p:sp>
        <p:nvSpPr>
          <p:cNvPr id="4" name="Segnaposto testo 3">
            <a:extLst>
              <a:ext uri="{FF2B5EF4-FFF2-40B4-BE49-F238E27FC236}">
                <a16:creationId xmlns:a16="http://schemas.microsoft.com/office/drawing/2014/main" id="{E9B9A6BF-9E6D-7216-94B7-D835295C9C43}"/>
              </a:ext>
            </a:extLst>
          </p:cNvPr>
          <p:cNvSpPr>
            <a:spLocks noGrp="1"/>
          </p:cNvSpPr>
          <p:nvPr>
            <p:ph type="body" sz="quarter" idx="11"/>
          </p:nvPr>
        </p:nvSpPr>
        <p:spPr>
          <a:xfrm>
            <a:off x="647700" y="1401510"/>
            <a:ext cx="10906124" cy="4907215"/>
          </a:xfrm>
        </p:spPr>
        <p:txBody>
          <a:bodyPr/>
          <a:lstStyle/>
          <a:p>
            <a:r>
              <a:rPr lang="it-IT" b="1" dirty="0"/>
              <a:t>ORIENTAMENTO ALLA PRODUZIONE</a:t>
            </a:r>
          </a:p>
          <a:p>
            <a:endParaRPr lang="it-IT" dirty="0"/>
          </a:p>
          <a:p>
            <a:r>
              <a:rPr lang="it-IT" dirty="0"/>
              <a:t>Dalla prima Rivoluzione Industriale fino alla crisi del '29 causata dal crollo di Wall Street (Grande Depressione)</a:t>
            </a:r>
          </a:p>
          <a:p>
            <a:r>
              <a:rPr lang="it-IT" dirty="0"/>
              <a:t>La </a:t>
            </a:r>
            <a:r>
              <a:rPr lang="it-IT" b="1" dirty="0"/>
              <a:t>domanda di mercato è di gran lunga superiore all'offerta e alla capacità produttiva </a:t>
            </a:r>
            <a:r>
              <a:rPr lang="it-IT" dirty="0"/>
              <a:t>e le aziende sono completamente concentrate sulla massimizzazione del profitto e dei volumi produttivi.</a:t>
            </a:r>
          </a:p>
          <a:p>
            <a:r>
              <a:rPr lang="it-IT" dirty="0"/>
              <a:t>La </a:t>
            </a:r>
            <a:r>
              <a:rPr lang="it-IT" b="1" dirty="0"/>
              <a:t>chiave del successo è data dalla realizzazione di prodotti standardizzati </a:t>
            </a:r>
            <a:r>
              <a:rPr lang="it-IT" dirty="0"/>
              <a:t>- di cui non esistono varianti - su larga scala e dal perseguimento delle </a:t>
            </a:r>
            <a:r>
              <a:rPr lang="it-IT" b="1" dirty="0"/>
              <a:t>economie di scala</a:t>
            </a:r>
            <a:r>
              <a:rPr lang="it-IT" dirty="0"/>
              <a:t> che, insieme, permettono di ridurre i costi di produzione (hai mai sentito parlare della "Ford modello T"?).</a:t>
            </a:r>
          </a:p>
          <a:p>
            <a:r>
              <a:rPr lang="it-IT" b="1" dirty="0"/>
              <a:t>Non vengono presi in considerazione i bisogni, i desideri e la soddisfazione del consumatore </a:t>
            </a:r>
            <a:r>
              <a:rPr lang="it-IT" dirty="0"/>
              <a:t>(sono i produttori a decidere cosa realizzare e come) che ricopre un ruolo passivo e non ha nessun tipo di consapevolezza. In altre parole, compra ciò che gli viene proposto.</a:t>
            </a:r>
          </a:p>
          <a:p>
            <a:r>
              <a:rPr lang="it-IT" dirty="0"/>
              <a:t>La </a:t>
            </a:r>
            <a:r>
              <a:rPr lang="it-IT" b="1" dirty="0"/>
              <a:t>competizione è nulla</a:t>
            </a:r>
            <a:r>
              <a:rPr lang="it-IT" dirty="0"/>
              <a:t>, i </a:t>
            </a:r>
            <a:r>
              <a:rPr lang="it-IT" b="1" dirty="0"/>
              <a:t>margini di crescita sono enormi</a:t>
            </a:r>
            <a:r>
              <a:rPr lang="it-IT" dirty="0"/>
              <a:t>, la </a:t>
            </a:r>
            <a:r>
              <a:rPr lang="it-IT" b="1" dirty="0"/>
              <a:t>leva</a:t>
            </a:r>
            <a:r>
              <a:rPr lang="it-IT" dirty="0"/>
              <a:t> più importante di quello che successivamente verrà chiamato marketing mix è la </a:t>
            </a:r>
            <a:r>
              <a:rPr lang="it-IT" b="1" dirty="0"/>
              <a:t>distribuzione</a:t>
            </a:r>
            <a:r>
              <a:rPr lang="it-IT" dirty="0"/>
              <a:t>.</a:t>
            </a:r>
          </a:p>
        </p:txBody>
      </p:sp>
    </p:spTree>
    <p:extLst>
      <p:ext uri="{BB962C8B-B14F-4D97-AF65-F5344CB8AC3E}">
        <p14:creationId xmlns:p14="http://schemas.microsoft.com/office/powerpoint/2010/main" val="41308133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egnaposto numero diapositiva 1">
            <a:extLst>
              <a:ext uri="{FF2B5EF4-FFF2-40B4-BE49-F238E27FC236}">
                <a16:creationId xmlns:a16="http://schemas.microsoft.com/office/drawing/2014/main" id="{F0D91ED5-F2FA-76B4-09A7-43ECF5B474D8}"/>
              </a:ext>
            </a:extLst>
          </p:cNvPr>
          <p:cNvSpPr>
            <a:spLocks noGrp="1"/>
          </p:cNvSpPr>
          <p:nvPr>
            <p:ph type="sldNum" sz="quarter" idx="4"/>
          </p:nvPr>
        </p:nvSpPr>
        <p:spPr/>
        <p:txBody>
          <a:bodyPr/>
          <a:lstStyle/>
          <a:p>
            <a:r>
              <a:rPr lang="it-IT">
                <a:latin typeface="Segoe UI" panose="020B0502040204020203" pitchFamily="34" charset="0"/>
              </a:rPr>
              <a:t> </a:t>
            </a:r>
            <a:fld id="{69EFDA8D-BE95-4710-BEE0-4F64E81A0098}" type="slidenum">
              <a:rPr lang="it-IT" smtClean="0">
                <a:latin typeface="Segoe UI" panose="020B0502040204020203" pitchFamily="34" charset="0"/>
              </a:rPr>
              <a:pPr/>
              <a:t>8</a:t>
            </a:fld>
            <a:endParaRPr lang="it-IT" dirty="0">
              <a:latin typeface="Segoe UI" panose="020B0502040204020203" pitchFamily="34" charset="0"/>
            </a:endParaRPr>
          </a:p>
        </p:txBody>
      </p:sp>
      <p:sp>
        <p:nvSpPr>
          <p:cNvPr id="3" name="Segnaposto testo 2">
            <a:extLst>
              <a:ext uri="{FF2B5EF4-FFF2-40B4-BE49-F238E27FC236}">
                <a16:creationId xmlns:a16="http://schemas.microsoft.com/office/drawing/2014/main" id="{1CBDD0E1-8043-B74D-37D7-C2315D2E2AC9}"/>
              </a:ext>
            </a:extLst>
          </p:cNvPr>
          <p:cNvSpPr>
            <a:spLocks noGrp="1"/>
          </p:cNvSpPr>
          <p:nvPr>
            <p:ph type="body" sz="quarter" idx="10"/>
          </p:nvPr>
        </p:nvSpPr>
        <p:spPr/>
        <p:txBody>
          <a:bodyPr/>
          <a:lstStyle/>
          <a:p>
            <a:r>
              <a:rPr lang="it-IT" dirty="0"/>
              <a:t>LE FASI STORICHE DEL MARKETING/2</a:t>
            </a:r>
          </a:p>
        </p:txBody>
      </p:sp>
      <p:sp>
        <p:nvSpPr>
          <p:cNvPr id="4" name="Segnaposto testo 3">
            <a:extLst>
              <a:ext uri="{FF2B5EF4-FFF2-40B4-BE49-F238E27FC236}">
                <a16:creationId xmlns:a16="http://schemas.microsoft.com/office/drawing/2014/main" id="{E9B9A6BF-9E6D-7216-94B7-D835295C9C43}"/>
              </a:ext>
            </a:extLst>
          </p:cNvPr>
          <p:cNvSpPr>
            <a:spLocks noGrp="1"/>
          </p:cNvSpPr>
          <p:nvPr>
            <p:ph type="body" sz="quarter" idx="11"/>
          </p:nvPr>
        </p:nvSpPr>
        <p:spPr>
          <a:xfrm>
            <a:off x="647700" y="1401510"/>
            <a:ext cx="10906124" cy="4907215"/>
          </a:xfrm>
        </p:spPr>
        <p:txBody>
          <a:bodyPr/>
          <a:lstStyle/>
          <a:p>
            <a:r>
              <a:rPr lang="it-IT" b="1" dirty="0"/>
              <a:t>ORIENTAMENTO AL PRODOTTO</a:t>
            </a:r>
          </a:p>
          <a:p>
            <a:endParaRPr lang="it-IT" dirty="0"/>
          </a:p>
          <a:p>
            <a:r>
              <a:rPr lang="it-IT" dirty="0"/>
              <a:t>Si tratta di un approccio correlato al precedente, che nasce nel momento in cui </a:t>
            </a:r>
            <a:r>
              <a:rPr lang="it-IT" b="1" dirty="0"/>
              <a:t>aumenta il numero dei competitors (quindi, cresce l'offerta che resta pur sempre inferiore alla domanda) e il concetto di competitività diventa tangibile.</a:t>
            </a:r>
          </a:p>
          <a:p>
            <a:r>
              <a:rPr lang="it-IT" dirty="0"/>
              <a:t>Alcune aziende sentono l'esigenza di differenziarsi dai concorrenti e per raggiungere l'obiettivo iniziano a concentrarsi sulle </a:t>
            </a:r>
            <a:r>
              <a:rPr lang="it-IT" b="1" dirty="0"/>
              <a:t>caratteristiche di prodotto e sulla realizzazione del prodotto migliore</a:t>
            </a:r>
            <a:r>
              <a:rPr lang="it-IT" dirty="0"/>
              <a:t>. Siamo di fronte alla nascita delle prime linee e delle prime gamme di prodotti che, in questa fase, si differenziano prevalentemente </a:t>
            </a:r>
            <a:r>
              <a:rPr lang="it-IT" b="1" dirty="0"/>
              <a:t>per funzionalità e qualità.</a:t>
            </a:r>
          </a:p>
          <a:p>
            <a:r>
              <a:rPr lang="it-IT" dirty="0"/>
              <a:t>Dal lato del consumatore, </a:t>
            </a:r>
            <a:r>
              <a:rPr lang="it-IT" b="1" dirty="0"/>
              <a:t>le aziende continuando a ignorare bisogni, esigenze e soddisfazione</a:t>
            </a:r>
            <a:r>
              <a:rPr lang="it-IT" dirty="0"/>
              <a:t>.</a:t>
            </a:r>
          </a:p>
          <a:p>
            <a:r>
              <a:rPr lang="it-IT" dirty="0"/>
              <a:t>Queste </a:t>
            </a:r>
            <a:r>
              <a:rPr lang="it-IT" b="1" dirty="0"/>
              <a:t>logiche iniziano a non funzionare più verso gli anni Cinquanta </a:t>
            </a:r>
            <a:r>
              <a:rPr lang="it-IT" dirty="0"/>
              <a:t>quando cominciano ad essere presenti sul mercato tanti prodotti che hanno la pretesa di essere migliori degli altri. In altre parole, </a:t>
            </a:r>
            <a:r>
              <a:rPr lang="it-IT" b="1" dirty="0"/>
              <a:t>i mercati sono sempre più saturi e le aziende iniziano ad avere difficoltà a vendere.</a:t>
            </a:r>
          </a:p>
        </p:txBody>
      </p:sp>
    </p:spTree>
    <p:extLst>
      <p:ext uri="{BB962C8B-B14F-4D97-AF65-F5344CB8AC3E}">
        <p14:creationId xmlns:p14="http://schemas.microsoft.com/office/powerpoint/2010/main" val="40969176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egnaposto numero diapositiva 1">
            <a:extLst>
              <a:ext uri="{FF2B5EF4-FFF2-40B4-BE49-F238E27FC236}">
                <a16:creationId xmlns:a16="http://schemas.microsoft.com/office/drawing/2014/main" id="{F0D91ED5-F2FA-76B4-09A7-43ECF5B474D8}"/>
              </a:ext>
            </a:extLst>
          </p:cNvPr>
          <p:cNvSpPr>
            <a:spLocks noGrp="1"/>
          </p:cNvSpPr>
          <p:nvPr>
            <p:ph type="sldNum" sz="quarter" idx="4"/>
          </p:nvPr>
        </p:nvSpPr>
        <p:spPr/>
        <p:txBody>
          <a:bodyPr/>
          <a:lstStyle/>
          <a:p>
            <a:r>
              <a:rPr lang="it-IT">
                <a:latin typeface="Segoe UI" panose="020B0502040204020203" pitchFamily="34" charset="0"/>
              </a:rPr>
              <a:t> </a:t>
            </a:r>
            <a:fld id="{69EFDA8D-BE95-4710-BEE0-4F64E81A0098}" type="slidenum">
              <a:rPr lang="it-IT" smtClean="0">
                <a:latin typeface="Segoe UI" panose="020B0502040204020203" pitchFamily="34" charset="0"/>
              </a:rPr>
              <a:pPr/>
              <a:t>9</a:t>
            </a:fld>
            <a:endParaRPr lang="it-IT" dirty="0">
              <a:latin typeface="Segoe UI" panose="020B0502040204020203" pitchFamily="34" charset="0"/>
            </a:endParaRPr>
          </a:p>
        </p:txBody>
      </p:sp>
      <p:sp>
        <p:nvSpPr>
          <p:cNvPr id="3" name="Segnaposto testo 2">
            <a:extLst>
              <a:ext uri="{FF2B5EF4-FFF2-40B4-BE49-F238E27FC236}">
                <a16:creationId xmlns:a16="http://schemas.microsoft.com/office/drawing/2014/main" id="{1CBDD0E1-8043-B74D-37D7-C2315D2E2AC9}"/>
              </a:ext>
            </a:extLst>
          </p:cNvPr>
          <p:cNvSpPr>
            <a:spLocks noGrp="1"/>
          </p:cNvSpPr>
          <p:nvPr>
            <p:ph type="body" sz="quarter" idx="10"/>
          </p:nvPr>
        </p:nvSpPr>
        <p:spPr/>
        <p:txBody>
          <a:bodyPr/>
          <a:lstStyle/>
          <a:p>
            <a:r>
              <a:rPr lang="it-IT" dirty="0"/>
              <a:t>LE FASI STORICHE DEL MARKETING/3</a:t>
            </a:r>
          </a:p>
        </p:txBody>
      </p:sp>
      <p:sp>
        <p:nvSpPr>
          <p:cNvPr id="4" name="Segnaposto testo 3">
            <a:extLst>
              <a:ext uri="{FF2B5EF4-FFF2-40B4-BE49-F238E27FC236}">
                <a16:creationId xmlns:a16="http://schemas.microsoft.com/office/drawing/2014/main" id="{E9B9A6BF-9E6D-7216-94B7-D835295C9C43}"/>
              </a:ext>
            </a:extLst>
          </p:cNvPr>
          <p:cNvSpPr>
            <a:spLocks noGrp="1"/>
          </p:cNvSpPr>
          <p:nvPr>
            <p:ph type="body" sz="quarter" idx="11"/>
          </p:nvPr>
        </p:nvSpPr>
        <p:spPr>
          <a:xfrm>
            <a:off x="647700" y="1401510"/>
            <a:ext cx="10906124" cy="4907215"/>
          </a:xfrm>
        </p:spPr>
        <p:txBody>
          <a:bodyPr/>
          <a:lstStyle/>
          <a:p>
            <a:r>
              <a:rPr lang="it-IT" b="1" dirty="0"/>
              <a:t>ORIENTAMENTO ALLE VENDITE</a:t>
            </a:r>
          </a:p>
          <a:p>
            <a:endParaRPr lang="it-IT" dirty="0"/>
          </a:p>
          <a:p>
            <a:r>
              <a:rPr lang="it-IT" dirty="0" err="1"/>
              <a:t>ll</a:t>
            </a:r>
            <a:r>
              <a:rPr lang="it-IT" dirty="0"/>
              <a:t> terzo step si sviluppa a partire dagli anni Cinquanta, e </a:t>
            </a:r>
            <a:r>
              <a:rPr lang="it-IT" b="1" dirty="0"/>
              <a:t>il focus delle aziende si sposta dalla massimizzazione della produzione alla massimizzazione delle vendite e del fatturato.</a:t>
            </a:r>
          </a:p>
          <a:p>
            <a:r>
              <a:rPr lang="it-IT" dirty="0"/>
              <a:t>In questo periodo, si assiste ad un importante aumento del reddito pro-capite, alla saturazione dei mercati, all'intensificarsi della concorrenza e ad uno stravolgimento dell'equilibrio di mercato dato che l'offerta supera la domanda.</a:t>
            </a:r>
          </a:p>
          <a:p>
            <a:r>
              <a:rPr lang="it-IT" dirty="0"/>
              <a:t>La </a:t>
            </a:r>
            <a:r>
              <a:rPr lang="it-IT" b="1" dirty="0"/>
              <a:t>leva principale del marketing mix è il prezzo ma, dato che la situazione si complica, le aziende iniziano a sfruttare anche altri strumenti di marketing</a:t>
            </a:r>
            <a:r>
              <a:rPr lang="it-IT" dirty="0"/>
              <a:t>:</a:t>
            </a:r>
          </a:p>
          <a:p>
            <a:pPr marL="285750" indent="-285750">
              <a:buFont typeface="Arial" panose="020B0604020202020204" pitchFamily="34" charset="0"/>
              <a:buChar char="•"/>
            </a:pPr>
            <a:r>
              <a:rPr lang="it-IT" dirty="0"/>
              <a:t>la </a:t>
            </a:r>
            <a:r>
              <a:rPr lang="it-IT" b="1" dirty="0"/>
              <a:t>distribuzione</a:t>
            </a:r>
            <a:r>
              <a:rPr lang="it-IT" dirty="0"/>
              <a:t>, per raggiungere un numero crescente di consumatori le aziende creano reti commerciali (nascono gli agenti, i venditori, le filiali e i negozi, ad esempio)</a:t>
            </a:r>
          </a:p>
          <a:p>
            <a:pPr marL="285750" indent="-285750">
              <a:buFont typeface="Arial" panose="020B0604020202020204" pitchFamily="34" charset="0"/>
              <a:buChar char="•"/>
            </a:pPr>
            <a:r>
              <a:rPr lang="it-IT" dirty="0"/>
              <a:t>la </a:t>
            </a:r>
            <a:r>
              <a:rPr lang="it-IT" b="1" dirty="0"/>
              <a:t>comunicazione</a:t>
            </a:r>
            <a:r>
              <a:rPr lang="it-IT" dirty="0"/>
              <a:t>, che si serve della pubblicità e dei mezzi di comunicazione di massa per stimolare i consumatori all'acquisto e per promuovere i prodotti.</a:t>
            </a:r>
          </a:p>
          <a:p>
            <a:r>
              <a:rPr lang="it-IT" b="1" dirty="0"/>
              <a:t>Neanche in questa fase le aziende prendono, però, in considerazione gli effettivi bisogni dei consumatori e la soddisfazione dei clienti.</a:t>
            </a:r>
          </a:p>
          <a:p>
            <a:r>
              <a:rPr lang="it-IT" dirty="0"/>
              <a:t>Con il passare del tempo, </a:t>
            </a:r>
            <a:r>
              <a:rPr lang="it-IT" b="1" dirty="0"/>
              <a:t>i consumatori diventano sempre più esigenti e anche queste dinamiche smettono di funzionare perché i prodotti che non rispondono a esigenze reali non funzionano più.</a:t>
            </a:r>
          </a:p>
        </p:txBody>
      </p:sp>
    </p:spTree>
    <p:extLst>
      <p:ext uri="{BB962C8B-B14F-4D97-AF65-F5344CB8AC3E}">
        <p14:creationId xmlns:p14="http://schemas.microsoft.com/office/powerpoint/2010/main" val="551603844"/>
      </p:ext>
    </p:extLst>
  </p:cSld>
  <p:clrMapOvr>
    <a:masterClrMapping/>
  </p:clrMapOvr>
</p:sld>
</file>

<file path=ppt/theme/theme1.xml><?xml version="1.0" encoding="utf-8"?>
<a:theme xmlns:a="http://schemas.openxmlformats.org/drawingml/2006/main" name="Tema di Office">
  <a:themeElements>
    <a:clrScheme name="Dental Monitor">
      <a:dk1>
        <a:sysClr val="windowText" lastClr="000000"/>
      </a:dk1>
      <a:lt1>
        <a:sysClr val="window" lastClr="FFFFFF"/>
      </a:lt1>
      <a:dk2>
        <a:srgbClr val="000000"/>
      </a:dk2>
      <a:lt2>
        <a:srgbClr val="F8F8F8"/>
      </a:lt2>
      <a:accent1>
        <a:srgbClr val="F5CA1F"/>
      </a:accent1>
      <a:accent2>
        <a:srgbClr val="F5CA1F"/>
      </a:accent2>
      <a:accent3>
        <a:srgbClr val="F5CA1F"/>
      </a:accent3>
      <a:accent4>
        <a:srgbClr val="87888A"/>
      </a:accent4>
      <a:accent5>
        <a:srgbClr val="87888A"/>
      </a:accent5>
      <a:accent6>
        <a:srgbClr val="1A171B"/>
      </a:accent6>
      <a:hlink>
        <a:srgbClr val="F5CA1F"/>
      </a:hlink>
      <a:folHlink>
        <a:srgbClr val="87888A"/>
      </a:folHlink>
    </a:clrScheme>
    <a:fontScheme name="Font KS">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Dental Monitor">
    <a:dk1>
      <a:sysClr val="windowText" lastClr="000000"/>
    </a:dk1>
    <a:lt1>
      <a:sysClr val="window" lastClr="FFFFFF"/>
    </a:lt1>
    <a:dk2>
      <a:srgbClr val="000000"/>
    </a:dk2>
    <a:lt2>
      <a:srgbClr val="F8F8F8"/>
    </a:lt2>
    <a:accent1>
      <a:srgbClr val="F5CA1F"/>
    </a:accent1>
    <a:accent2>
      <a:srgbClr val="F5CA1F"/>
    </a:accent2>
    <a:accent3>
      <a:srgbClr val="F5CA1F"/>
    </a:accent3>
    <a:accent4>
      <a:srgbClr val="87888A"/>
    </a:accent4>
    <a:accent5>
      <a:srgbClr val="87888A"/>
    </a:accent5>
    <a:accent6>
      <a:srgbClr val="1A171B"/>
    </a:accent6>
    <a:hlink>
      <a:srgbClr val="F5CA1F"/>
    </a:hlink>
    <a:folHlink>
      <a:srgbClr val="87888A"/>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bb94d668-81d4-4175-873c-b6057b6ecec5">
      <Terms xmlns="http://schemas.microsoft.com/office/infopath/2007/PartnerControls"/>
    </lcf76f155ced4ddcb4097134ff3c332f>
    <TaxCatchAll xmlns="729e1dbc-35fb-47a0-a534-559e71df25ef"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o" ma:contentTypeID="0x010100814E36A288D9BF4CB1CDE92C3DEC6FA1" ma:contentTypeVersion="18" ma:contentTypeDescription="Creare un nuovo documento." ma:contentTypeScope="" ma:versionID="a4719f58ba7ac364f79b3bf540f2952f">
  <xsd:schema xmlns:xsd="http://www.w3.org/2001/XMLSchema" xmlns:xs="http://www.w3.org/2001/XMLSchema" xmlns:p="http://schemas.microsoft.com/office/2006/metadata/properties" xmlns:ns2="bb94d668-81d4-4175-873c-b6057b6ecec5" xmlns:ns3="729e1dbc-35fb-47a0-a534-559e71df25ef" targetNamespace="http://schemas.microsoft.com/office/2006/metadata/properties" ma:root="true" ma:fieldsID="bd3265644a88f6b9309b8875722eaa61" ns2:_="" ns3:_="">
    <xsd:import namespace="bb94d668-81d4-4175-873c-b6057b6ecec5"/>
    <xsd:import namespace="729e1dbc-35fb-47a0-a534-559e71df25ef"/>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Location" minOccurs="0"/>
                <xsd:element ref="ns3:SharedWithUsers" minOccurs="0"/>
                <xsd:element ref="ns3:SharedWithDetails"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b94d668-81d4-4175-873c-b6057b6ecec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Location" ma:index="13"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Tag immagine" ma:readOnly="false" ma:fieldId="{5cf76f15-5ced-4ddc-b409-7134ff3c332f}" ma:taxonomyMulti="true" ma:sspId="9e752f35-c7f1-46ce-a704-50ed0bfa4594"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29e1dbc-35fb-47a0-a534-559e71df25ef" elementFormDefault="qualified">
    <xsd:import namespace="http://schemas.microsoft.com/office/2006/documentManagement/types"/>
    <xsd:import namespace="http://schemas.microsoft.com/office/infopath/2007/PartnerControls"/>
    <xsd:element name="SharedWithUsers" ma:index="14" nillable="true" ma:displayName="Condivis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Condiviso con dettagli" ma:internalName="SharedWithDetails" ma:readOnly="true">
      <xsd:simpleType>
        <xsd:restriction base="dms:Note">
          <xsd:maxLength value="255"/>
        </xsd:restriction>
      </xsd:simpleType>
    </xsd:element>
    <xsd:element name="TaxCatchAll" ma:index="23" nillable="true" ma:displayName="Taxonomy Catch All Column" ma:hidden="true" ma:list="{778ae880-357a-42f5-a32d-84d87eeb4c1a}" ma:internalName="TaxCatchAll" ma:showField="CatchAllData" ma:web="729e1dbc-35fb-47a0-a534-559e71df25e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i contenuto"/>
        <xsd:element ref="dc:title" minOccurs="0" maxOccurs="1" ma:index="4" ma:displayName="Tito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A2445B0-2D45-4583-AF22-032A577B6635}">
  <ds:schemaRefs>
    <ds:schemaRef ds:uri="http://schemas.microsoft.com/office/2006/metadata/properties"/>
    <ds:schemaRef ds:uri="http://schemas.microsoft.com/office/infopath/2007/PartnerControls"/>
    <ds:schemaRef ds:uri="bb94d668-81d4-4175-873c-b6057b6ecec5"/>
    <ds:schemaRef ds:uri="729e1dbc-35fb-47a0-a534-559e71df25ef"/>
  </ds:schemaRefs>
</ds:datastoreItem>
</file>

<file path=customXml/itemProps2.xml><?xml version="1.0" encoding="utf-8"?>
<ds:datastoreItem xmlns:ds="http://schemas.openxmlformats.org/officeDocument/2006/customXml" ds:itemID="{F511DB1C-F191-4636-A298-67864FF99F53}">
  <ds:schemaRefs>
    <ds:schemaRef ds:uri="http://schemas.microsoft.com/sharepoint/v3/contenttype/forms"/>
  </ds:schemaRefs>
</ds:datastoreItem>
</file>

<file path=customXml/itemProps3.xml><?xml version="1.0" encoding="utf-8"?>
<ds:datastoreItem xmlns:ds="http://schemas.openxmlformats.org/officeDocument/2006/customXml" ds:itemID="{68E59FA7-F9D1-4A22-96B4-8D1F64F281F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b94d668-81d4-4175-873c-b6057b6ecec5"/>
    <ds:schemaRef ds:uri="729e1dbc-35fb-47a0-a534-559e71df25e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15770</TotalTime>
  <Words>7411</Words>
  <Application>Microsoft Office PowerPoint</Application>
  <PresentationFormat>Widescreen</PresentationFormat>
  <Paragraphs>506</Paragraphs>
  <Slides>42</Slides>
  <Notes>22</Notes>
  <HiddenSlides>6</HiddenSlides>
  <MMClips>0</MMClips>
  <ScaleCrop>false</ScaleCrop>
  <HeadingPairs>
    <vt:vector size="6" baseType="variant">
      <vt:variant>
        <vt:lpstr>Caratteri utilizzati</vt:lpstr>
      </vt:variant>
      <vt:variant>
        <vt:i4>12</vt:i4>
      </vt:variant>
      <vt:variant>
        <vt:lpstr>Tema</vt:lpstr>
      </vt:variant>
      <vt:variant>
        <vt:i4>1</vt:i4>
      </vt:variant>
      <vt:variant>
        <vt:lpstr>Titoli diapositive</vt:lpstr>
      </vt:variant>
      <vt:variant>
        <vt:i4>42</vt:i4>
      </vt:variant>
    </vt:vector>
  </HeadingPairs>
  <TitlesOfParts>
    <vt:vector size="55" baseType="lpstr">
      <vt:lpstr>-apple-system</vt:lpstr>
      <vt:lpstr>Arial</vt:lpstr>
      <vt:lpstr>Calibri</vt:lpstr>
      <vt:lpstr>Calibri Light</vt:lpstr>
      <vt:lpstr>Century Gothic</vt:lpstr>
      <vt:lpstr>Inter</vt:lpstr>
      <vt:lpstr>math</vt:lpstr>
      <vt:lpstr>Montserrat</vt:lpstr>
      <vt:lpstr>SalesforceSansRegular</vt:lpstr>
      <vt:lpstr>Segoe UI</vt:lpstr>
      <vt:lpstr>Söhne</vt:lpstr>
      <vt:lpstr>Wingdings</vt:lpstr>
      <vt:lpstr>Tema di Office</vt:lpstr>
      <vt:lpstr>Presentazione standard di PowerPoint</vt:lpstr>
      <vt:lpstr>Presentazione standard di PowerPoint</vt:lpstr>
      <vt:lpstr>Presentazione standard di PowerPoint</vt:lpstr>
      <vt:lpstr>BREVE EXCURSUS: marketing e marketing intelligence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LE RICERCHE DI MERCATO</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ESEMPI DI OUTPUT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Key-Stone</dc:creator>
  <cp:lastModifiedBy>Simona Grieco</cp:lastModifiedBy>
  <cp:revision>267</cp:revision>
  <dcterms:created xsi:type="dcterms:W3CDTF">2022-09-20T09:24:05Z</dcterms:created>
  <dcterms:modified xsi:type="dcterms:W3CDTF">2024-06-11T15:59:52Z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0x010100814E36A288D9BF4CB1CDE92C3DEC6FA1</vt:lpwstr>
  </property>
  <property fmtid="{D5CDD505-2E9C-101B-9397-08002B2CF9AE}" pid="3" name="MediaServiceImageTags">
    <vt:lpwstr/>
  </property>
</Properties>
</file>