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76" r:id="rId5"/>
    <p:sldId id="298" r:id="rId6"/>
    <p:sldId id="301" r:id="rId7"/>
    <p:sldId id="259" r:id="rId8"/>
    <p:sldId id="300" r:id="rId9"/>
    <p:sldId id="262" r:id="rId10"/>
    <p:sldId id="289" r:id="rId11"/>
    <p:sldId id="273" r:id="rId12"/>
    <p:sldId id="302" r:id="rId13"/>
    <p:sldId id="291" r:id="rId14"/>
    <p:sldId id="292" r:id="rId15"/>
    <p:sldId id="294" r:id="rId16"/>
  </p:sldIdLst>
  <p:sldSz cx="18288000" cy="10287000"/>
  <p:notesSz cx="6858000" cy="9144000"/>
  <p:embeddedFontLst>
    <p:embeddedFont>
      <p:font typeface="Eurostile LT Std Bold" panose="020B0804020202050204" pitchFamily="34" charset="0"/>
      <p:bold r:id="rId18"/>
      <p:boldItalic r:id="rId19"/>
    </p:embeddedFont>
    <p:embeddedFont>
      <p:font typeface="Open Sans" panose="020B0606030504020204"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
      <p:font typeface="Ubuntu" panose="020B0504030602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8" userDrawn="1">
          <p15:clr>
            <a:srgbClr val="A4A3A4"/>
          </p15:clr>
        </p15:guide>
        <p15:guide id="2"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4A43"/>
    <a:srgbClr val="C0C0C0"/>
    <a:srgbClr val="038C7F"/>
    <a:srgbClr val="E6FEFC"/>
    <a:srgbClr val="05211F"/>
    <a:srgbClr val="026259"/>
    <a:srgbClr val="F2F2F2"/>
    <a:srgbClr val="F16E6B"/>
    <a:srgbClr val="F6A2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94964" autoAdjust="0"/>
  </p:normalViewPr>
  <p:slideViewPr>
    <p:cSldViewPr>
      <p:cViewPr varScale="1">
        <p:scale>
          <a:sx n="61" d="100"/>
          <a:sy n="61" d="100"/>
        </p:scale>
        <p:origin x="72" y="43"/>
      </p:cViewPr>
      <p:guideLst>
        <p:guide orient="horz" pos="1368"/>
        <p:guide pos="4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6BE73-E1F2-4319-9B8B-332B3B59704A}" type="datetimeFigureOut">
              <a:rPr lang="it-IT" smtClean="0"/>
              <a:t>06/05/2024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F894E-3CDF-4542-BC83-C955D84C9846}" type="slidenum">
              <a:rPr lang="it-IT" smtClean="0"/>
              <a:t>‹N›</a:t>
            </a:fld>
            <a:endParaRPr lang="it-IT"/>
          </a:p>
        </p:txBody>
      </p:sp>
    </p:spTree>
    <p:extLst>
      <p:ext uri="{BB962C8B-B14F-4D97-AF65-F5344CB8AC3E}">
        <p14:creationId xmlns:p14="http://schemas.microsoft.com/office/powerpoint/2010/main" val="95174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722F1-30CA-29C7-4BE9-86D6B1D5498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4672266-CBF8-C131-16BF-B13A44ABA72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207D997-A6FC-C3E2-C0AD-B39297E77A3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BF671160-4763-7A96-B9F0-49B5895CE2F2}"/>
              </a:ext>
            </a:extLst>
          </p:cNvPr>
          <p:cNvSpPr>
            <a:spLocks noGrp="1"/>
          </p:cNvSpPr>
          <p:nvPr>
            <p:ph type="sldNum" sz="quarter" idx="5"/>
          </p:nvPr>
        </p:nvSpPr>
        <p:spPr/>
        <p:txBody>
          <a:bodyPr/>
          <a:lstStyle/>
          <a:p>
            <a:fld id="{814F894E-3CDF-4542-BC83-C955D84C9846}" type="slidenum">
              <a:rPr lang="it-IT" smtClean="0"/>
              <a:t>2</a:t>
            </a:fld>
            <a:endParaRPr lang="it-IT" dirty="0"/>
          </a:p>
        </p:txBody>
      </p:sp>
    </p:spTree>
    <p:extLst>
      <p:ext uri="{BB962C8B-B14F-4D97-AF65-F5344CB8AC3E}">
        <p14:creationId xmlns:p14="http://schemas.microsoft.com/office/powerpoint/2010/main" val="166688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AD86-09F1-BB0F-91C5-219F6E31896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8D421D1-FB71-582D-73DD-63C99BF6E81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7769223-189E-3C15-D3AE-BA9A141C18F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B4BC78B4-D38D-DBAC-DA23-3B757FEBFA89}"/>
              </a:ext>
            </a:extLst>
          </p:cNvPr>
          <p:cNvSpPr>
            <a:spLocks noGrp="1"/>
          </p:cNvSpPr>
          <p:nvPr>
            <p:ph type="sldNum" sz="quarter" idx="5"/>
          </p:nvPr>
        </p:nvSpPr>
        <p:spPr/>
        <p:txBody>
          <a:bodyPr/>
          <a:lstStyle/>
          <a:p>
            <a:fld id="{814F894E-3CDF-4542-BC83-C955D84C9846}" type="slidenum">
              <a:rPr lang="it-IT" smtClean="0"/>
              <a:t>3</a:t>
            </a:fld>
            <a:endParaRPr lang="it-IT" dirty="0"/>
          </a:p>
        </p:txBody>
      </p:sp>
    </p:spTree>
    <p:extLst>
      <p:ext uri="{BB962C8B-B14F-4D97-AF65-F5344CB8AC3E}">
        <p14:creationId xmlns:p14="http://schemas.microsoft.com/office/powerpoint/2010/main" val="35326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4F894E-3CDF-4542-BC83-C955D84C9846}" type="slidenum">
              <a:rPr lang="it-IT" smtClean="0"/>
              <a:t>5</a:t>
            </a:fld>
            <a:endParaRPr lang="it-IT"/>
          </a:p>
        </p:txBody>
      </p:sp>
    </p:spTree>
    <p:extLst>
      <p:ext uri="{BB962C8B-B14F-4D97-AF65-F5344CB8AC3E}">
        <p14:creationId xmlns:p14="http://schemas.microsoft.com/office/powerpoint/2010/main" val="159870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4F894E-3CDF-4542-BC83-C955D84C9846}" type="slidenum">
              <a:rPr lang="it-IT" smtClean="0"/>
              <a:t>6</a:t>
            </a:fld>
            <a:endParaRPr lang="it-IT"/>
          </a:p>
        </p:txBody>
      </p:sp>
    </p:spTree>
    <p:extLst>
      <p:ext uri="{BB962C8B-B14F-4D97-AF65-F5344CB8AC3E}">
        <p14:creationId xmlns:p14="http://schemas.microsoft.com/office/powerpoint/2010/main" val="160089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7">
            <a:extLst>
              <a:ext uri="{FF2B5EF4-FFF2-40B4-BE49-F238E27FC236}">
                <a16:creationId xmlns:a16="http://schemas.microsoft.com/office/drawing/2014/main" id="{87E2735D-85FC-81BA-DECF-90128272C94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54400" y="9715500"/>
            <a:ext cx="1787224" cy="25671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tel://0113119430/" TargetMode="External"/><Relationship Id="rId5" Type="http://schemas.openxmlformats.org/officeDocument/2006/relationships/hyperlink" Target="mailto:key-stone@key-stone.it" TargetMode="Externa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5.sv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2C88CEA8-7018-606F-7696-A5AB387EF501}"/>
              </a:ext>
            </a:extLst>
          </p:cNvPr>
          <p:cNvSpPr/>
          <p:nvPr/>
        </p:nvSpPr>
        <p:spPr>
          <a:xfrm>
            <a:off x="-14785" y="0"/>
            <a:ext cx="18288000" cy="10287000"/>
          </a:xfrm>
          <a:prstGeom prst="rect">
            <a:avLst/>
          </a:prstGeom>
          <a:gradFill flip="none" rotWithShape="1">
            <a:gsLst>
              <a:gs pos="30000">
                <a:srgbClr val="05211F"/>
              </a:gs>
              <a:gs pos="100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9" name="Immagine 18" descr="Immagine che contiene sfocatura, cielo notturno&#10;&#10;Descrizione generata automaticamente">
            <a:extLst>
              <a:ext uri="{FF2B5EF4-FFF2-40B4-BE49-F238E27FC236}">
                <a16:creationId xmlns:a16="http://schemas.microsoft.com/office/drawing/2014/main" id="{1AE2D772-3C9E-1F2C-0F5C-478AA2A70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562100"/>
            <a:ext cx="13753457" cy="13753457"/>
          </a:xfrm>
          <a:prstGeom prst="rect">
            <a:avLst/>
          </a:prstGeom>
        </p:spPr>
      </p:pic>
      <p:sp>
        <p:nvSpPr>
          <p:cNvPr id="12" name="CasellaDiTesto 11">
            <a:extLst>
              <a:ext uri="{FF2B5EF4-FFF2-40B4-BE49-F238E27FC236}">
                <a16:creationId xmlns:a16="http://schemas.microsoft.com/office/drawing/2014/main" id="{3B3EB8DE-9147-C61C-F682-815B92C3501B}"/>
              </a:ext>
            </a:extLst>
          </p:cNvPr>
          <p:cNvSpPr txBox="1"/>
          <p:nvPr/>
        </p:nvSpPr>
        <p:spPr>
          <a:xfrm>
            <a:off x="5334000" y="6210300"/>
            <a:ext cx="8458200" cy="677108"/>
          </a:xfrm>
          <a:prstGeom prst="rect">
            <a:avLst/>
          </a:prstGeom>
          <a:noFill/>
        </p:spPr>
        <p:txBody>
          <a:bodyPr wrap="square" rtlCol="0">
            <a:spAutoFit/>
          </a:bodyPr>
          <a:lstStyle/>
          <a:p>
            <a:r>
              <a:rPr lang="it-IT" sz="3800" b="1" spc="1000" dirty="0">
                <a:solidFill>
                  <a:schemeClr val="bg1"/>
                </a:solidFill>
                <a:latin typeface="Segoe UI" panose="020B0502040204020203" pitchFamily="34" charset="0"/>
                <a:cs typeface="Segoe UI" panose="020B0502040204020203" pitchFamily="34" charset="0"/>
              </a:rPr>
              <a:t>COMPANY PROFILE 2024</a:t>
            </a:r>
          </a:p>
        </p:txBody>
      </p:sp>
      <p:grpSp>
        <p:nvGrpSpPr>
          <p:cNvPr id="13" name="Gruppo 12">
            <a:extLst>
              <a:ext uri="{FF2B5EF4-FFF2-40B4-BE49-F238E27FC236}">
                <a16:creationId xmlns:a16="http://schemas.microsoft.com/office/drawing/2014/main" id="{0B4EC936-2296-8CB2-99BF-C1ADC86DB77D}"/>
              </a:ext>
            </a:extLst>
          </p:cNvPr>
          <p:cNvGrpSpPr/>
          <p:nvPr/>
        </p:nvGrpSpPr>
        <p:grpSpPr>
          <a:xfrm>
            <a:off x="5428754" y="3771900"/>
            <a:ext cx="8173498" cy="2209800"/>
            <a:chOff x="1905000" y="4076760"/>
            <a:chExt cx="6477000" cy="1751132"/>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981200" y="4076760"/>
              <a:ext cx="6248400" cy="897376"/>
            </a:xfrm>
            <a:prstGeom prst="rect">
              <a:avLst/>
            </a:prstGeom>
          </p:spPr>
        </p:pic>
        <p:sp>
          <p:nvSpPr>
            <p:cNvPr id="11" name="CasellaDiTesto 10">
              <a:extLst>
                <a:ext uri="{FF2B5EF4-FFF2-40B4-BE49-F238E27FC236}">
                  <a16:creationId xmlns:a16="http://schemas.microsoft.com/office/drawing/2014/main" id="{1F3D4140-D758-A50E-E368-44AD16814B3B}"/>
                </a:ext>
              </a:extLst>
            </p:cNvPr>
            <p:cNvSpPr txBox="1"/>
            <p:nvPr/>
          </p:nvSpPr>
          <p:spPr>
            <a:xfrm>
              <a:off x="1905000" y="5448301"/>
              <a:ext cx="6477000" cy="379591"/>
            </a:xfrm>
            <a:prstGeom prst="rect">
              <a:avLst/>
            </a:prstGeom>
            <a:noFill/>
          </p:spPr>
          <p:txBody>
            <a:bodyPr wrap="square">
              <a:spAutoFit/>
            </a:bodyPr>
            <a:lstStyle/>
            <a:p>
              <a:pPr marR="0" algn="dist" rtl="0"/>
              <a:r>
                <a:rPr lang="en-US" sz="2800" i="0" u="none" strike="noStrike" baseline="30000" dirty="0">
                  <a:solidFill>
                    <a:schemeClr val="bg1"/>
                  </a:solidFill>
                  <a:latin typeface="Ubuntu" panose="020B0504030602030204" pitchFamily="34" charset="0"/>
                </a:rPr>
                <a:t>BUSINESS CONCEIVING</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024A9E26-B32A-7C10-5428-D14ABD87CF79}"/>
              </a:ext>
            </a:extLst>
          </p:cNvPr>
          <p:cNvSpPr/>
          <p:nvPr/>
        </p:nvSpPr>
        <p:spPr>
          <a:xfrm>
            <a:off x="0" y="9110"/>
            <a:ext cx="18288000" cy="10277889"/>
          </a:xfrm>
          <a:prstGeom prst="rect">
            <a:avLst/>
          </a:prstGeom>
          <a:gradFill flip="none" rotWithShape="1">
            <a:gsLst>
              <a:gs pos="30000">
                <a:srgbClr val="05211F"/>
              </a:gs>
              <a:gs pos="100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descr="Immagine che contiene sfocatura&#10;&#10;Descrizione generata automaticamente">
            <a:extLst>
              <a:ext uri="{FF2B5EF4-FFF2-40B4-BE49-F238E27FC236}">
                <a16:creationId xmlns:a16="http://schemas.microsoft.com/office/drawing/2014/main" id="{1925C533-FDD1-5FA6-345D-3194B0853F5B}"/>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175" t="14923"/>
          <a:stretch/>
        </p:blipFill>
        <p:spPr>
          <a:xfrm rot="18848681">
            <a:off x="-936436" y="1427872"/>
            <a:ext cx="10365624" cy="11331615"/>
          </a:xfrm>
          <a:prstGeom prst="rect">
            <a:avLst/>
          </a:prstGeom>
        </p:spPr>
      </p:pic>
      <p:sp>
        <p:nvSpPr>
          <p:cNvPr id="8" name="TextBox 12">
            <a:extLst>
              <a:ext uri="{FF2B5EF4-FFF2-40B4-BE49-F238E27FC236}">
                <a16:creationId xmlns:a16="http://schemas.microsoft.com/office/drawing/2014/main" id="{FD2C012A-0596-76A3-70E2-4FA47616A69D}"/>
              </a:ext>
            </a:extLst>
          </p:cNvPr>
          <p:cNvSpPr txBox="1"/>
          <p:nvPr/>
        </p:nvSpPr>
        <p:spPr>
          <a:xfrm>
            <a:off x="0" y="1504058"/>
            <a:ext cx="18288000" cy="975267"/>
          </a:xfrm>
          <a:prstGeom prst="rect">
            <a:avLst/>
          </a:prstGeom>
        </p:spPr>
        <p:txBody>
          <a:bodyPr lIns="0" tIns="0" rIns="0" bIns="0" rtlCol="0" anchor="t">
            <a:spAutoFit/>
          </a:bodyPr>
          <a:lstStyle/>
          <a:p>
            <a:pPr algn="ctr">
              <a:lnSpc>
                <a:spcPts val="7000"/>
              </a:lnSpc>
            </a:pPr>
            <a:r>
              <a:rPr lang="en-US" sz="9600" b="1" dirty="0">
                <a:solidFill>
                  <a:schemeClr val="tx1">
                    <a:lumMod val="85000"/>
                    <a:lumOff val="15000"/>
                  </a:schemeClr>
                </a:solidFill>
                <a:latin typeface="Segoe UI" panose="020B0502040204020203" pitchFamily="34" charset="0"/>
              </a:rPr>
              <a:t>CONSULENZA STRATEGICA</a:t>
            </a:r>
          </a:p>
        </p:txBody>
      </p:sp>
      <p:sp>
        <p:nvSpPr>
          <p:cNvPr id="7" name="TextBox 7"/>
          <p:cNvSpPr txBox="1"/>
          <p:nvPr/>
        </p:nvSpPr>
        <p:spPr>
          <a:xfrm>
            <a:off x="0" y="1485900"/>
            <a:ext cx="18288000" cy="818429"/>
          </a:xfrm>
          <a:prstGeom prst="rect">
            <a:avLst/>
          </a:prstGeom>
        </p:spPr>
        <p:txBody>
          <a:bodyPr wrap="square" lIns="0" tIns="0" rIns="0" bIns="0" rtlCol="0" anchor="t">
            <a:spAutoFit/>
          </a:bodyPr>
          <a:lstStyle/>
          <a:p>
            <a:pPr algn="ctr">
              <a:lnSpc>
                <a:spcPts val="7000"/>
              </a:lnSpc>
            </a:pPr>
            <a:r>
              <a:rPr lang="en-US" sz="5000" b="1" dirty="0">
                <a:solidFill>
                  <a:schemeClr val="bg1"/>
                </a:solidFill>
                <a:latin typeface="Segoe UI" panose="020B0502040204020203" pitchFamily="34" charset="0"/>
                <a:cs typeface="Segoe UI" panose="020B0502040204020203" pitchFamily="34" charset="0"/>
              </a:rPr>
              <a:t>CONSULENZA STRATEGICA</a:t>
            </a:r>
          </a:p>
        </p:txBody>
      </p:sp>
      <p:sp>
        <p:nvSpPr>
          <p:cNvPr id="20" name="CasellaDiTesto 19">
            <a:extLst>
              <a:ext uri="{FF2B5EF4-FFF2-40B4-BE49-F238E27FC236}">
                <a16:creationId xmlns:a16="http://schemas.microsoft.com/office/drawing/2014/main" id="{F1AABF90-5E7F-845C-87A2-55E09FFF7E05}"/>
              </a:ext>
            </a:extLst>
          </p:cNvPr>
          <p:cNvSpPr txBox="1"/>
          <p:nvPr/>
        </p:nvSpPr>
        <p:spPr>
          <a:xfrm>
            <a:off x="765313" y="2781300"/>
            <a:ext cx="16687800" cy="1200329"/>
          </a:xfrm>
          <a:prstGeom prst="rect">
            <a:avLst/>
          </a:prstGeom>
          <a:noFill/>
        </p:spPr>
        <p:txBody>
          <a:bodyPr wrap="square">
            <a:spAutoFit/>
          </a:bodyPr>
          <a:lstStyle/>
          <a:p>
            <a:pPr algn="ctr"/>
            <a:r>
              <a:rPr lang="it-IT" sz="2400" b="1" dirty="0">
                <a:solidFill>
                  <a:schemeClr val="bg1"/>
                </a:solidFill>
                <a:latin typeface="Segoe UI" panose="020B0502040204020203" pitchFamily="34" charset="0"/>
                <a:cs typeface="Segoe UI" panose="020B0502040204020203" pitchFamily="34" charset="0"/>
              </a:rPr>
              <a:t>Guidiamo e supportiamo i nostri partner</a:t>
            </a:r>
            <a:r>
              <a:rPr lang="it-IT" sz="2400" dirty="0">
                <a:solidFill>
                  <a:schemeClr val="bg1"/>
                </a:solidFill>
                <a:latin typeface="Segoe UI" panose="020B0502040204020203" pitchFamily="34" charset="0"/>
                <a:cs typeface="Segoe UI" panose="020B0502040204020203" pitchFamily="34" charset="0"/>
              </a:rPr>
              <a:t>, aziende e investitori, nella comprensione del mercato, nella valutazione delle opportunità di investimento, nello sviluppo del business e nella pianificazione strategica e di marketing. Oggi le nostre competenze strategiche sono </a:t>
            </a:r>
            <a:r>
              <a:rPr lang="it-IT" sz="2400" b="1" dirty="0">
                <a:solidFill>
                  <a:schemeClr val="bg1"/>
                </a:solidFill>
                <a:latin typeface="Segoe UI" panose="020B0502040204020203" pitchFamily="34" charset="0"/>
                <a:cs typeface="Segoe UI" panose="020B0502040204020203" pitchFamily="34" charset="0"/>
              </a:rPr>
              <a:t>un supporto cruciale per lo sviluppo commerciale dei nostri partner.</a:t>
            </a:r>
          </a:p>
        </p:txBody>
      </p:sp>
      <p:sp>
        <p:nvSpPr>
          <p:cNvPr id="2" name="TextBox 9">
            <a:extLst>
              <a:ext uri="{FF2B5EF4-FFF2-40B4-BE49-F238E27FC236}">
                <a16:creationId xmlns:a16="http://schemas.microsoft.com/office/drawing/2014/main" id="{CC087957-9875-C1C4-5ADE-3CD20FAD8058}"/>
              </a:ext>
            </a:extLst>
          </p:cNvPr>
          <p:cNvSpPr txBox="1"/>
          <p:nvPr/>
        </p:nvSpPr>
        <p:spPr>
          <a:xfrm>
            <a:off x="410817" y="8139432"/>
            <a:ext cx="7356255" cy="961545"/>
          </a:xfrm>
          <a:prstGeom prst="rect">
            <a:avLst/>
          </a:prstGeom>
        </p:spPr>
        <p:txBody>
          <a:bodyPr wrap="square" lIns="0" tIns="0" rIns="0" bIns="0" rtlCol="0" anchor="t">
            <a:spAutoFit/>
          </a:bodyPr>
          <a:lstStyle/>
          <a:p>
            <a:pPr marL="237489" lvl="1" algn="l">
              <a:lnSpc>
                <a:spcPts val="3981"/>
              </a:lnSpc>
            </a:pPr>
            <a:endParaRPr lang="it-IT" sz="2199" dirty="0">
              <a:solidFill>
                <a:schemeClr val="bg1"/>
              </a:solidFill>
              <a:latin typeface="Segoe UI" panose="020B0502040204020203" pitchFamily="34" charset="0"/>
            </a:endParaRPr>
          </a:p>
          <a:p>
            <a:pPr marL="237489" lvl="1" algn="l">
              <a:lnSpc>
                <a:spcPts val="3981"/>
              </a:lnSpc>
            </a:pPr>
            <a:endParaRPr lang="it-IT" sz="2199" dirty="0">
              <a:solidFill>
                <a:schemeClr val="bg1"/>
              </a:solidFill>
              <a:latin typeface="Segoe UI" panose="020B0502040204020203" pitchFamily="34" charset="0"/>
            </a:endParaRPr>
          </a:p>
        </p:txBody>
      </p:sp>
      <p:sp>
        <p:nvSpPr>
          <p:cNvPr id="28" name="CasellaDiTesto 27">
            <a:extLst>
              <a:ext uri="{FF2B5EF4-FFF2-40B4-BE49-F238E27FC236}">
                <a16:creationId xmlns:a16="http://schemas.microsoft.com/office/drawing/2014/main" id="{C2D870AE-2F8D-5972-447D-24427E13AB15}"/>
              </a:ext>
            </a:extLst>
          </p:cNvPr>
          <p:cNvSpPr txBox="1"/>
          <p:nvPr/>
        </p:nvSpPr>
        <p:spPr>
          <a:xfrm>
            <a:off x="6172200" y="4686300"/>
            <a:ext cx="9456056" cy="3624518"/>
          </a:xfrm>
          <a:prstGeom prst="rect">
            <a:avLst/>
          </a:prstGeom>
          <a:noFill/>
        </p:spPr>
        <p:txBody>
          <a:bodyPr wrap="square">
            <a:spAutoFit/>
          </a:bodyPr>
          <a:lstStyle/>
          <a:p>
            <a:pPr marL="580389" lvl="1" indent="-3429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Interpretazione strategica dei risultati delle ricerche</a:t>
            </a:r>
          </a:p>
          <a:p>
            <a:pPr marL="580389" lvl="1" indent="-3429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Business </a:t>
            </a:r>
            <a:r>
              <a:rPr lang="it-IT" dirty="0" err="1">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development</a:t>
            </a: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 </a:t>
            </a:r>
          </a:p>
          <a:p>
            <a:pPr marL="580389" lvl="1" indent="-3429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Pianificazione strategica e operativa</a:t>
            </a:r>
          </a:p>
          <a:p>
            <a:pPr marL="580389" lvl="1" indent="-3429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Supporto al new business e piani di fattibilità</a:t>
            </a:r>
          </a:p>
          <a:p>
            <a:pPr marL="580389" lvl="1" indent="-3429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Segmentazione e profilazione del target</a:t>
            </a:r>
          </a:p>
          <a:p>
            <a:pPr marL="580389" lvl="1" indent="-3429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Analisi di scenario e benchmark</a:t>
            </a:r>
          </a:p>
          <a:p>
            <a:pPr marL="580389" lvl="1" indent="-3429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Business Due diligence e M&amp;A </a:t>
            </a:r>
            <a:r>
              <a:rPr lang="it-IT" dirty="0" err="1">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advisoring</a:t>
            </a:r>
            <a:endPar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endParaRPr>
          </a:p>
        </p:txBody>
      </p:sp>
      <p:pic>
        <p:nvPicPr>
          <p:cNvPr id="16" name="Picture 22">
            <a:extLst>
              <a:ext uri="{FF2B5EF4-FFF2-40B4-BE49-F238E27FC236}">
                <a16:creationId xmlns:a16="http://schemas.microsoft.com/office/drawing/2014/main" id="{2DB027E9-FCB7-09C5-EC02-A9777550A7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54400" y="9715500"/>
            <a:ext cx="1787224" cy="256710"/>
          </a:xfrm>
          <a:prstGeom prst="rect">
            <a:avLst/>
          </a:prstGeom>
        </p:spPr>
      </p:pic>
      <p:sp>
        <p:nvSpPr>
          <p:cNvPr id="5" name="Rettangolo 4">
            <a:extLst>
              <a:ext uri="{FF2B5EF4-FFF2-40B4-BE49-F238E27FC236}">
                <a16:creationId xmlns:a16="http://schemas.microsoft.com/office/drawing/2014/main" id="{EFBC8A72-6851-9E91-4623-4474F0BF3314}"/>
              </a:ext>
            </a:extLst>
          </p:cNvPr>
          <p:cNvSpPr/>
          <p:nvPr/>
        </p:nvSpPr>
        <p:spPr>
          <a:xfrm>
            <a:off x="0" y="0"/>
            <a:ext cx="6400800"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rgbClr val="05211F"/>
                </a:solidFill>
                <a:latin typeface="Segoe UI" panose="020B0502040204020203" pitchFamily="34" charset="0"/>
                <a:cs typeface="Segoe UI" panose="020B0502040204020203" pitchFamily="34" charset="0"/>
              </a:rPr>
              <a:t>RICERCHE DI MERCATO</a:t>
            </a:r>
          </a:p>
        </p:txBody>
      </p:sp>
      <p:sp>
        <p:nvSpPr>
          <p:cNvPr id="11" name="Rettangolo 10">
            <a:extLst>
              <a:ext uri="{FF2B5EF4-FFF2-40B4-BE49-F238E27FC236}">
                <a16:creationId xmlns:a16="http://schemas.microsoft.com/office/drawing/2014/main" id="{BE01593F-4EAB-056F-B0D3-741910834B81}"/>
              </a:ext>
            </a:extLst>
          </p:cNvPr>
          <p:cNvSpPr/>
          <p:nvPr/>
        </p:nvSpPr>
        <p:spPr>
          <a:xfrm>
            <a:off x="6400800" y="0"/>
            <a:ext cx="6400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latin typeface="Segoe UI" panose="020B0502040204020203" pitchFamily="34" charset="0"/>
                <a:cs typeface="Segoe UI" panose="020B0502040204020203" pitchFamily="34" charset="0"/>
              </a:rPr>
              <a:t>CONSULENZA STRATEGICA</a:t>
            </a:r>
          </a:p>
        </p:txBody>
      </p:sp>
      <p:sp>
        <p:nvSpPr>
          <p:cNvPr id="12" name="Rettangolo 11">
            <a:extLst>
              <a:ext uri="{FF2B5EF4-FFF2-40B4-BE49-F238E27FC236}">
                <a16:creationId xmlns:a16="http://schemas.microsoft.com/office/drawing/2014/main" id="{A67ECFE0-B458-4470-B2A0-94635093C757}"/>
              </a:ext>
            </a:extLst>
          </p:cNvPr>
          <p:cNvSpPr/>
          <p:nvPr/>
        </p:nvSpPr>
        <p:spPr>
          <a:xfrm>
            <a:off x="12801600" y="0"/>
            <a:ext cx="5486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latin typeface="Segoe UI" panose="020B0502040204020203" pitchFamily="34" charset="0"/>
                <a:cs typeface="Segoe UI" panose="020B0502040204020203" pitchFamily="34" charset="0"/>
              </a:rPr>
              <a:t>FORMAZIONE E COACHING</a:t>
            </a:r>
          </a:p>
        </p:txBody>
      </p:sp>
    </p:spTree>
    <p:extLst>
      <p:ext uri="{BB962C8B-B14F-4D97-AF65-F5344CB8AC3E}">
        <p14:creationId xmlns:p14="http://schemas.microsoft.com/office/powerpoint/2010/main" val="311663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a:extLst>
              <a:ext uri="{FF2B5EF4-FFF2-40B4-BE49-F238E27FC236}">
                <a16:creationId xmlns:a16="http://schemas.microsoft.com/office/drawing/2014/main" id="{B0AD82FB-833B-1A60-442D-2D1DEC1498FC}"/>
              </a:ext>
            </a:extLst>
          </p:cNvPr>
          <p:cNvSpPr/>
          <p:nvPr/>
        </p:nvSpPr>
        <p:spPr>
          <a:xfrm>
            <a:off x="0" y="0"/>
            <a:ext cx="18288000" cy="10287000"/>
          </a:xfrm>
          <a:prstGeom prst="rect">
            <a:avLst/>
          </a:prstGeom>
          <a:gradFill flip="none" rotWithShape="1">
            <a:gsLst>
              <a:gs pos="30000">
                <a:srgbClr val="05211F"/>
              </a:gs>
              <a:gs pos="100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descr="Immagine che contiene sfocatura&#10;&#10;Descrizione generata automaticamente">
            <a:extLst>
              <a:ext uri="{FF2B5EF4-FFF2-40B4-BE49-F238E27FC236}">
                <a16:creationId xmlns:a16="http://schemas.microsoft.com/office/drawing/2014/main" id="{5E534C3D-BA16-8096-9715-13657D765CC5}"/>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22175" t="14923"/>
          <a:stretch/>
        </p:blipFill>
        <p:spPr>
          <a:xfrm rot="18848681">
            <a:off x="-936436" y="1427872"/>
            <a:ext cx="10365624" cy="11331615"/>
          </a:xfrm>
          <a:prstGeom prst="rect">
            <a:avLst/>
          </a:prstGeom>
        </p:spPr>
      </p:pic>
      <p:sp>
        <p:nvSpPr>
          <p:cNvPr id="8" name="TextBox 12">
            <a:extLst>
              <a:ext uri="{FF2B5EF4-FFF2-40B4-BE49-F238E27FC236}">
                <a16:creationId xmlns:a16="http://schemas.microsoft.com/office/drawing/2014/main" id="{B21E33C1-FF27-3D2F-646E-356C6A31E99A}"/>
              </a:ext>
            </a:extLst>
          </p:cNvPr>
          <p:cNvSpPr txBox="1"/>
          <p:nvPr/>
        </p:nvSpPr>
        <p:spPr>
          <a:xfrm>
            <a:off x="0" y="1504058"/>
            <a:ext cx="18288000" cy="975267"/>
          </a:xfrm>
          <a:prstGeom prst="rect">
            <a:avLst/>
          </a:prstGeom>
        </p:spPr>
        <p:txBody>
          <a:bodyPr lIns="0" tIns="0" rIns="0" bIns="0" rtlCol="0" anchor="t">
            <a:spAutoFit/>
          </a:bodyPr>
          <a:lstStyle/>
          <a:p>
            <a:pPr algn="ctr">
              <a:lnSpc>
                <a:spcPts val="7000"/>
              </a:lnSpc>
            </a:pPr>
            <a:r>
              <a:rPr lang="en-US" sz="9600" b="1" dirty="0">
                <a:solidFill>
                  <a:schemeClr val="tx1">
                    <a:lumMod val="85000"/>
                    <a:lumOff val="15000"/>
                  </a:schemeClr>
                </a:solidFill>
                <a:latin typeface="Segoe UI" panose="020B0502040204020203" pitchFamily="34" charset="0"/>
              </a:rPr>
              <a:t>FORMAZIONE E COACHING</a:t>
            </a:r>
          </a:p>
        </p:txBody>
      </p:sp>
      <p:sp>
        <p:nvSpPr>
          <p:cNvPr id="7" name="TextBox 7"/>
          <p:cNvSpPr txBox="1"/>
          <p:nvPr/>
        </p:nvSpPr>
        <p:spPr>
          <a:xfrm>
            <a:off x="0" y="1505671"/>
            <a:ext cx="18288000" cy="818429"/>
          </a:xfrm>
          <a:prstGeom prst="rect">
            <a:avLst/>
          </a:prstGeom>
        </p:spPr>
        <p:txBody>
          <a:bodyPr lIns="0" tIns="0" rIns="0" bIns="0" rtlCol="0" anchor="t">
            <a:spAutoFit/>
          </a:bodyPr>
          <a:lstStyle/>
          <a:p>
            <a:pPr algn="ctr">
              <a:lnSpc>
                <a:spcPts val="7000"/>
              </a:lnSpc>
            </a:pPr>
            <a:r>
              <a:rPr lang="en-US" sz="5000" b="1" dirty="0">
                <a:solidFill>
                  <a:schemeClr val="bg1"/>
                </a:solidFill>
                <a:latin typeface="Segoe UI" panose="020B0502040204020203" pitchFamily="34" charset="0"/>
                <a:cs typeface="Segoe UI" panose="020B0502040204020203" pitchFamily="34" charset="0"/>
              </a:rPr>
              <a:t>FORMAZIONE E COACHING</a:t>
            </a:r>
          </a:p>
        </p:txBody>
      </p:sp>
      <p:sp>
        <p:nvSpPr>
          <p:cNvPr id="12" name="CasellaDiTesto 11">
            <a:extLst>
              <a:ext uri="{FF2B5EF4-FFF2-40B4-BE49-F238E27FC236}">
                <a16:creationId xmlns:a16="http://schemas.microsoft.com/office/drawing/2014/main" id="{4273FC9C-391A-7883-4B35-977A71A21984}"/>
              </a:ext>
            </a:extLst>
          </p:cNvPr>
          <p:cNvSpPr txBox="1"/>
          <p:nvPr/>
        </p:nvSpPr>
        <p:spPr>
          <a:xfrm>
            <a:off x="1524000" y="2705100"/>
            <a:ext cx="15468600" cy="1426031"/>
          </a:xfrm>
          <a:prstGeom prst="rect">
            <a:avLst/>
          </a:prstGeom>
          <a:noFill/>
        </p:spPr>
        <p:txBody>
          <a:bodyPr wrap="square">
            <a:spAutoFit/>
          </a:bodyPr>
          <a:lstStyle/>
          <a:p>
            <a:pPr algn="ctr">
              <a:lnSpc>
                <a:spcPts val="2617"/>
              </a:lnSpc>
            </a:pPr>
            <a:r>
              <a:rPr lang="it-IT" sz="2400" dirty="0">
                <a:solidFill>
                  <a:schemeClr val="bg1"/>
                </a:solidFill>
                <a:latin typeface="Segoe UI" panose="020B0502040204020203" pitchFamily="34" charset="0"/>
              </a:rPr>
              <a:t> I nostri </a:t>
            </a:r>
            <a:r>
              <a:rPr lang="it-IT" sz="2400" b="0" i="0" dirty="0">
                <a:solidFill>
                  <a:schemeClr val="bg1"/>
                </a:solidFill>
                <a:effectLst/>
                <a:latin typeface="Segoe UI" panose="020B0502040204020203" pitchFamily="34" charset="0"/>
              </a:rPr>
              <a:t>servizi di </a:t>
            </a:r>
            <a:r>
              <a:rPr lang="it-IT" sz="2400" b="1" i="0" dirty="0">
                <a:solidFill>
                  <a:schemeClr val="bg1"/>
                </a:solidFill>
                <a:effectLst/>
                <a:latin typeface="Segoe UI" panose="020B0502040204020203" pitchFamily="34" charset="0"/>
              </a:rPr>
              <a:t>formazione </a:t>
            </a:r>
            <a:r>
              <a:rPr lang="it-IT" sz="2400" b="1" dirty="0">
                <a:solidFill>
                  <a:schemeClr val="bg1"/>
                </a:solidFill>
                <a:latin typeface="Segoe UI" panose="020B0502040204020203" pitchFamily="34" charset="0"/>
              </a:rPr>
              <a:t>e </a:t>
            </a:r>
            <a:r>
              <a:rPr lang="it-IT" sz="2400" b="1" i="0" dirty="0">
                <a:solidFill>
                  <a:schemeClr val="bg1"/>
                </a:solidFill>
                <a:effectLst/>
                <a:latin typeface="Segoe UI" panose="020B0502040204020203" pitchFamily="34" charset="0"/>
              </a:rPr>
              <a:t>coaching</a:t>
            </a:r>
            <a:r>
              <a:rPr lang="it-IT" sz="2400" i="0" dirty="0">
                <a:solidFill>
                  <a:schemeClr val="bg1"/>
                </a:solidFill>
                <a:effectLst/>
                <a:latin typeface="Segoe UI" panose="020B0502040204020203" pitchFamily="34" charset="0"/>
              </a:rPr>
              <a:t> rivolti a imprenditori, collaboratori di aziende e professionisti, </a:t>
            </a:r>
            <a:r>
              <a:rPr lang="it-IT" sz="2400" dirty="0">
                <a:solidFill>
                  <a:schemeClr val="bg1"/>
                </a:solidFill>
                <a:latin typeface="Segoe UI" panose="020B0502040204020203" pitchFamily="34" charset="0"/>
              </a:rPr>
              <a:t>sono stati ideati per lo sviluppo personale e professionale e</a:t>
            </a:r>
            <a:r>
              <a:rPr lang="it-IT" sz="2400" i="0" dirty="0">
                <a:solidFill>
                  <a:schemeClr val="bg1"/>
                </a:solidFill>
                <a:effectLst/>
                <a:latin typeface="Segoe UI" panose="020B0502040204020203" pitchFamily="34" charset="0"/>
              </a:rPr>
              <a:t> </a:t>
            </a:r>
            <a:r>
              <a:rPr lang="it-IT" sz="2400" b="0" i="0" dirty="0">
                <a:solidFill>
                  <a:schemeClr val="bg1"/>
                </a:solidFill>
                <a:effectLst/>
                <a:latin typeface="Segoe UI" panose="020B0502040204020203" pitchFamily="34" charset="0"/>
              </a:rPr>
              <a:t>finalizzati alla </a:t>
            </a:r>
            <a:r>
              <a:rPr lang="it-IT" sz="2400" b="1" i="0" dirty="0">
                <a:solidFill>
                  <a:schemeClr val="bg1"/>
                </a:solidFill>
                <a:effectLst/>
                <a:latin typeface="Segoe UI" panose="020B0502040204020203" pitchFamily="34" charset="0"/>
              </a:rPr>
              <a:t>gestione d’impresa, allo sviluppo di business</a:t>
            </a:r>
            <a:r>
              <a:rPr lang="it-IT" sz="2400" b="0" i="0" dirty="0">
                <a:solidFill>
                  <a:schemeClr val="bg1"/>
                </a:solidFill>
                <a:effectLst/>
                <a:latin typeface="Segoe UI" panose="020B0502040204020203" pitchFamily="34" charset="0"/>
              </a:rPr>
              <a:t> </a:t>
            </a:r>
            <a:r>
              <a:rPr lang="it-IT" sz="2400" b="1" i="0" dirty="0">
                <a:solidFill>
                  <a:schemeClr val="bg1"/>
                </a:solidFill>
                <a:effectLst/>
                <a:latin typeface="Segoe UI" panose="020B0502040204020203" pitchFamily="34" charset="0"/>
              </a:rPr>
              <a:t>e alla pianificazione strategica e di marketing</a:t>
            </a:r>
            <a:r>
              <a:rPr lang="it-IT" sz="2400" dirty="0">
                <a:solidFill>
                  <a:schemeClr val="bg1"/>
                </a:solidFill>
                <a:latin typeface="Segoe UI" panose="020B0502040204020203" pitchFamily="34" charset="0"/>
              </a:rPr>
              <a:t>, in particolare, per i </a:t>
            </a:r>
            <a:r>
              <a:rPr lang="it-IT" sz="2400" b="1" dirty="0">
                <a:solidFill>
                  <a:schemeClr val="bg1"/>
                </a:solidFill>
                <a:latin typeface="Segoe UI" panose="020B0502040204020203" pitchFamily="34" charset="0"/>
              </a:rPr>
              <a:t>settori health &amp; beauty</a:t>
            </a:r>
            <a:r>
              <a:rPr lang="it-IT" sz="2400" dirty="0">
                <a:solidFill>
                  <a:schemeClr val="bg1"/>
                </a:solidFill>
                <a:latin typeface="Segoe UI" panose="020B0502040204020203" pitchFamily="34" charset="0"/>
              </a:rPr>
              <a:t>.</a:t>
            </a:r>
          </a:p>
          <a:p>
            <a:pPr algn="ctr">
              <a:lnSpc>
                <a:spcPts val="2617"/>
              </a:lnSpc>
            </a:pPr>
            <a:endParaRPr lang="it-IT" sz="2400" b="1" dirty="0">
              <a:solidFill>
                <a:schemeClr val="bg1"/>
              </a:solidFill>
              <a:latin typeface="Segoe UI" panose="020B0502040204020203" pitchFamily="34" charset="0"/>
            </a:endParaRPr>
          </a:p>
        </p:txBody>
      </p:sp>
      <p:sp>
        <p:nvSpPr>
          <p:cNvPr id="13" name="CasellaDiTesto 12">
            <a:extLst>
              <a:ext uri="{FF2B5EF4-FFF2-40B4-BE49-F238E27FC236}">
                <a16:creationId xmlns:a16="http://schemas.microsoft.com/office/drawing/2014/main" id="{9F6C1D50-45F4-527B-DDBC-2814F4153A1E}"/>
              </a:ext>
            </a:extLst>
          </p:cNvPr>
          <p:cNvSpPr txBox="1"/>
          <p:nvPr/>
        </p:nvSpPr>
        <p:spPr>
          <a:xfrm>
            <a:off x="6400800" y="4076700"/>
            <a:ext cx="7162800" cy="5676362"/>
          </a:xfrm>
          <a:prstGeom prst="rect">
            <a:avLst/>
          </a:prstGeom>
          <a:noFill/>
        </p:spPr>
        <p:txBody>
          <a:bodyPr wrap="square" numCol="1">
            <a:spAutoFit/>
          </a:bodyPr>
          <a:lstStyle/>
          <a:p>
            <a:pPr marL="694689" lvl="1" indent="-4572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Analisi di mercato: dal dato alla strategia</a:t>
            </a:r>
          </a:p>
          <a:p>
            <a:pPr marL="694689" lvl="1" indent="-4572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Marketing strategico</a:t>
            </a:r>
          </a:p>
          <a:p>
            <a:pPr marL="694689" lvl="1" indent="-4572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Pianificazione economica</a:t>
            </a:r>
          </a:p>
          <a:p>
            <a:pPr marL="694689" lvl="1" indent="-4572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Saper leggere e interpretare i dati di mercato </a:t>
            </a:r>
          </a:p>
          <a:p>
            <a:pPr marL="694689" lvl="1" indent="-4572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CRM, gestione e analisi del cliente</a:t>
            </a:r>
          </a:p>
          <a:p>
            <a:pPr marL="694689" lvl="1" indent="-4572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Gestione aziendale</a:t>
            </a:r>
          </a:p>
          <a:p>
            <a:pPr marL="694689" lvl="1" indent="-4572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Dinamiche di comunicazione e vendita</a:t>
            </a:r>
          </a:p>
          <a:p>
            <a:pPr marL="694689" lvl="1" indent="-4572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Marketing operativo</a:t>
            </a:r>
          </a:p>
          <a:p>
            <a:pPr marL="694689" lvl="1" indent="-4572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Strategia imprenditoriale</a:t>
            </a:r>
          </a:p>
          <a:p>
            <a:pPr marL="694689" lvl="1" indent="-4572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Organizzazione e leadership</a:t>
            </a:r>
          </a:p>
          <a:p>
            <a:pPr marL="694689" lvl="1" indent="-457200">
              <a:lnSpc>
                <a:spcPts val="3981"/>
              </a:lnSpc>
              <a:buFont typeface="Wingdings" panose="05000000000000000000" pitchFamily="2" charset="2"/>
              <a:buChar char="§"/>
            </a:pPr>
            <a:r>
              <a:rPr lang="it-IT"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Comunicazione digitale</a:t>
            </a:r>
            <a:endParaRPr lang="it-IT" b="1" i="1"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 name="Rettangolo 4">
            <a:extLst>
              <a:ext uri="{FF2B5EF4-FFF2-40B4-BE49-F238E27FC236}">
                <a16:creationId xmlns:a16="http://schemas.microsoft.com/office/drawing/2014/main" id="{A38396DA-CC76-DF61-6202-440362D507DC}"/>
              </a:ext>
            </a:extLst>
          </p:cNvPr>
          <p:cNvSpPr/>
          <p:nvPr/>
        </p:nvSpPr>
        <p:spPr>
          <a:xfrm>
            <a:off x="0" y="0"/>
            <a:ext cx="6400800"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rgbClr val="05211F"/>
                </a:solidFill>
                <a:latin typeface="Segoe UI" panose="020B0502040204020203" pitchFamily="34" charset="0"/>
                <a:cs typeface="Segoe UI" panose="020B0502040204020203" pitchFamily="34" charset="0"/>
              </a:rPr>
              <a:t>RICERCHE DI MERCATO</a:t>
            </a:r>
          </a:p>
        </p:txBody>
      </p:sp>
      <p:sp>
        <p:nvSpPr>
          <p:cNvPr id="25" name="Rettangolo 24">
            <a:extLst>
              <a:ext uri="{FF2B5EF4-FFF2-40B4-BE49-F238E27FC236}">
                <a16:creationId xmlns:a16="http://schemas.microsoft.com/office/drawing/2014/main" id="{7880FA0E-10C0-7210-3487-9E1A918FDDFD}"/>
              </a:ext>
            </a:extLst>
          </p:cNvPr>
          <p:cNvSpPr/>
          <p:nvPr/>
        </p:nvSpPr>
        <p:spPr>
          <a:xfrm>
            <a:off x="6400800" y="0"/>
            <a:ext cx="6629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latin typeface="Segoe UI" panose="020B0502040204020203" pitchFamily="34" charset="0"/>
                <a:cs typeface="Segoe UI" panose="020B0502040204020203" pitchFamily="34" charset="0"/>
              </a:rPr>
              <a:t>CONSULENZA STRATEGICA</a:t>
            </a:r>
          </a:p>
        </p:txBody>
      </p:sp>
      <p:sp>
        <p:nvSpPr>
          <p:cNvPr id="26" name="Rettangolo 25">
            <a:extLst>
              <a:ext uri="{FF2B5EF4-FFF2-40B4-BE49-F238E27FC236}">
                <a16:creationId xmlns:a16="http://schemas.microsoft.com/office/drawing/2014/main" id="{D974A545-4D79-42C0-A06D-F96EAFEF4866}"/>
              </a:ext>
            </a:extLst>
          </p:cNvPr>
          <p:cNvSpPr/>
          <p:nvPr/>
        </p:nvSpPr>
        <p:spPr>
          <a:xfrm>
            <a:off x="12725400" y="0"/>
            <a:ext cx="55626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latin typeface="Segoe UI" panose="020B0502040204020203" pitchFamily="34" charset="0"/>
                <a:cs typeface="Segoe UI" panose="020B0502040204020203" pitchFamily="34" charset="0"/>
              </a:rPr>
              <a:t>FORMAZIONE E COACHING</a:t>
            </a:r>
          </a:p>
        </p:txBody>
      </p:sp>
      <p:pic>
        <p:nvPicPr>
          <p:cNvPr id="3" name="Picture 22">
            <a:extLst>
              <a:ext uri="{FF2B5EF4-FFF2-40B4-BE49-F238E27FC236}">
                <a16:creationId xmlns:a16="http://schemas.microsoft.com/office/drawing/2014/main" id="{CE8ECD2C-003F-AE46-E071-CA395C7206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54400" y="9715500"/>
            <a:ext cx="1787224" cy="256710"/>
          </a:xfrm>
          <a:prstGeom prst="rect">
            <a:avLst/>
          </a:prstGeom>
        </p:spPr>
      </p:pic>
    </p:spTree>
    <p:extLst>
      <p:ext uri="{BB962C8B-B14F-4D97-AF65-F5344CB8AC3E}">
        <p14:creationId xmlns:p14="http://schemas.microsoft.com/office/powerpoint/2010/main" val="370795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2C88CEA8-7018-606F-7696-A5AB387EF501}"/>
              </a:ext>
            </a:extLst>
          </p:cNvPr>
          <p:cNvSpPr/>
          <p:nvPr/>
        </p:nvSpPr>
        <p:spPr>
          <a:xfrm>
            <a:off x="0" y="0"/>
            <a:ext cx="18288000" cy="10287000"/>
          </a:xfrm>
          <a:prstGeom prst="rect">
            <a:avLst/>
          </a:prstGeom>
          <a:gradFill flip="none" rotWithShape="1">
            <a:gsLst>
              <a:gs pos="30000">
                <a:srgbClr val="05211F"/>
              </a:gs>
              <a:gs pos="100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descr="Immagine che contiene sfocatura, cielo notturno&#10;&#10;Descrizione generata automaticamente">
            <a:extLst>
              <a:ext uri="{FF2B5EF4-FFF2-40B4-BE49-F238E27FC236}">
                <a16:creationId xmlns:a16="http://schemas.microsoft.com/office/drawing/2014/main" id="{1AE2D772-3C9E-1F2C-0F5C-478AA2A70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562100"/>
            <a:ext cx="13753457" cy="13753457"/>
          </a:xfrm>
          <a:prstGeom prst="rect">
            <a:avLst/>
          </a:prstGeom>
        </p:spPr>
      </p:pic>
      <p:grpSp>
        <p:nvGrpSpPr>
          <p:cNvPr id="13" name="Gruppo 12">
            <a:extLst>
              <a:ext uri="{FF2B5EF4-FFF2-40B4-BE49-F238E27FC236}">
                <a16:creationId xmlns:a16="http://schemas.microsoft.com/office/drawing/2014/main" id="{0B4EC936-2296-8CB2-99BF-C1ADC86DB77D}"/>
              </a:ext>
            </a:extLst>
          </p:cNvPr>
          <p:cNvGrpSpPr/>
          <p:nvPr/>
        </p:nvGrpSpPr>
        <p:grpSpPr>
          <a:xfrm>
            <a:off x="5428754" y="3771900"/>
            <a:ext cx="8173498" cy="2209800"/>
            <a:chOff x="1905000" y="4076760"/>
            <a:chExt cx="6477000" cy="1751132"/>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981200" y="4076760"/>
              <a:ext cx="6248400" cy="897376"/>
            </a:xfrm>
            <a:prstGeom prst="rect">
              <a:avLst/>
            </a:prstGeom>
          </p:spPr>
        </p:pic>
        <p:sp>
          <p:nvSpPr>
            <p:cNvPr id="11" name="CasellaDiTesto 10">
              <a:extLst>
                <a:ext uri="{FF2B5EF4-FFF2-40B4-BE49-F238E27FC236}">
                  <a16:creationId xmlns:a16="http://schemas.microsoft.com/office/drawing/2014/main" id="{1F3D4140-D758-A50E-E368-44AD16814B3B}"/>
                </a:ext>
              </a:extLst>
            </p:cNvPr>
            <p:cNvSpPr txBox="1"/>
            <p:nvPr/>
          </p:nvSpPr>
          <p:spPr>
            <a:xfrm>
              <a:off x="1905000" y="5448301"/>
              <a:ext cx="6477000" cy="379591"/>
            </a:xfrm>
            <a:prstGeom prst="rect">
              <a:avLst/>
            </a:prstGeom>
            <a:noFill/>
          </p:spPr>
          <p:txBody>
            <a:bodyPr wrap="square">
              <a:spAutoFit/>
            </a:bodyPr>
            <a:lstStyle/>
            <a:p>
              <a:pPr marR="0" algn="dist" rtl="0"/>
              <a:r>
                <a:rPr lang="en-US" sz="2800" i="0" u="none" strike="noStrike" baseline="30000" dirty="0">
                  <a:solidFill>
                    <a:schemeClr val="bg1"/>
                  </a:solidFill>
                  <a:latin typeface="Ubuntu" panose="020B0504030602030204" pitchFamily="34" charset="0"/>
                </a:rPr>
                <a:t>BUSINESS CONCEIVING</a:t>
              </a:r>
            </a:p>
          </p:txBody>
        </p:sp>
      </p:grpSp>
      <p:sp>
        <p:nvSpPr>
          <p:cNvPr id="5" name="TextBox 9">
            <a:extLst>
              <a:ext uri="{FF2B5EF4-FFF2-40B4-BE49-F238E27FC236}">
                <a16:creationId xmlns:a16="http://schemas.microsoft.com/office/drawing/2014/main" id="{B6EC6C2E-90FD-6ECD-EEBF-5B7241888885}"/>
              </a:ext>
            </a:extLst>
          </p:cNvPr>
          <p:cNvSpPr txBox="1"/>
          <p:nvPr/>
        </p:nvSpPr>
        <p:spPr>
          <a:xfrm>
            <a:off x="5638800" y="6667500"/>
            <a:ext cx="7429245" cy="358240"/>
          </a:xfrm>
          <a:prstGeom prst="rect">
            <a:avLst/>
          </a:prstGeom>
        </p:spPr>
        <p:txBody>
          <a:bodyPr lIns="0" tIns="0" rIns="0" bIns="0" rtlCol="0" anchor="t">
            <a:spAutoFit/>
          </a:bodyPr>
          <a:lstStyle/>
          <a:p>
            <a:pPr algn="ctr">
              <a:lnSpc>
                <a:spcPts val="2974"/>
              </a:lnSpc>
            </a:pPr>
            <a:r>
              <a:rPr lang="en-US" sz="2000" dirty="0">
                <a:solidFill>
                  <a:schemeClr val="bg1"/>
                </a:solidFill>
                <a:latin typeface="Segoe UI" panose="020B0502040204020203" pitchFamily="34" charset="0"/>
                <a:cs typeface="Segoe UI" panose="020B0502040204020203" pitchFamily="34" charset="0"/>
              </a:rPr>
              <a:t>Via Severino Doppi 20 - 10095 Grugliasco (TO)</a:t>
            </a:r>
          </a:p>
        </p:txBody>
      </p:sp>
      <p:sp>
        <p:nvSpPr>
          <p:cNvPr id="6" name="TextBox 10">
            <a:extLst>
              <a:ext uri="{FF2B5EF4-FFF2-40B4-BE49-F238E27FC236}">
                <a16:creationId xmlns:a16="http://schemas.microsoft.com/office/drawing/2014/main" id="{E056B09C-5365-860E-FF6C-8703AFA489E3}"/>
              </a:ext>
            </a:extLst>
          </p:cNvPr>
          <p:cNvSpPr txBox="1"/>
          <p:nvPr/>
        </p:nvSpPr>
        <p:spPr>
          <a:xfrm>
            <a:off x="7391400" y="7124700"/>
            <a:ext cx="3577945" cy="505395"/>
          </a:xfrm>
          <a:prstGeom prst="rect">
            <a:avLst/>
          </a:prstGeom>
        </p:spPr>
        <p:txBody>
          <a:bodyPr wrap="square" lIns="0" tIns="0" rIns="0" bIns="0" rtlCol="0" anchor="t">
            <a:spAutoFit/>
          </a:bodyPr>
          <a:lstStyle/>
          <a:p>
            <a:pPr algn="ctr">
              <a:lnSpc>
                <a:spcPts val="4524"/>
              </a:lnSpc>
              <a:spcBef>
                <a:spcPct val="0"/>
              </a:spcBef>
            </a:pPr>
            <a:r>
              <a:rPr lang="en-US" sz="2000" i="1" dirty="0">
                <a:solidFill>
                  <a:schemeClr val="bg1"/>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key-stone@key-stone.it</a:t>
            </a:r>
            <a:r>
              <a:rPr lang="en-US" sz="2000" i="1" dirty="0">
                <a:solidFill>
                  <a:schemeClr val="bg1"/>
                </a:solidFill>
                <a:latin typeface="Segoe UI" panose="020B0502040204020203" pitchFamily="34" charset="0"/>
                <a:cs typeface="Segoe UI" panose="020B0502040204020203" pitchFamily="34" charset="0"/>
              </a:rPr>
              <a:t> </a:t>
            </a:r>
          </a:p>
        </p:txBody>
      </p:sp>
      <p:sp>
        <p:nvSpPr>
          <p:cNvPr id="8" name="TextBox 11">
            <a:extLst>
              <a:ext uri="{FF2B5EF4-FFF2-40B4-BE49-F238E27FC236}">
                <a16:creationId xmlns:a16="http://schemas.microsoft.com/office/drawing/2014/main" id="{D79DF3CA-A70D-E99F-745E-C4B0D534BC49}"/>
              </a:ext>
            </a:extLst>
          </p:cNvPr>
          <p:cNvSpPr txBox="1"/>
          <p:nvPr/>
        </p:nvSpPr>
        <p:spPr>
          <a:xfrm>
            <a:off x="7696200" y="7810500"/>
            <a:ext cx="2766120" cy="505395"/>
          </a:xfrm>
          <a:prstGeom prst="rect">
            <a:avLst/>
          </a:prstGeom>
        </p:spPr>
        <p:txBody>
          <a:bodyPr lIns="0" tIns="0" rIns="0" bIns="0" rtlCol="0" anchor="t">
            <a:spAutoFit/>
          </a:bodyPr>
          <a:lstStyle/>
          <a:p>
            <a:pPr algn="ctr">
              <a:lnSpc>
                <a:spcPts val="4524"/>
              </a:lnSpc>
              <a:spcBef>
                <a:spcPct val="0"/>
              </a:spcBef>
            </a:pPr>
            <a:r>
              <a:rPr lang="en-US" sz="2000" i="1" dirty="0">
                <a:solidFill>
                  <a:schemeClr val="bg1"/>
                </a:solidFill>
                <a:latin typeface="Segoe UI" panose="020B0502040204020203" pitchFamily="34" charset="0"/>
                <a:cs typeface="Segoe UI" panose="020B0502040204020203" pitchFamily="34" charset="0"/>
                <a:hlinkClick r:id="rId6" tooltip="tel://0113119430">
                  <a:extLst>
                    <a:ext uri="{A12FA001-AC4F-418D-AE19-62706E023703}">
                      <ahyp:hlinkClr xmlns:ahyp="http://schemas.microsoft.com/office/drawing/2018/hyperlinkcolor" val="tx"/>
                    </a:ext>
                  </a:extLst>
                </a:hlinkClick>
              </a:rPr>
              <a:t>+39 011 311 94 30</a:t>
            </a:r>
          </a:p>
        </p:txBody>
      </p:sp>
      <p:sp>
        <p:nvSpPr>
          <p:cNvPr id="14" name="CasellaDiTesto 13">
            <a:extLst>
              <a:ext uri="{FF2B5EF4-FFF2-40B4-BE49-F238E27FC236}">
                <a16:creationId xmlns:a16="http://schemas.microsoft.com/office/drawing/2014/main" id="{996ABD35-88A7-DB85-CA26-B3BBC70325A9}"/>
              </a:ext>
            </a:extLst>
          </p:cNvPr>
          <p:cNvSpPr txBox="1"/>
          <p:nvPr/>
        </p:nvSpPr>
        <p:spPr>
          <a:xfrm>
            <a:off x="0" y="9334500"/>
            <a:ext cx="18288000" cy="276999"/>
          </a:xfrm>
          <a:prstGeom prst="rect">
            <a:avLst/>
          </a:prstGeom>
          <a:noFill/>
        </p:spPr>
        <p:txBody>
          <a:bodyPr wrap="square">
            <a:spAutoFit/>
          </a:bodyPr>
          <a:lstStyle/>
          <a:p>
            <a:pPr algn="ctr"/>
            <a:r>
              <a:rPr lang="en-US" sz="1200" b="0" i="0" u="none" strike="noStrike" baseline="0" dirty="0">
                <a:solidFill>
                  <a:schemeClr val="bg1"/>
                </a:solidFill>
                <a:latin typeface="Open Sans" panose="020B0606030504020204" pitchFamily="34" charset="0"/>
              </a:rPr>
              <a:t>©Key-Stone srl – All rights reserved. This document is protected by copyright. No part of it may be modified, reproduced or distributed in any form by any means without prior written authorization of Key-Stone srl.</a:t>
            </a:r>
            <a:endParaRPr lang="it-IT" sz="1200" dirty="0">
              <a:solidFill>
                <a:schemeClr val="bg1"/>
              </a:solidFill>
            </a:endParaRPr>
          </a:p>
        </p:txBody>
      </p:sp>
    </p:spTree>
    <p:extLst>
      <p:ext uri="{BB962C8B-B14F-4D97-AF65-F5344CB8AC3E}">
        <p14:creationId xmlns:p14="http://schemas.microsoft.com/office/powerpoint/2010/main" val="97046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69412-26FA-7661-741A-A129C568CE36}"/>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62412DB8-1B15-9C00-7929-4B30C5EF2A87}"/>
              </a:ext>
            </a:extLst>
          </p:cNvPr>
          <p:cNvSpPr/>
          <p:nvPr/>
        </p:nvSpPr>
        <p:spPr>
          <a:xfrm>
            <a:off x="0" y="5829300"/>
            <a:ext cx="18288000" cy="4457700"/>
          </a:xfrm>
          <a:prstGeom prst="rect">
            <a:avLst/>
          </a:prstGeom>
          <a:gradFill flip="none" rotWithShape="1">
            <a:gsLst>
              <a:gs pos="30000">
                <a:srgbClr val="05211F"/>
              </a:gs>
              <a:gs pos="100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sfocatura&#10;&#10;Descrizione generata automaticamente">
            <a:extLst>
              <a:ext uri="{FF2B5EF4-FFF2-40B4-BE49-F238E27FC236}">
                <a16:creationId xmlns:a16="http://schemas.microsoft.com/office/drawing/2014/main" id="{E62EC580-2351-F18C-0982-C5C0FE27C7E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9948"/>
          <a:stretch/>
        </p:blipFill>
        <p:spPr>
          <a:xfrm rot="15951918">
            <a:off x="5866215" y="3421179"/>
            <a:ext cx="6221952" cy="7772400"/>
          </a:xfrm>
          <a:prstGeom prst="rect">
            <a:avLst/>
          </a:prstGeom>
        </p:spPr>
      </p:pic>
      <p:sp>
        <p:nvSpPr>
          <p:cNvPr id="23" name="TextBox 23">
            <a:extLst>
              <a:ext uri="{FF2B5EF4-FFF2-40B4-BE49-F238E27FC236}">
                <a16:creationId xmlns:a16="http://schemas.microsoft.com/office/drawing/2014/main" id="{7CFE822C-FF6F-B6C4-02AC-DBAE02D7DEEE}"/>
              </a:ext>
            </a:extLst>
          </p:cNvPr>
          <p:cNvSpPr txBox="1"/>
          <p:nvPr/>
        </p:nvSpPr>
        <p:spPr>
          <a:xfrm>
            <a:off x="2268618" y="7353300"/>
            <a:ext cx="13750765" cy="1461939"/>
          </a:xfrm>
          <a:prstGeom prst="rect">
            <a:avLst/>
          </a:prstGeom>
        </p:spPr>
        <p:txBody>
          <a:bodyPr wrap="square" lIns="0" tIns="0" rIns="0" bIns="0" rtlCol="0" anchor="t">
            <a:spAutoFit/>
          </a:bodyPr>
          <a:lstStyle/>
          <a:p>
            <a:pPr algn="ctr"/>
            <a:r>
              <a:rPr lang="en-US" sz="3188" b="1" dirty="0">
                <a:solidFill>
                  <a:srgbClr val="FFFFFF"/>
                </a:solidFill>
                <a:latin typeface="Segoe UI" panose="020B0502040204020203" pitchFamily="34" charset="0"/>
              </a:rPr>
              <a:t>Key-Stone è un network di </a:t>
            </a:r>
            <a:r>
              <a:rPr lang="it-IT" sz="3188" b="1" dirty="0">
                <a:solidFill>
                  <a:srgbClr val="FFFFFF"/>
                </a:solidFill>
                <a:latin typeface="Segoe UI" panose="020B0502040204020203" pitchFamily="34" charset="0"/>
              </a:rPr>
              <a:t>competenze</a:t>
            </a:r>
            <a:r>
              <a:rPr lang="en-US" sz="3188" b="1" dirty="0">
                <a:solidFill>
                  <a:srgbClr val="FFFFFF"/>
                </a:solidFill>
                <a:latin typeface="Segoe UI" panose="020B0502040204020203" pitchFamily="34" charset="0"/>
              </a:rPr>
              <a:t> a </a:t>
            </a:r>
            <a:r>
              <a:rPr lang="en-US" sz="3188" b="1" dirty="0" err="1">
                <a:solidFill>
                  <a:srgbClr val="FFFFFF"/>
                </a:solidFill>
                <a:latin typeface="Segoe UI" panose="020B0502040204020203" pitchFamily="34" charset="0"/>
              </a:rPr>
              <a:t>supporto</a:t>
            </a:r>
            <a:r>
              <a:rPr lang="en-US" sz="3188" b="1" dirty="0">
                <a:solidFill>
                  <a:srgbClr val="FFFFFF"/>
                </a:solidFill>
                <a:latin typeface="Segoe UI" panose="020B0502040204020203" pitchFamily="34" charset="0"/>
              </a:rPr>
              <a:t> di </a:t>
            </a:r>
            <a:r>
              <a:rPr lang="en-US" sz="3188" b="1" dirty="0" err="1">
                <a:solidFill>
                  <a:srgbClr val="FFFFFF"/>
                </a:solidFill>
                <a:latin typeface="Segoe UI" panose="020B0502040204020203" pitchFamily="34" charset="0"/>
              </a:rPr>
              <a:t>aziende</a:t>
            </a:r>
            <a:r>
              <a:rPr lang="en-US" sz="3188" b="1" dirty="0">
                <a:solidFill>
                  <a:srgbClr val="FFFFFF"/>
                </a:solidFill>
                <a:latin typeface="Segoe UI" panose="020B0502040204020203" pitchFamily="34" charset="0"/>
              </a:rPr>
              <a:t> </a:t>
            </a:r>
          </a:p>
          <a:p>
            <a:pPr algn="ctr"/>
            <a:r>
              <a:rPr lang="en-US" sz="3188" b="1" dirty="0">
                <a:solidFill>
                  <a:srgbClr val="FFFFFF"/>
                </a:solidFill>
                <a:latin typeface="Segoe UI" panose="020B0502040204020203" pitchFamily="34" charset="0"/>
              </a:rPr>
              <a:t>e </a:t>
            </a:r>
            <a:r>
              <a:rPr lang="en-US" sz="3188" b="1" dirty="0" err="1">
                <a:solidFill>
                  <a:srgbClr val="FFFFFF"/>
                </a:solidFill>
                <a:latin typeface="Segoe UI" panose="020B0502040204020203" pitchFamily="34" charset="0"/>
              </a:rPr>
              <a:t>organizzazioni</a:t>
            </a:r>
            <a:r>
              <a:rPr lang="en-US" sz="3188" b="1" dirty="0">
                <a:solidFill>
                  <a:srgbClr val="FFFFFF"/>
                </a:solidFill>
                <a:latin typeface="Segoe UI" panose="020B0502040204020203" pitchFamily="34" charset="0"/>
              </a:rPr>
              <a:t> </a:t>
            </a:r>
            <a:r>
              <a:rPr lang="en-US" sz="3188" b="1" dirty="0" err="1">
                <a:solidFill>
                  <a:srgbClr val="FFFFFF"/>
                </a:solidFill>
                <a:latin typeface="Segoe UI" panose="020B0502040204020203" pitchFamily="34" charset="0"/>
              </a:rPr>
              <a:t>nella</a:t>
            </a:r>
            <a:r>
              <a:rPr lang="en-US" sz="3188" b="1" dirty="0">
                <a:solidFill>
                  <a:srgbClr val="FFFFFF"/>
                </a:solidFill>
                <a:latin typeface="Segoe UI" panose="020B0502040204020203" pitchFamily="34" charset="0"/>
              </a:rPr>
              <a:t> comprensione del </a:t>
            </a:r>
            <a:r>
              <a:rPr lang="en-US" sz="3188" b="1" dirty="0" err="1">
                <a:solidFill>
                  <a:srgbClr val="FFFFFF"/>
                </a:solidFill>
                <a:latin typeface="Segoe UI" panose="020B0502040204020203" pitchFamily="34" charset="0"/>
              </a:rPr>
              <a:t>mercato</a:t>
            </a:r>
            <a:r>
              <a:rPr lang="en-US" sz="3188" b="1" dirty="0">
                <a:solidFill>
                  <a:srgbClr val="FFFFFF"/>
                </a:solidFill>
                <a:latin typeface="Segoe UI" panose="020B0502040204020203" pitchFamily="34" charset="0"/>
              </a:rPr>
              <a:t> </a:t>
            </a:r>
          </a:p>
          <a:p>
            <a:pPr algn="ctr"/>
            <a:r>
              <a:rPr lang="en-US" sz="3188" b="1" dirty="0">
                <a:solidFill>
                  <a:srgbClr val="FFFFFF"/>
                </a:solidFill>
                <a:latin typeface="Segoe UI" panose="020B0502040204020203" pitchFamily="34" charset="0"/>
              </a:rPr>
              <a:t>di </a:t>
            </a:r>
            <a:r>
              <a:rPr lang="en-US" sz="3188" b="1" dirty="0" err="1">
                <a:solidFill>
                  <a:srgbClr val="FFFFFF"/>
                </a:solidFill>
                <a:latin typeface="Segoe UI" panose="020B0502040204020203" pitchFamily="34" charset="0"/>
              </a:rPr>
              <a:t>riferimento</a:t>
            </a:r>
            <a:r>
              <a:rPr lang="en-US" sz="3188" b="1" dirty="0">
                <a:solidFill>
                  <a:srgbClr val="FFFFFF"/>
                </a:solidFill>
                <a:latin typeface="Segoe UI" panose="020B0502040204020203" pitchFamily="34" charset="0"/>
              </a:rPr>
              <a:t> e nello sviluppo del business</a:t>
            </a:r>
          </a:p>
        </p:txBody>
      </p:sp>
      <p:sp>
        <p:nvSpPr>
          <p:cNvPr id="17" name="TextBox 17">
            <a:extLst>
              <a:ext uri="{FF2B5EF4-FFF2-40B4-BE49-F238E27FC236}">
                <a16:creationId xmlns:a16="http://schemas.microsoft.com/office/drawing/2014/main" id="{D19F13E3-9958-002F-A3D1-09A92568970D}"/>
              </a:ext>
            </a:extLst>
          </p:cNvPr>
          <p:cNvSpPr txBox="1"/>
          <p:nvPr/>
        </p:nvSpPr>
        <p:spPr>
          <a:xfrm>
            <a:off x="1066800" y="1333500"/>
            <a:ext cx="7102928" cy="3407664"/>
          </a:xfrm>
          <a:prstGeom prst="rect">
            <a:avLst/>
          </a:prstGeom>
        </p:spPr>
        <p:txBody>
          <a:bodyPr wrap="square" lIns="0" tIns="0" rIns="0" bIns="0" rtlCol="0" anchor="t">
            <a:spAutoFit/>
          </a:bodyPr>
          <a:lstStyle/>
          <a:p>
            <a:pPr>
              <a:lnSpc>
                <a:spcPct val="150000"/>
              </a:lnSpc>
            </a:pPr>
            <a:r>
              <a:rPr lang="it-IT" sz="3800" b="1" dirty="0">
                <a:solidFill>
                  <a:srgbClr val="038C7F"/>
                </a:solidFill>
                <a:latin typeface="Eurostile LT Std Bold" panose="020B0804020202050204" pitchFamily="34" charset="0"/>
              </a:rPr>
              <a:t>PUNTO DI RIFERIMENTO </a:t>
            </a:r>
            <a:r>
              <a:rPr lang="it-IT" sz="3800" b="1" spc="300" dirty="0">
                <a:solidFill>
                  <a:srgbClr val="038C7F"/>
                </a:solidFill>
                <a:latin typeface="Eurostile LT Std Bold" panose="020B0804020202050204" pitchFamily="34" charset="0"/>
              </a:rPr>
              <a:t>INTERNAZIONALE</a:t>
            </a:r>
            <a:r>
              <a:rPr lang="it-IT" sz="3800" b="1" dirty="0">
                <a:solidFill>
                  <a:srgbClr val="038C7F"/>
                </a:solidFill>
                <a:latin typeface="Eurostile LT Std Bold" panose="020B0804020202050204" pitchFamily="34" charset="0"/>
              </a:rPr>
              <a:t> NEL SETTORE DENTALE E DELL’HEALTH &amp; BEAUTY</a:t>
            </a:r>
            <a:endParaRPr lang="en-US" sz="3800" b="1" dirty="0">
              <a:solidFill>
                <a:srgbClr val="038C7F"/>
              </a:solidFill>
              <a:latin typeface="Eurostile LT Std Bold" panose="020B0804020202050204" pitchFamily="34" charset="0"/>
            </a:endParaRPr>
          </a:p>
        </p:txBody>
      </p:sp>
      <p:pic>
        <p:nvPicPr>
          <p:cNvPr id="2" name="Picture 7">
            <a:extLst>
              <a:ext uri="{FF2B5EF4-FFF2-40B4-BE49-F238E27FC236}">
                <a16:creationId xmlns:a16="http://schemas.microsoft.com/office/drawing/2014/main" id="{5F54628B-CD9C-2309-B588-89735D62BE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154400" y="9715499"/>
            <a:ext cx="1752600" cy="251703"/>
          </a:xfrm>
          <a:prstGeom prst="rect">
            <a:avLst/>
          </a:prstGeom>
        </p:spPr>
      </p:pic>
      <p:sp>
        <p:nvSpPr>
          <p:cNvPr id="4" name="CasellaDiTesto 3">
            <a:extLst>
              <a:ext uri="{FF2B5EF4-FFF2-40B4-BE49-F238E27FC236}">
                <a16:creationId xmlns:a16="http://schemas.microsoft.com/office/drawing/2014/main" id="{8AD23E73-A279-BCE9-E1F5-DA843E3E77EA}"/>
              </a:ext>
            </a:extLst>
          </p:cNvPr>
          <p:cNvSpPr txBox="1"/>
          <p:nvPr/>
        </p:nvSpPr>
        <p:spPr>
          <a:xfrm>
            <a:off x="8534400" y="3390900"/>
            <a:ext cx="6096000" cy="1167499"/>
          </a:xfrm>
          <a:prstGeom prst="rect">
            <a:avLst/>
          </a:prstGeom>
          <a:noFill/>
        </p:spPr>
        <p:txBody>
          <a:bodyPr wrap="square">
            <a:spAutoFit/>
          </a:bodyPr>
          <a:lstStyle/>
          <a:p>
            <a:pPr algn="ctr">
              <a:lnSpc>
                <a:spcPts val="3794"/>
              </a:lnSpc>
            </a:pPr>
            <a:r>
              <a:rPr lang="it-IT" sz="22800" b="1" dirty="0">
                <a:latin typeface="Eurostile LT Std Bold" panose="020B0804020202050204" pitchFamily="34" charset="0"/>
              </a:rPr>
              <a:t>+25</a:t>
            </a:r>
            <a:endParaRPr lang="en-US" sz="9600" b="1" dirty="0">
              <a:latin typeface="Eurostile LT Std Bold" panose="020B0804020202050204" pitchFamily="34" charset="0"/>
            </a:endParaRPr>
          </a:p>
        </p:txBody>
      </p:sp>
      <p:sp>
        <p:nvSpPr>
          <p:cNvPr id="14" name="TextBox 17">
            <a:extLst>
              <a:ext uri="{FF2B5EF4-FFF2-40B4-BE49-F238E27FC236}">
                <a16:creationId xmlns:a16="http://schemas.microsoft.com/office/drawing/2014/main" id="{F4289326-A2D7-354B-1BA5-0FCD7D072193}"/>
              </a:ext>
            </a:extLst>
          </p:cNvPr>
          <p:cNvSpPr txBox="1"/>
          <p:nvPr/>
        </p:nvSpPr>
        <p:spPr>
          <a:xfrm>
            <a:off x="14782799" y="3771900"/>
            <a:ext cx="3015473" cy="612732"/>
          </a:xfrm>
          <a:prstGeom prst="rect">
            <a:avLst/>
          </a:prstGeom>
        </p:spPr>
        <p:txBody>
          <a:bodyPr wrap="square" lIns="0" tIns="0" rIns="0" bIns="0" rtlCol="0" anchor="t">
            <a:spAutoFit/>
          </a:bodyPr>
          <a:lstStyle/>
          <a:p>
            <a:pPr>
              <a:lnSpc>
                <a:spcPct val="150000"/>
              </a:lnSpc>
            </a:pPr>
            <a:r>
              <a:rPr lang="it-IT" sz="3000" b="1" dirty="0">
                <a:latin typeface="Eurostile LT Std Bold" panose="020B0804020202050204" pitchFamily="34" charset="0"/>
              </a:rPr>
              <a:t>di esperienza</a:t>
            </a:r>
            <a:endParaRPr lang="en-US" sz="3000" b="1" dirty="0">
              <a:latin typeface="Eurostile LT Std Bold" panose="020B0804020202050204" pitchFamily="34" charset="0"/>
            </a:endParaRPr>
          </a:p>
        </p:txBody>
      </p:sp>
      <p:sp>
        <p:nvSpPr>
          <p:cNvPr id="15" name="Triangolo isoscele 14">
            <a:extLst>
              <a:ext uri="{FF2B5EF4-FFF2-40B4-BE49-F238E27FC236}">
                <a16:creationId xmlns:a16="http://schemas.microsoft.com/office/drawing/2014/main" id="{B4EFAC8F-F1FC-E92E-D4AF-8DEEF8522582}"/>
              </a:ext>
            </a:extLst>
          </p:cNvPr>
          <p:cNvSpPr>
            <a:spLocks noGrp="1" noRot="1" noMove="1" noResize="1" noEditPoints="1" noAdjustHandles="1" noChangeArrowheads="1" noChangeShapeType="1"/>
          </p:cNvSpPr>
          <p:nvPr/>
        </p:nvSpPr>
        <p:spPr>
          <a:xfrm rot="10800000">
            <a:off x="7543800" y="5676900"/>
            <a:ext cx="3505200" cy="685800"/>
          </a:xfrm>
          <a:prstGeom prst="triangle">
            <a:avLst>
              <a:gd name="adj" fmla="val 49534"/>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 name="Immagine 25" descr="Immagine che contiene sfocatura, cielo notturno&#10;&#10;Descrizione generata automaticamente">
            <a:extLst>
              <a:ext uri="{FF2B5EF4-FFF2-40B4-BE49-F238E27FC236}">
                <a16:creationId xmlns:a16="http://schemas.microsoft.com/office/drawing/2014/main" id="{87415E91-E68C-57BF-C85F-33BE69E0C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200" y="-1257300"/>
            <a:ext cx="10210800" cy="10210800"/>
          </a:xfrm>
          <a:prstGeom prst="rect">
            <a:avLst/>
          </a:prstGeom>
        </p:spPr>
      </p:pic>
      <p:sp>
        <p:nvSpPr>
          <p:cNvPr id="28" name="CasellaDiTesto 27">
            <a:extLst>
              <a:ext uri="{FF2B5EF4-FFF2-40B4-BE49-F238E27FC236}">
                <a16:creationId xmlns:a16="http://schemas.microsoft.com/office/drawing/2014/main" id="{EEDDD959-D44C-0A2C-A7BD-CDDBF50114AD}"/>
              </a:ext>
            </a:extLst>
          </p:cNvPr>
          <p:cNvSpPr txBox="1"/>
          <p:nvPr/>
        </p:nvSpPr>
        <p:spPr>
          <a:xfrm>
            <a:off x="14630400" y="2628900"/>
            <a:ext cx="3124200" cy="1569660"/>
          </a:xfrm>
          <a:prstGeom prst="rect">
            <a:avLst/>
          </a:prstGeom>
          <a:noFill/>
        </p:spPr>
        <p:txBody>
          <a:bodyPr wrap="square">
            <a:spAutoFit/>
          </a:bodyPr>
          <a:lstStyle/>
          <a:p>
            <a:r>
              <a:rPr lang="it-IT" sz="9600" b="1" dirty="0">
                <a:latin typeface="Eurostile LT Std Bold" panose="020B0804020202050204" pitchFamily="34" charset="0"/>
              </a:rPr>
              <a:t>anni</a:t>
            </a:r>
            <a:endParaRPr lang="it-IT" sz="9600" dirty="0"/>
          </a:p>
        </p:txBody>
      </p:sp>
    </p:spTree>
    <p:extLst>
      <p:ext uri="{BB962C8B-B14F-4D97-AF65-F5344CB8AC3E}">
        <p14:creationId xmlns:p14="http://schemas.microsoft.com/office/powerpoint/2010/main" val="390494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47F7C-258F-301A-3848-EB4C0140BC2A}"/>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CCF016ED-1FEB-1BE6-C8C0-C365EEEE4DFD}"/>
              </a:ext>
            </a:extLst>
          </p:cNvPr>
          <p:cNvSpPr/>
          <p:nvPr/>
        </p:nvSpPr>
        <p:spPr>
          <a:xfrm>
            <a:off x="0" y="0"/>
            <a:ext cx="18288000" cy="10287000"/>
          </a:xfrm>
          <a:prstGeom prst="rect">
            <a:avLst/>
          </a:prstGeom>
          <a:gradFill flip="none" rotWithShape="1">
            <a:gsLst>
              <a:gs pos="30000">
                <a:srgbClr val="05211F"/>
              </a:gs>
              <a:gs pos="100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sfocatura&#10;&#10;Descrizione generata automaticamente">
            <a:extLst>
              <a:ext uri="{FF2B5EF4-FFF2-40B4-BE49-F238E27FC236}">
                <a16:creationId xmlns:a16="http://schemas.microsoft.com/office/drawing/2014/main" id="{14A27F88-4A67-944E-B3E6-AC7CFCDA3684}"/>
              </a:ext>
            </a:extLst>
          </p:cNvPr>
          <p:cNvPicPr>
            <a:picLocks noChangeAspect="1"/>
          </p:cNvPicPr>
          <p:nvPr/>
        </p:nvPicPr>
        <p:blipFill rotWithShape="1">
          <a:blip r:embed="rId3">
            <a:extLst>
              <a:ext uri="{28A0092B-C50C-407E-A947-70E740481C1C}">
                <a14:useLocalDpi xmlns:a14="http://schemas.microsoft.com/office/drawing/2010/main" val="0"/>
              </a:ext>
            </a:extLst>
          </a:blip>
          <a:srcRect l="22175" t="14923"/>
          <a:stretch/>
        </p:blipFill>
        <p:spPr>
          <a:xfrm rot="18848681">
            <a:off x="-936436" y="1427872"/>
            <a:ext cx="10365624" cy="11331615"/>
          </a:xfrm>
          <a:prstGeom prst="rect">
            <a:avLst/>
          </a:prstGeom>
        </p:spPr>
      </p:pic>
      <p:pic>
        <p:nvPicPr>
          <p:cNvPr id="6" name="Picture 7">
            <a:extLst>
              <a:ext uri="{FF2B5EF4-FFF2-40B4-BE49-F238E27FC236}">
                <a16:creationId xmlns:a16="http://schemas.microsoft.com/office/drawing/2014/main" id="{CB11776C-D90D-A520-A703-68D0A81D12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154400" y="9715499"/>
            <a:ext cx="1752600" cy="251703"/>
          </a:xfrm>
          <a:prstGeom prst="rect">
            <a:avLst/>
          </a:prstGeom>
        </p:spPr>
      </p:pic>
      <p:sp>
        <p:nvSpPr>
          <p:cNvPr id="19" name="TextBox 19">
            <a:extLst>
              <a:ext uri="{FF2B5EF4-FFF2-40B4-BE49-F238E27FC236}">
                <a16:creationId xmlns:a16="http://schemas.microsoft.com/office/drawing/2014/main" id="{9A47EB22-A555-8B43-7B90-A2D6595FFAFE}"/>
              </a:ext>
            </a:extLst>
          </p:cNvPr>
          <p:cNvSpPr txBox="1"/>
          <p:nvPr/>
        </p:nvSpPr>
        <p:spPr>
          <a:xfrm>
            <a:off x="1295400" y="2171700"/>
            <a:ext cx="7543800" cy="6370847"/>
          </a:xfrm>
          <a:prstGeom prst="rect">
            <a:avLst/>
          </a:prstGeom>
        </p:spPr>
        <p:txBody>
          <a:bodyPr wrap="square" lIns="0" tIns="0" rIns="0" bIns="0" rtlCol="0" anchor="t">
            <a:spAutoFit/>
          </a:bodyPr>
          <a:lstStyle/>
          <a:p>
            <a:r>
              <a:rPr lang="it-IT" sz="2800" b="1" dirty="0">
                <a:solidFill>
                  <a:srgbClr val="FFFFFF"/>
                </a:solidFill>
                <a:latin typeface="Segoe UI" panose="020B0502040204020203" pitchFamily="34" charset="0"/>
              </a:rPr>
              <a:t>Da oltre 25 anni, </a:t>
            </a:r>
            <a:r>
              <a:rPr lang="it-IT" sz="2800" dirty="0">
                <a:solidFill>
                  <a:srgbClr val="FFFFFF"/>
                </a:solidFill>
                <a:latin typeface="Segoe UI" panose="020B0502040204020203" pitchFamily="34" charset="0"/>
              </a:rPr>
              <a:t>progettiamo e sviluppiamo </a:t>
            </a:r>
            <a:r>
              <a:rPr lang="it-IT" sz="2800" b="1" dirty="0">
                <a:solidFill>
                  <a:srgbClr val="FFFFFF"/>
                </a:solidFill>
                <a:latin typeface="Segoe UI" panose="020B0502040204020203" pitchFamily="34" charset="0"/>
              </a:rPr>
              <a:t>ricerche di mercato</a:t>
            </a:r>
            <a:r>
              <a:rPr lang="it-IT" sz="2800" dirty="0">
                <a:solidFill>
                  <a:srgbClr val="FFFFFF"/>
                </a:solidFill>
                <a:latin typeface="Segoe UI" panose="020B0502040204020203" pitchFamily="34" charset="0"/>
              </a:rPr>
              <a:t>, supportando </a:t>
            </a:r>
            <a:r>
              <a:rPr lang="it-IT" sz="2800" b="1" dirty="0">
                <a:solidFill>
                  <a:srgbClr val="FFFFFF"/>
                </a:solidFill>
                <a:latin typeface="Segoe UI" panose="020B0502040204020203" pitchFamily="34" charset="0"/>
              </a:rPr>
              <a:t>l’interpretazione strategica delle informazioni</a:t>
            </a:r>
            <a:r>
              <a:rPr lang="it-IT" sz="2800" dirty="0">
                <a:solidFill>
                  <a:srgbClr val="FFFFFF"/>
                </a:solidFill>
                <a:latin typeface="Segoe UI" panose="020B0502040204020203" pitchFamily="34" charset="0"/>
              </a:rPr>
              <a:t>.</a:t>
            </a:r>
          </a:p>
          <a:p>
            <a:endParaRPr lang="it-IT" sz="2800" b="1" dirty="0">
              <a:solidFill>
                <a:srgbClr val="FFFFFF"/>
              </a:solidFill>
              <a:latin typeface="Segoe UI" panose="020B0502040204020203" pitchFamily="34" charset="0"/>
            </a:endParaRPr>
          </a:p>
          <a:p>
            <a:r>
              <a:rPr lang="it-IT" sz="2800" dirty="0">
                <a:solidFill>
                  <a:srgbClr val="FFFFFF"/>
                </a:solidFill>
                <a:latin typeface="Segoe UI" panose="020B0502040204020203" pitchFamily="34" charset="0"/>
              </a:rPr>
              <a:t>Attraverso l’elaborazione e l’analisi dei dati di mercato, accompagniamo le aziende partner nello sviluppo della pianificazione strategica e di marketing, individuando </a:t>
            </a:r>
            <a:r>
              <a:rPr lang="it-IT" sz="2800" b="1" dirty="0">
                <a:solidFill>
                  <a:srgbClr val="FFFFFF"/>
                </a:solidFill>
                <a:latin typeface="Segoe UI" panose="020B0502040204020203" pitchFamily="34" charset="0"/>
              </a:rPr>
              <a:t>le migliori opportunità di business</a:t>
            </a:r>
            <a:r>
              <a:rPr lang="it-IT" sz="2800" dirty="0">
                <a:solidFill>
                  <a:srgbClr val="FFFFFF"/>
                </a:solidFill>
                <a:latin typeface="Segoe UI" panose="020B0502040204020203" pitchFamily="34" charset="0"/>
              </a:rPr>
              <a:t>.</a:t>
            </a:r>
          </a:p>
          <a:p>
            <a:endParaRPr lang="it-IT" sz="2800" dirty="0">
              <a:solidFill>
                <a:srgbClr val="FFFFFF"/>
              </a:solidFill>
              <a:latin typeface="Segoe UI" panose="020B0502040204020203" pitchFamily="34" charset="0"/>
            </a:endParaRPr>
          </a:p>
          <a:p>
            <a:r>
              <a:rPr lang="it-IT" sz="2800" dirty="0">
                <a:solidFill>
                  <a:srgbClr val="FFFFFF"/>
                </a:solidFill>
                <a:latin typeface="Segoe UI" panose="020B0502040204020203" pitchFamily="34" charset="0"/>
              </a:rPr>
              <a:t>I </a:t>
            </a:r>
            <a:r>
              <a:rPr lang="it-IT" sz="2800" b="1" dirty="0">
                <a:solidFill>
                  <a:srgbClr val="FFFFFF"/>
                </a:solidFill>
                <a:latin typeface="Segoe UI" panose="020B0502040204020203" pitchFamily="34" charset="0"/>
              </a:rPr>
              <a:t>nostri esperti </a:t>
            </a:r>
            <a:r>
              <a:rPr lang="it-IT" sz="2800" dirty="0">
                <a:solidFill>
                  <a:srgbClr val="FFFFFF"/>
                </a:solidFill>
                <a:latin typeface="Segoe UI" panose="020B0502040204020203" pitchFamily="34" charset="0"/>
              </a:rPr>
              <a:t>vantano esperienza pluriennale con le principali aziende del Settore Dentale e dell’Health &amp; Beauty.</a:t>
            </a:r>
          </a:p>
          <a:p>
            <a:endParaRPr lang="it-IT" sz="2199" dirty="0">
              <a:solidFill>
                <a:srgbClr val="FFFFFF"/>
              </a:solidFill>
              <a:latin typeface="Segoe UI" panose="020B0502040204020203" pitchFamily="34" charset="0"/>
            </a:endParaRPr>
          </a:p>
        </p:txBody>
      </p:sp>
      <p:pic>
        <p:nvPicPr>
          <p:cNvPr id="2" name="Picture 2" descr="Roberto Rosso">
            <a:extLst>
              <a:ext uri="{FF2B5EF4-FFF2-40B4-BE49-F238E27FC236}">
                <a16:creationId xmlns:a16="http://schemas.microsoft.com/office/drawing/2014/main" id="{57FA3644-4C93-1DF4-9997-12B6EFF496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0" y="952500"/>
            <a:ext cx="3505200" cy="3505200"/>
          </a:xfrm>
          <a:prstGeom prst="roundRect">
            <a:avLst>
              <a:gd name="adj" fmla="val 5892"/>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F4A7510-D266-60E4-A8CE-2BA0B46DB2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4020800" y="952500"/>
            <a:ext cx="3505200" cy="3505200"/>
          </a:xfrm>
          <a:prstGeom prst="roundRect">
            <a:avLst>
              <a:gd name="adj" fmla="val 5892"/>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3AA6A461-1DC6-6B76-76B1-FB092F124153}"/>
              </a:ext>
            </a:extLst>
          </p:cNvPr>
          <p:cNvSpPr txBox="1"/>
          <p:nvPr/>
        </p:nvSpPr>
        <p:spPr>
          <a:xfrm>
            <a:off x="14630400" y="4533900"/>
            <a:ext cx="2590800" cy="769441"/>
          </a:xfrm>
          <a:prstGeom prst="rect">
            <a:avLst/>
          </a:prstGeom>
          <a:noFill/>
        </p:spPr>
        <p:txBody>
          <a:bodyPr wrap="square">
            <a:spAutoFit/>
          </a:bodyPr>
          <a:lstStyle/>
          <a:p>
            <a:pPr algn="ctr" fontAlgn="ctr"/>
            <a:r>
              <a:rPr lang="it-IT" sz="2400" b="1" dirty="0">
                <a:solidFill>
                  <a:srgbClr val="FFFFFF"/>
                </a:solidFill>
                <a:latin typeface="Segoe UI" panose="020B0502040204020203" pitchFamily="34" charset="0"/>
              </a:rPr>
              <a:t>Marco Pacini</a:t>
            </a:r>
          </a:p>
          <a:p>
            <a:pPr algn="ctr" fontAlgn="auto"/>
            <a:r>
              <a:rPr lang="it-IT" sz="2000" i="1" dirty="0">
                <a:solidFill>
                  <a:srgbClr val="FFFFFF"/>
                </a:solidFill>
                <a:latin typeface="Segoe UI" panose="020B0502040204020203" pitchFamily="34" charset="0"/>
              </a:rPr>
              <a:t>CEO</a:t>
            </a:r>
          </a:p>
        </p:txBody>
      </p:sp>
      <p:sp>
        <p:nvSpPr>
          <p:cNvPr id="10" name="CasellaDiTesto 9">
            <a:extLst>
              <a:ext uri="{FF2B5EF4-FFF2-40B4-BE49-F238E27FC236}">
                <a16:creationId xmlns:a16="http://schemas.microsoft.com/office/drawing/2014/main" id="{30E74162-7BB7-1FAA-DDA0-04F0D5F1C3B5}"/>
              </a:ext>
            </a:extLst>
          </p:cNvPr>
          <p:cNvSpPr txBox="1"/>
          <p:nvPr/>
        </p:nvSpPr>
        <p:spPr>
          <a:xfrm>
            <a:off x="10363200" y="4533900"/>
            <a:ext cx="3352800" cy="769441"/>
          </a:xfrm>
          <a:prstGeom prst="rect">
            <a:avLst/>
          </a:prstGeom>
          <a:noFill/>
        </p:spPr>
        <p:txBody>
          <a:bodyPr wrap="square">
            <a:spAutoFit/>
          </a:bodyPr>
          <a:lstStyle/>
          <a:p>
            <a:pPr algn="ctr" fontAlgn="ctr"/>
            <a:r>
              <a:rPr lang="it-IT" sz="2400" b="1" dirty="0">
                <a:solidFill>
                  <a:srgbClr val="FFFFFF"/>
                </a:solidFill>
                <a:latin typeface="Segoe UI" panose="020B0502040204020203" pitchFamily="34" charset="0"/>
              </a:rPr>
              <a:t>Roberto Rosso</a:t>
            </a:r>
          </a:p>
          <a:p>
            <a:pPr algn="ctr" fontAlgn="auto"/>
            <a:r>
              <a:rPr lang="it-IT" sz="2000" i="1" dirty="0">
                <a:solidFill>
                  <a:srgbClr val="FFFFFF"/>
                </a:solidFill>
                <a:latin typeface="Segoe UI" panose="020B0502040204020203" pitchFamily="34" charset="0"/>
              </a:rPr>
              <a:t>Founder and Chairman</a:t>
            </a:r>
          </a:p>
        </p:txBody>
      </p:sp>
      <p:pic>
        <p:nvPicPr>
          <p:cNvPr id="3" name="Picture 2">
            <a:extLst>
              <a:ext uri="{FF2B5EF4-FFF2-40B4-BE49-F238E27FC236}">
                <a16:creationId xmlns:a16="http://schemas.microsoft.com/office/drawing/2014/main" id="{963F65F4-B253-5906-D1DD-4585125AF5C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458" t="2142" r="19857" b="32173"/>
          <a:stretch/>
        </p:blipFill>
        <p:spPr bwMode="auto">
          <a:xfrm>
            <a:off x="12725400" y="5829300"/>
            <a:ext cx="2438400" cy="2438400"/>
          </a:xfrm>
          <a:prstGeom prst="roundRect">
            <a:avLst>
              <a:gd name="adj" fmla="val 5892"/>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BD6EFD9-AE67-3FB5-8C04-63D80142A5F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046" t="3703" r="14383" b="35952"/>
          <a:stretch/>
        </p:blipFill>
        <p:spPr bwMode="auto">
          <a:xfrm>
            <a:off x="15468600" y="5829300"/>
            <a:ext cx="2438400" cy="2438400"/>
          </a:xfrm>
          <a:prstGeom prst="roundRect">
            <a:avLst>
              <a:gd name="adj" fmla="val 5892"/>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9097466E-8ABC-9F8F-D396-0A9795A0299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30" r="30"/>
          <a:stretch/>
        </p:blipFill>
        <p:spPr bwMode="auto">
          <a:xfrm>
            <a:off x="9982200" y="5829300"/>
            <a:ext cx="2438400" cy="2438400"/>
          </a:xfrm>
          <a:prstGeom prst="roundRect">
            <a:avLst>
              <a:gd name="adj" fmla="val 5892"/>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F7A841A4-BC5E-8230-0C5F-304DF6A102F4}"/>
              </a:ext>
            </a:extLst>
          </p:cNvPr>
          <p:cNvSpPr txBox="1"/>
          <p:nvPr/>
        </p:nvSpPr>
        <p:spPr>
          <a:xfrm>
            <a:off x="10058400" y="8420100"/>
            <a:ext cx="2362200" cy="923330"/>
          </a:xfrm>
          <a:prstGeom prst="rect">
            <a:avLst/>
          </a:prstGeom>
          <a:noFill/>
        </p:spPr>
        <p:txBody>
          <a:bodyPr wrap="square">
            <a:spAutoFit/>
          </a:bodyPr>
          <a:lstStyle/>
          <a:p>
            <a:pPr algn="ctr" fontAlgn="ctr"/>
            <a:r>
              <a:rPr lang="it-IT" b="1" dirty="0">
                <a:solidFill>
                  <a:srgbClr val="FFFFFF"/>
                </a:solidFill>
                <a:latin typeface="Segoe UI" panose="020B0502040204020203" pitchFamily="34" charset="0"/>
              </a:rPr>
              <a:t>Simona Grieco</a:t>
            </a:r>
          </a:p>
          <a:p>
            <a:pPr algn="ctr" fontAlgn="auto"/>
            <a:r>
              <a:rPr lang="it-IT" i="1" dirty="0">
                <a:solidFill>
                  <a:srgbClr val="FFFFFF"/>
                </a:solidFill>
                <a:latin typeface="Segoe UI" panose="020B0502040204020203" pitchFamily="34" charset="0"/>
              </a:rPr>
              <a:t>Head of Business Development</a:t>
            </a:r>
          </a:p>
        </p:txBody>
      </p:sp>
      <p:sp>
        <p:nvSpPr>
          <p:cNvPr id="13" name="CasellaDiTesto 12">
            <a:extLst>
              <a:ext uri="{FF2B5EF4-FFF2-40B4-BE49-F238E27FC236}">
                <a16:creationId xmlns:a16="http://schemas.microsoft.com/office/drawing/2014/main" id="{FFC4B91E-A7C4-57A5-E4BA-3E46E28E3683}"/>
              </a:ext>
            </a:extLst>
          </p:cNvPr>
          <p:cNvSpPr txBox="1"/>
          <p:nvPr/>
        </p:nvSpPr>
        <p:spPr>
          <a:xfrm>
            <a:off x="12725400" y="8420100"/>
            <a:ext cx="2362200" cy="923330"/>
          </a:xfrm>
          <a:prstGeom prst="rect">
            <a:avLst/>
          </a:prstGeom>
          <a:noFill/>
        </p:spPr>
        <p:txBody>
          <a:bodyPr wrap="square">
            <a:spAutoFit/>
          </a:bodyPr>
          <a:lstStyle/>
          <a:p>
            <a:pPr algn="ctr" fontAlgn="ctr"/>
            <a:r>
              <a:rPr lang="it-IT" b="1" dirty="0">
                <a:solidFill>
                  <a:srgbClr val="FFFFFF"/>
                </a:solidFill>
                <a:latin typeface="Segoe UI" panose="020B0502040204020203" pitchFamily="34" charset="0"/>
              </a:rPr>
              <a:t>Simone Gala</a:t>
            </a:r>
          </a:p>
          <a:p>
            <a:pPr algn="ctr" fontAlgn="auto"/>
            <a:r>
              <a:rPr lang="it-IT" i="1" dirty="0">
                <a:solidFill>
                  <a:srgbClr val="FFFFFF"/>
                </a:solidFill>
                <a:latin typeface="Segoe UI" panose="020B0502040204020203" pitchFamily="34" charset="0"/>
              </a:rPr>
              <a:t>International </a:t>
            </a:r>
          </a:p>
          <a:p>
            <a:pPr algn="ctr" fontAlgn="auto"/>
            <a:r>
              <a:rPr lang="it-IT" i="1" dirty="0">
                <a:solidFill>
                  <a:srgbClr val="FFFFFF"/>
                </a:solidFill>
                <a:latin typeface="Segoe UI" panose="020B0502040204020203" pitchFamily="34" charset="0"/>
              </a:rPr>
              <a:t>Sales Account</a:t>
            </a:r>
          </a:p>
        </p:txBody>
      </p:sp>
      <p:sp>
        <p:nvSpPr>
          <p:cNvPr id="14" name="CasellaDiTesto 13">
            <a:extLst>
              <a:ext uri="{FF2B5EF4-FFF2-40B4-BE49-F238E27FC236}">
                <a16:creationId xmlns:a16="http://schemas.microsoft.com/office/drawing/2014/main" id="{844619AF-85E8-FA71-F7F5-3FD2D8986446}"/>
              </a:ext>
            </a:extLst>
          </p:cNvPr>
          <p:cNvSpPr txBox="1"/>
          <p:nvPr/>
        </p:nvSpPr>
        <p:spPr>
          <a:xfrm>
            <a:off x="15544800" y="8420100"/>
            <a:ext cx="2362200" cy="923330"/>
          </a:xfrm>
          <a:prstGeom prst="rect">
            <a:avLst/>
          </a:prstGeom>
          <a:noFill/>
        </p:spPr>
        <p:txBody>
          <a:bodyPr wrap="square">
            <a:spAutoFit/>
          </a:bodyPr>
          <a:lstStyle/>
          <a:p>
            <a:pPr algn="ctr" fontAlgn="ctr"/>
            <a:r>
              <a:rPr lang="it-IT" b="1" dirty="0">
                <a:solidFill>
                  <a:srgbClr val="FFFFFF"/>
                </a:solidFill>
                <a:latin typeface="Segoe UI" panose="020B0502040204020203" pitchFamily="34" charset="0"/>
              </a:rPr>
              <a:t>Elisabetta Bauducco</a:t>
            </a:r>
          </a:p>
          <a:p>
            <a:pPr algn="ctr" fontAlgn="auto"/>
            <a:r>
              <a:rPr lang="it-IT" i="1" dirty="0">
                <a:solidFill>
                  <a:srgbClr val="FFFFFF"/>
                </a:solidFill>
                <a:latin typeface="Segoe UI" panose="020B0502040204020203" pitchFamily="34" charset="0"/>
              </a:rPr>
              <a:t>National Key </a:t>
            </a:r>
            <a:br>
              <a:rPr lang="it-IT" i="1" dirty="0">
                <a:solidFill>
                  <a:srgbClr val="FFFFFF"/>
                </a:solidFill>
                <a:latin typeface="Segoe UI" panose="020B0502040204020203" pitchFamily="34" charset="0"/>
              </a:rPr>
            </a:br>
            <a:r>
              <a:rPr lang="it-IT" i="1" dirty="0">
                <a:solidFill>
                  <a:srgbClr val="FFFFFF"/>
                </a:solidFill>
                <a:latin typeface="Segoe UI" panose="020B0502040204020203" pitchFamily="34" charset="0"/>
              </a:rPr>
              <a:t>Account Italia</a:t>
            </a:r>
          </a:p>
        </p:txBody>
      </p:sp>
    </p:spTree>
    <p:extLst>
      <p:ext uri="{BB962C8B-B14F-4D97-AF65-F5344CB8AC3E}">
        <p14:creationId xmlns:p14="http://schemas.microsoft.com/office/powerpoint/2010/main" val="328002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A680EE03-4B69-869C-6A6C-75ACC62276F4}"/>
              </a:ext>
            </a:extLst>
          </p:cNvPr>
          <p:cNvSpPr/>
          <p:nvPr/>
        </p:nvSpPr>
        <p:spPr>
          <a:xfrm>
            <a:off x="0" y="0"/>
            <a:ext cx="18288000" cy="10287000"/>
          </a:xfrm>
          <a:prstGeom prst="rect">
            <a:avLst/>
          </a:prstGeom>
          <a:gradFill flip="none" rotWithShape="1">
            <a:gsLst>
              <a:gs pos="30000">
                <a:srgbClr val="05211F"/>
              </a:gs>
              <a:gs pos="100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12">
            <a:extLst>
              <a:ext uri="{FF2B5EF4-FFF2-40B4-BE49-F238E27FC236}">
                <a16:creationId xmlns:a16="http://schemas.microsoft.com/office/drawing/2014/main" id="{A0439D6B-77D6-7E75-DEEF-6905C7F29B34}"/>
              </a:ext>
            </a:extLst>
          </p:cNvPr>
          <p:cNvSpPr txBox="1"/>
          <p:nvPr/>
        </p:nvSpPr>
        <p:spPr>
          <a:xfrm>
            <a:off x="0" y="800100"/>
            <a:ext cx="18288000" cy="975267"/>
          </a:xfrm>
          <a:prstGeom prst="rect">
            <a:avLst/>
          </a:prstGeom>
        </p:spPr>
        <p:txBody>
          <a:bodyPr lIns="0" tIns="0" rIns="0" bIns="0" rtlCol="0" anchor="t">
            <a:spAutoFit/>
          </a:bodyPr>
          <a:lstStyle/>
          <a:p>
            <a:pPr algn="ctr">
              <a:lnSpc>
                <a:spcPts val="7000"/>
              </a:lnSpc>
            </a:pPr>
            <a:r>
              <a:rPr lang="en-US" sz="9600" b="1" dirty="0">
                <a:solidFill>
                  <a:schemeClr val="tx1">
                    <a:lumMod val="85000"/>
                    <a:lumOff val="15000"/>
                  </a:schemeClr>
                </a:solidFill>
                <a:latin typeface="Segoe UI" panose="020B0502040204020203" pitchFamily="34" charset="0"/>
              </a:rPr>
              <a:t>LA NOSTRA FILOSOFIA</a:t>
            </a:r>
          </a:p>
        </p:txBody>
      </p:sp>
      <p:grpSp>
        <p:nvGrpSpPr>
          <p:cNvPr id="2" name="Group 2"/>
          <p:cNvGrpSpPr/>
          <p:nvPr/>
        </p:nvGrpSpPr>
        <p:grpSpPr>
          <a:xfrm>
            <a:off x="0" y="5892032"/>
            <a:ext cx="18288000" cy="3086100"/>
            <a:chOff x="0" y="0"/>
            <a:chExt cx="4908785" cy="812800"/>
          </a:xfrm>
        </p:grpSpPr>
        <p:sp>
          <p:nvSpPr>
            <p:cNvPr id="3" name="Freeform 3"/>
            <p:cNvSpPr/>
            <p:nvPr/>
          </p:nvSpPr>
          <p:spPr>
            <a:xfrm>
              <a:off x="0" y="0"/>
              <a:ext cx="4908784" cy="812800"/>
            </a:xfrm>
            <a:custGeom>
              <a:avLst/>
              <a:gdLst/>
              <a:ahLst/>
              <a:cxnLst/>
              <a:rect l="l" t="t" r="r" b="b"/>
              <a:pathLst>
                <a:path w="4908784" h="812800">
                  <a:moveTo>
                    <a:pt x="0" y="0"/>
                  </a:moveTo>
                  <a:lnTo>
                    <a:pt x="4908784" y="0"/>
                  </a:lnTo>
                  <a:lnTo>
                    <a:pt x="4908784" y="812800"/>
                  </a:lnTo>
                  <a:lnTo>
                    <a:pt x="0" y="812800"/>
                  </a:lnTo>
                  <a:close/>
                </a:path>
              </a:pathLst>
            </a:custGeom>
            <a:solidFill>
              <a:srgbClr val="038C7F"/>
            </a:solidFill>
          </p:spPr>
          <p:txBody>
            <a:bodyPr/>
            <a:lstStyle/>
            <a:p>
              <a:endParaRPr lang="it-IT"/>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dirty="0"/>
            </a:p>
          </p:txBody>
        </p:sp>
      </p:grpSp>
      <p:grpSp>
        <p:nvGrpSpPr>
          <p:cNvPr id="5" name="Group 5"/>
          <p:cNvGrpSpPr>
            <a:grpSpLocks noGrp="1" noUngrp="1" noRot="1" noMove="1" noResize="1"/>
          </p:cNvGrpSpPr>
          <p:nvPr/>
        </p:nvGrpSpPr>
        <p:grpSpPr>
          <a:xfrm>
            <a:off x="0" y="2283348"/>
            <a:ext cx="18288000" cy="3086100"/>
            <a:chOff x="0" y="0"/>
            <a:chExt cx="4970884" cy="812800"/>
          </a:xfrm>
        </p:grpSpPr>
        <p:sp>
          <p:nvSpPr>
            <p:cNvPr id="6" name="Freeform 6"/>
            <p:cNvSpPr>
              <a:spLocks noGrp="1" noRot="1" noMove="1" noResize="1" noEditPoints="1" noAdjustHandles="1" noChangeArrowheads="1" noChangeShapeType="1"/>
            </p:cNvSpPr>
            <p:nvPr/>
          </p:nvSpPr>
          <p:spPr>
            <a:xfrm>
              <a:off x="0" y="0"/>
              <a:ext cx="4970884" cy="812800"/>
            </a:xfrm>
            <a:custGeom>
              <a:avLst/>
              <a:gdLst/>
              <a:ahLst/>
              <a:cxnLst/>
              <a:rect l="l" t="t" r="r" b="b"/>
              <a:pathLst>
                <a:path w="4970884" h="812800">
                  <a:moveTo>
                    <a:pt x="0" y="0"/>
                  </a:moveTo>
                  <a:lnTo>
                    <a:pt x="4970884" y="0"/>
                  </a:lnTo>
                  <a:lnTo>
                    <a:pt x="4970884" y="812800"/>
                  </a:lnTo>
                  <a:lnTo>
                    <a:pt x="0" y="812800"/>
                  </a:lnTo>
                  <a:close/>
                </a:path>
              </a:pathLst>
            </a:custGeom>
            <a:solidFill>
              <a:srgbClr val="038C7F"/>
            </a:solidFill>
          </p:spPr>
          <p:txBody>
            <a:bodyPr/>
            <a:lstStyle/>
            <a:p>
              <a:endParaRPr lang="it-IT"/>
            </a:p>
          </p:txBody>
        </p:sp>
        <p:sp>
          <p:nvSpPr>
            <p:cNvPr id="7" name="TextBox 7"/>
            <p:cNvSpPr txBox="1">
              <a:spLocks noGrp="1" noRot="1" noMove="1" noResize="1" noEditPoints="1" noAdjustHandles="1" noChangeArrowheads="1" noChangeShapeType="1"/>
            </p:cNvSpPr>
            <p:nvPr/>
          </p:nvSpPr>
          <p:spPr>
            <a:xfrm>
              <a:off x="0" y="-38100"/>
              <a:ext cx="812800" cy="850900"/>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a:off x="9971314" y="2283348"/>
            <a:ext cx="8316686" cy="3086100"/>
            <a:chOff x="340220" y="0"/>
            <a:chExt cx="11015026" cy="4114800"/>
          </a:xfrm>
        </p:grpSpPr>
        <p:pic>
          <p:nvPicPr>
            <p:cNvPr id="9" name="Picture 9"/>
            <p:cNvPicPr>
              <a:picLocks noChangeAspect="1"/>
            </p:cNvPicPr>
            <p:nvPr/>
          </p:nvPicPr>
          <p:blipFill rotWithShape="1">
            <a:blip r:embed="rId2"/>
            <a:srcRect l="2996" t="17789" b="17789"/>
            <a:stretch/>
          </p:blipFill>
          <p:spPr>
            <a:xfrm>
              <a:off x="340220" y="0"/>
              <a:ext cx="11015026" cy="4114800"/>
            </a:xfrm>
            <a:prstGeom prst="rect">
              <a:avLst/>
            </a:prstGeom>
          </p:spPr>
        </p:pic>
      </p:grpSp>
      <p:grpSp>
        <p:nvGrpSpPr>
          <p:cNvPr id="10" name="Group 10"/>
          <p:cNvGrpSpPr/>
          <p:nvPr/>
        </p:nvGrpSpPr>
        <p:grpSpPr>
          <a:xfrm>
            <a:off x="0" y="5892032"/>
            <a:ext cx="8186057" cy="3086100"/>
            <a:chOff x="0" y="0"/>
            <a:chExt cx="10988454" cy="4114800"/>
          </a:xfrm>
        </p:grpSpPr>
        <p:pic>
          <p:nvPicPr>
            <p:cNvPr id="11" name="Picture 11"/>
            <p:cNvPicPr>
              <a:picLocks noChangeAspect="1"/>
            </p:cNvPicPr>
            <p:nvPr/>
          </p:nvPicPr>
          <p:blipFill rotWithShape="1">
            <a:blip r:embed="rId3"/>
            <a:srcRect t="6176" r="3230" b="39536"/>
            <a:stretch/>
          </p:blipFill>
          <p:spPr>
            <a:xfrm>
              <a:off x="0" y="0"/>
              <a:ext cx="10988454" cy="4114800"/>
            </a:xfrm>
            <a:prstGeom prst="rect">
              <a:avLst/>
            </a:prstGeom>
          </p:spPr>
        </p:pic>
      </p:grpSp>
      <p:sp>
        <p:nvSpPr>
          <p:cNvPr id="12" name="TextBox 12"/>
          <p:cNvSpPr txBox="1"/>
          <p:nvPr/>
        </p:nvSpPr>
        <p:spPr>
          <a:xfrm>
            <a:off x="0" y="800100"/>
            <a:ext cx="18288000" cy="818429"/>
          </a:xfrm>
          <a:prstGeom prst="rect">
            <a:avLst/>
          </a:prstGeom>
        </p:spPr>
        <p:txBody>
          <a:bodyPr wrap="square" lIns="0" tIns="0" rIns="0" bIns="0" rtlCol="0" anchor="t">
            <a:spAutoFit/>
          </a:bodyPr>
          <a:lstStyle/>
          <a:p>
            <a:pPr algn="ctr">
              <a:lnSpc>
                <a:spcPts val="7000"/>
              </a:lnSpc>
            </a:pPr>
            <a:r>
              <a:rPr lang="en-US" sz="5000" b="1" dirty="0">
                <a:solidFill>
                  <a:schemeClr val="bg1"/>
                </a:solidFill>
                <a:latin typeface="Segoe UI" panose="020B0502040204020203" pitchFamily="34" charset="0"/>
              </a:rPr>
              <a:t>LA NOSTRA FILOSOFIA</a:t>
            </a:r>
          </a:p>
        </p:txBody>
      </p:sp>
      <p:sp>
        <p:nvSpPr>
          <p:cNvPr id="13" name="TextBox 13"/>
          <p:cNvSpPr txBox="1"/>
          <p:nvPr/>
        </p:nvSpPr>
        <p:spPr>
          <a:xfrm>
            <a:off x="457200" y="2476500"/>
            <a:ext cx="9296400" cy="2826030"/>
          </a:xfrm>
          <a:prstGeom prst="rect">
            <a:avLst/>
          </a:prstGeom>
        </p:spPr>
        <p:txBody>
          <a:bodyPr wrap="square" lIns="0" tIns="0" rIns="0" bIns="0" rtlCol="0" anchor="t">
            <a:spAutoFit/>
          </a:bodyPr>
          <a:lstStyle/>
          <a:p>
            <a:pPr>
              <a:lnSpc>
                <a:spcPts val="4620"/>
              </a:lnSpc>
            </a:pPr>
            <a:r>
              <a:rPr lang="en-US" sz="3300" b="1" dirty="0">
                <a:solidFill>
                  <a:schemeClr val="bg1"/>
                </a:solidFill>
                <a:latin typeface="Segoe UI" panose="020B0502040204020203" pitchFamily="34" charset="0"/>
              </a:rPr>
              <a:t>VISION </a:t>
            </a:r>
          </a:p>
          <a:p>
            <a:pPr>
              <a:lnSpc>
                <a:spcPts val="4620"/>
              </a:lnSpc>
            </a:pPr>
            <a:r>
              <a:rPr lang="en-US" sz="3200" i="1" dirty="0">
                <a:solidFill>
                  <a:schemeClr val="bg1"/>
                </a:solidFill>
                <a:latin typeface="Segoe UI" panose="020B0502040204020203" pitchFamily="34" charset="0"/>
              </a:rPr>
              <a:t>“Business Conceiving”</a:t>
            </a:r>
          </a:p>
          <a:p>
            <a:r>
              <a:rPr lang="it-IT" sz="2400" b="1" dirty="0">
                <a:solidFill>
                  <a:schemeClr val="bg1"/>
                </a:solidFill>
                <a:latin typeface="Segoe UI" panose="020B0502040204020203" pitchFamily="34" charset="0"/>
                <a:cs typeface="Segoe UI" panose="020B0502040204020203" pitchFamily="34" charset="0"/>
              </a:rPr>
              <a:t>Aumentare la conoscenza delle dinamiche del settore dentale e dell’health &amp; beauty a livello mondiale</a:t>
            </a:r>
            <a:r>
              <a:rPr lang="it-IT" sz="2400" dirty="0">
                <a:solidFill>
                  <a:schemeClr val="bg1"/>
                </a:solidFill>
                <a:latin typeface="Segoe UI" panose="020B0502040204020203" pitchFamily="34" charset="0"/>
                <a:cs typeface="Segoe UI" panose="020B0502040204020203" pitchFamily="34" charset="0"/>
              </a:rPr>
              <a:t>, per permettere ad aziende e organizzazioni la </a:t>
            </a:r>
            <a:r>
              <a:rPr lang="it-IT" sz="2400" b="1" dirty="0">
                <a:solidFill>
                  <a:schemeClr val="bg1"/>
                </a:solidFill>
                <a:latin typeface="Segoe UI" panose="020B0502040204020203" pitchFamily="34" charset="0"/>
                <a:cs typeface="Segoe UI" panose="020B0502040204020203" pitchFamily="34" charset="0"/>
              </a:rPr>
              <a:t>comprensione e lo sviluppo del loro business.</a:t>
            </a:r>
            <a:endParaRPr lang="en-US" sz="2400" b="1" dirty="0">
              <a:solidFill>
                <a:schemeClr val="bg1"/>
              </a:solidFill>
              <a:latin typeface="Segoe UI" panose="020B0502040204020203" pitchFamily="34" charset="0"/>
              <a:cs typeface="Segoe UI" panose="020B0502040204020203" pitchFamily="34" charset="0"/>
            </a:endParaRPr>
          </a:p>
          <a:p>
            <a:pPr>
              <a:lnSpc>
                <a:spcPts val="4620"/>
              </a:lnSpc>
            </a:pPr>
            <a:endParaRPr lang="en-US" sz="3300" dirty="0">
              <a:solidFill>
                <a:schemeClr val="bg1"/>
              </a:solidFill>
              <a:latin typeface="Segoe UI" panose="020B0502040204020203" pitchFamily="34" charset="0"/>
            </a:endParaRPr>
          </a:p>
        </p:txBody>
      </p:sp>
      <p:sp>
        <p:nvSpPr>
          <p:cNvPr id="14" name="TextBox 14"/>
          <p:cNvSpPr txBox="1"/>
          <p:nvPr/>
        </p:nvSpPr>
        <p:spPr>
          <a:xfrm>
            <a:off x="8610600" y="6124824"/>
            <a:ext cx="3397507" cy="538224"/>
          </a:xfrm>
          <a:prstGeom prst="rect">
            <a:avLst/>
          </a:prstGeom>
        </p:spPr>
        <p:txBody>
          <a:bodyPr lIns="0" tIns="0" rIns="0" bIns="0" rtlCol="0" anchor="t">
            <a:spAutoFit/>
          </a:bodyPr>
          <a:lstStyle/>
          <a:p>
            <a:pPr>
              <a:lnSpc>
                <a:spcPts val="4620"/>
              </a:lnSpc>
            </a:pPr>
            <a:r>
              <a:rPr lang="en-US" sz="3300" b="1" dirty="0">
                <a:solidFill>
                  <a:srgbClr val="FFFFFF"/>
                </a:solidFill>
                <a:latin typeface="Segoe UI" panose="020B0502040204020203" pitchFamily="34" charset="0"/>
              </a:rPr>
              <a:t>MISSION</a:t>
            </a:r>
          </a:p>
        </p:txBody>
      </p:sp>
      <p:sp>
        <p:nvSpPr>
          <p:cNvPr id="16" name="TextBox 16"/>
          <p:cNvSpPr txBox="1"/>
          <p:nvPr/>
        </p:nvSpPr>
        <p:spPr>
          <a:xfrm>
            <a:off x="8610600" y="6941695"/>
            <a:ext cx="9296400" cy="2205155"/>
          </a:xfrm>
          <a:prstGeom prst="rect">
            <a:avLst/>
          </a:prstGeom>
        </p:spPr>
        <p:txBody>
          <a:bodyPr wrap="square" lIns="0" tIns="0" rIns="0" bIns="0" rtlCol="0" anchor="t">
            <a:spAutoFit/>
          </a:bodyPr>
          <a:lstStyle/>
          <a:p>
            <a:pPr algn="just">
              <a:lnSpc>
                <a:spcPts val="2856"/>
              </a:lnSpc>
            </a:pPr>
            <a:r>
              <a:rPr lang="it-IT" sz="2400" dirty="0">
                <a:solidFill>
                  <a:schemeClr val="bg1"/>
                </a:solidFill>
                <a:effectLst/>
                <a:latin typeface="Segoe UI" panose="020B0502040204020203" pitchFamily="34" charset="0"/>
                <a:cs typeface="Segoe UI" panose="020B0502040204020203" pitchFamily="34" charset="0"/>
              </a:rPr>
              <a:t>In stretta sinergia con i nostri clienti,  seguendo </a:t>
            </a:r>
            <a:r>
              <a:rPr lang="it-IT" sz="2400" b="1" dirty="0">
                <a:solidFill>
                  <a:schemeClr val="bg1"/>
                </a:solidFill>
                <a:effectLst/>
                <a:latin typeface="Segoe UI" panose="020B0502040204020203" pitchFamily="34" charset="0"/>
                <a:cs typeface="Segoe UI" panose="020B0502040204020203" pitchFamily="34" charset="0"/>
              </a:rPr>
              <a:t>logiche di assoluta eccellenza</a:t>
            </a:r>
            <a:r>
              <a:rPr lang="it-IT" sz="2400" dirty="0">
                <a:solidFill>
                  <a:schemeClr val="bg1"/>
                </a:solidFill>
                <a:effectLst/>
                <a:latin typeface="Segoe UI" panose="020B0502040204020203" pitchFamily="34" charset="0"/>
                <a:cs typeface="Segoe UI" panose="020B0502040204020203" pitchFamily="34" charset="0"/>
              </a:rPr>
              <a:t>, creiamo strumenti di </a:t>
            </a:r>
            <a:r>
              <a:rPr lang="it-IT" sz="2400" b="1" dirty="0">
                <a:solidFill>
                  <a:schemeClr val="bg1"/>
                </a:solidFill>
                <a:effectLst/>
                <a:latin typeface="Segoe UI" panose="020B0502040204020203" pitchFamily="34" charset="0"/>
                <a:cs typeface="Segoe UI" panose="020B0502040204020203" pitchFamily="34" charset="0"/>
              </a:rPr>
              <a:t>analisi, pianificazione e controllo </a:t>
            </a:r>
            <a:r>
              <a:rPr lang="it-IT" sz="2400" dirty="0">
                <a:solidFill>
                  <a:schemeClr val="bg1"/>
                </a:solidFill>
                <a:effectLst/>
                <a:latin typeface="Segoe UI" panose="020B0502040204020203" pitchFamily="34" charset="0"/>
                <a:cs typeface="Segoe UI" panose="020B0502040204020203" pitchFamily="34" charset="0"/>
              </a:rPr>
              <a:t>funzionali all'</a:t>
            </a:r>
            <a:r>
              <a:rPr lang="it-IT" sz="2400" b="1" dirty="0">
                <a:solidFill>
                  <a:schemeClr val="bg1"/>
                </a:solidFill>
                <a:effectLst/>
                <a:latin typeface="Segoe UI" panose="020B0502040204020203" pitchFamily="34" charset="0"/>
                <a:cs typeface="Segoe UI" panose="020B0502040204020203" pitchFamily="34" charset="0"/>
              </a:rPr>
              <a:t>individuazione</a:t>
            </a:r>
            <a:r>
              <a:rPr lang="it-IT" sz="2400" dirty="0">
                <a:solidFill>
                  <a:schemeClr val="bg1"/>
                </a:solidFill>
                <a:effectLst/>
                <a:latin typeface="Segoe UI" panose="020B0502040204020203" pitchFamily="34" charset="0"/>
                <a:cs typeface="Segoe UI" panose="020B0502040204020203" pitchFamily="34" charset="0"/>
              </a:rPr>
              <a:t>, alla </a:t>
            </a:r>
            <a:r>
              <a:rPr lang="it-IT" sz="2400" b="1" dirty="0">
                <a:solidFill>
                  <a:schemeClr val="bg1"/>
                </a:solidFill>
                <a:effectLst/>
                <a:latin typeface="Segoe UI" panose="020B0502040204020203" pitchFamily="34" charset="0"/>
                <a:cs typeface="Segoe UI" panose="020B0502040204020203" pitchFamily="34" charset="0"/>
              </a:rPr>
              <a:t>valutazione </a:t>
            </a:r>
            <a:r>
              <a:rPr lang="it-IT" sz="2400" dirty="0">
                <a:solidFill>
                  <a:schemeClr val="bg1"/>
                </a:solidFill>
                <a:effectLst/>
                <a:latin typeface="Segoe UI" panose="020B0502040204020203" pitchFamily="34" charset="0"/>
                <a:cs typeface="Segoe UI" panose="020B0502040204020203" pitchFamily="34" charset="0"/>
              </a:rPr>
              <a:t>e al </a:t>
            </a:r>
            <a:r>
              <a:rPr lang="it-IT" sz="2400" b="1" dirty="0">
                <a:solidFill>
                  <a:schemeClr val="bg1"/>
                </a:solidFill>
                <a:effectLst/>
                <a:latin typeface="Segoe UI" panose="020B0502040204020203" pitchFamily="34" charset="0"/>
                <a:cs typeface="Segoe UI" panose="020B0502040204020203" pitchFamily="34" charset="0"/>
              </a:rPr>
              <a:t>perseguimento di nuove opportunità di business</a:t>
            </a:r>
            <a:r>
              <a:rPr lang="it-IT" sz="2400" b="1" dirty="0">
                <a:solidFill>
                  <a:schemeClr val="bg1"/>
                </a:solidFill>
                <a:latin typeface="Segoe UI" panose="020B0502040204020203" pitchFamily="34" charset="0"/>
                <a:cs typeface="Segoe UI" panose="020B0502040204020203" pitchFamily="34" charset="0"/>
              </a:rPr>
              <a:t>.</a:t>
            </a:r>
          </a:p>
          <a:p>
            <a:pPr algn="just">
              <a:lnSpc>
                <a:spcPts val="2856"/>
              </a:lnSpc>
            </a:pPr>
            <a:endParaRPr lang="it-IT" sz="2400" dirty="0">
              <a:solidFill>
                <a:schemeClr val="bg1"/>
              </a:solidFill>
              <a:latin typeface="Segoe UI" panose="020B0502040204020203" pitchFamily="34" charset="0"/>
            </a:endParaRPr>
          </a:p>
          <a:p>
            <a:pPr algn="just">
              <a:lnSpc>
                <a:spcPts val="2856"/>
              </a:lnSpc>
            </a:pPr>
            <a:endParaRPr lang="en-US" sz="2300" dirty="0">
              <a:solidFill>
                <a:schemeClr val="bg1"/>
              </a:solidFill>
              <a:latin typeface="Segoe UI" panose="020B0502040204020203" pitchFamily="34" charset="0"/>
            </a:endParaRPr>
          </a:p>
        </p:txBody>
      </p:sp>
      <p:pic>
        <p:nvPicPr>
          <p:cNvPr id="19" name="Picture 7">
            <a:extLst>
              <a:ext uri="{FF2B5EF4-FFF2-40B4-BE49-F238E27FC236}">
                <a16:creationId xmlns:a16="http://schemas.microsoft.com/office/drawing/2014/main" id="{752B064C-13EA-81E1-7119-DF54FCE651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154400" y="9715499"/>
            <a:ext cx="1752600" cy="2517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328E9-5F40-B87F-FB49-42151B8B893A}"/>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00D3B848-EBCB-25DC-1756-73BD9316C41E}"/>
              </a:ext>
            </a:extLst>
          </p:cNvPr>
          <p:cNvSpPr/>
          <p:nvPr/>
        </p:nvSpPr>
        <p:spPr>
          <a:xfrm>
            <a:off x="0" y="0"/>
            <a:ext cx="18288000" cy="10287000"/>
          </a:xfrm>
          <a:prstGeom prst="rect">
            <a:avLst/>
          </a:prstGeom>
          <a:gradFill flip="none" rotWithShape="1">
            <a:gsLst>
              <a:gs pos="30000">
                <a:srgbClr val="05211F"/>
              </a:gs>
              <a:gs pos="100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extBox 12">
            <a:extLst>
              <a:ext uri="{FF2B5EF4-FFF2-40B4-BE49-F238E27FC236}">
                <a16:creationId xmlns:a16="http://schemas.microsoft.com/office/drawing/2014/main" id="{E106C5E2-8F47-5573-B888-32BDCB0CE856}"/>
              </a:ext>
            </a:extLst>
          </p:cNvPr>
          <p:cNvSpPr txBox="1"/>
          <p:nvPr/>
        </p:nvSpPr>
        <p:spPr>
          <a:xfrm>
            <a:off x="0" y="723900"/>
            <a:ext cx="18288000" cy="897682"/>
          </a:xfrm>
          <a:prstGeom prst="rect">
            <a:avLst/>
          </a:prstGeom>
        </p:spPr>
        <p:txBody>
          <a:bodyPr lIns="0" tIns="0" rIns="0" bIns="0" rtlCol="0" anchor="t">
            <a:spAutoFit/>
          </a:bodyPr>
          <a:lstStyle/>
          <a:p>
            <a:pPr algn="ctr">
              <a:lnSpc>
                <a:spcPts val="7000"/>
              </a:lnSpc>
            </a:pPr>
            <a:r>
              <a:rPr lang="en-US" sz="6600" b="1" dirty="0">
                <a:solidFill>
                  <a:schemeClr val="tx1">
                    <a:lumMod val="85000"/>
                    <a:lumOff val="15000"/>
                  </a:schemeClr>
                </a:solidFill>
                <a:latin typeface="Segoe UI" panose="020B0502040204020203" pitchFamily="34" charset="0"/>
              </a:rPr>
              <a:t>LA NOSTRA STORIA, LA NOSTRA CULTURA</a:t>
            </a:r>
          </a:p>
        </p:txBody>
      </p:sp>
      <p:sp>
        <p:nvSpPr>
          <p:cNvPr id="12" name="TextBox 12">
            <a:extLst>
              <a:ext uri="{FF2B5EF4-FFF2-40B4-BE49-F238E27FC236}">
                <a16:creationId xmlns:a16="http://schemas.microsoft.com/office/drawing/2014/main" id="{B6DA351C-189E-44C0-1747-C32A4D599176}"/>
              </a:ext>
            </a:extLst>
          </p:cNvPr>
          <p:cNvSpPr txBox="1"/>
          <p:nvPr/>
        </p:nvSpPr>
        <p:spPr>
          <a:xfrm>
            <a:off x="780143" y="800100"/>
            <a:ext cx="17373600" cy="769441"/>
          </a:xfrm>
          <a:prstGeom prst="rect">
            <a:avLst/>
          </a:prstGeom>
        </p:spPr>
        <p:txBody>
          <a:bodyPr wrap="square" lIns="0" tIns="0" rIns="0" bIns="0" rtlCol="0" anchor="t">
            <a:spAutoFit/>
          </a:bodyPr>
          <a:lstStyle/>
          <a:p>
            <a:pPr algn="ctr"/>
            <a:r>
              <a:rPr lang="it-IT" sz="5000" b="1" dirty="0">
                <a:solidFill>
                  <a:schemeClr val="bg1"/>
                </a:solidFill>
                <a:latin typeface="Segoe UI" panose="020B0502040204020203" pitchFamily="34" charset="0"/>
              </a:rPr>
              <a:t>LA NOSTRA STORIA, LA NOSTRA CULTURA</a:t>
            </a:r>
          </a:p>
        </p:txBody>
      </p:sp>
      <p:sp>
        <p:nvSpPr>
          <p:cNvPr id="21" name="TextBox 4">
            <a:extLst>
              <a:ext uri="{FF2B5EF4-FFF2-40B4-BE49-F238E27FC236}">
                <a16:creationId xmlns:a16="http://schemas.microsoft.com/office/drawing/2014/main" id="{9A8C6732-1DED-2F83-85CD-D90F94CECBDD}"/>
              </a:ext>
            </a:extLst>
          </p:cNvPr>
          <p:cNvSpPr txBox="1"/>
          <p:nvPr/>
        </p:nvSpPr>
        <p:spPr>
          <a:xfrm>
            <a:off x="12496800" y="5747371"/>
            <a:ext cx="958911" cy="3230761"/>
          </a:xfrm>
          <a:prstGeom prst="rect">
            <a:avLst/>
          </a:prstGeom>
        </p:spPr>
        <p:txBody>
          <a:bodyPr lIns="50800" tIns="50800" rIns="50800" bIns="50800" rtlCol="0" anchor="ctr"/>
          <a:lstStyle/>
          <a:p>
            <a:pPr algn="ctr">
              <a:lnSpc>
                <a:spcPts val="2659"/>
              </a:lnSpc>
            </a:pPr>
            <a:endParaRPr dirty="0"/>
          </a:p>
        </p:txBody>
      </p:sp>
      <p:sp>
        <p:nvSpPr>
          <p:cNvPr id="23" name="CasellaDiTesto 22">
            <a:extLst>
              <a:ext uri="{FF2B5EF4-FFF2-40B4-BE49-F238E27FC236}">
                <a16:creationId xmlns:a16="http://schemas.microsoft.com/office/drawing/2014/main" id="{BAACC57E-FFD4-37FC-07FE-AA35A53325A9}"/>
              </a:ext>
            </a:extLst>
          </p:cNvPr>
          <p:cNvSpPr txBox="1"/>
          <p:nvPr/>
        </p:nvSpPr>
        <p:spPr>
          <a:xfrm>
            <a:off x="10972800" y="7353300"/>
            <a:ext cx="5867400" cy="1815882"/>
          </a:xfrm>
          <a:prstGeom prst="rect">
            <a:avLst/>
          </a:prstGeom>
          <a:noFill/>
        </p:spPr>
        <p:txBody>
          <a:bodyPr wrap="square">
            <a:spAutoFit/>
          </a:bodyPr>
          <a:lstStyle/>
          <a:p>
            <a:pPr algn="ctr"/>
            <a:r>
              <a:rPr lang="en-US" sz="2800" b="1" i="1" dirty="0">
                <a:solidFill>
                  <a:schemeClr val="bg1"/>
                </a:solidFill>
                <a:latin typeface="Segoe UI" panose="020B0502040204020203" pitchFamily="34" charset="0"/>
                <a:cs typeface="Segoe UI" panose="020B0502040204020203" pitchFamily="34" charset="0"/>
              </a:rPr>
              <a:t>UNIQUE IN THE DENTAL SECTOR</a:t>
            </a:r>
            <a:br>
              <a:rPr lang="en-US" sz="2800" b="1" i="1" dirty="0">
                <a:solidFill>
                  <a:schemeClr val="bg1"/>
                </a:solidFill>
                <a:latin typeface="Segoe UI" panose="020B0502040204020203" pitchFamily="34" charset="0"/>
                <a:cs typeface="Segoe UI" panose="020B0502040204020203" pitchFamily="34" charset="0"/>
              </a:rPr>
            </a:br>
            <a:r>
              <a:rPr lang="en-US" sz="2800" b="1" i="1" dirty="0">
                <a:solidFill>
                  <a:schemeClr val="bg1"/>
                </a:solidFill>
                <a:latin typeface="Segoe UI" panose="020B0502040204020203" pitchFamily="34" charset="0"/>
                <a:cs typeface="Segoe UI" panose="020B0502040204020203" pitchFamily="34" charset="0"/>
              </a:rPr>
              <a:t>-</a:t>
            </a:r>
          </a:p>
          <a:p>
            <a:pPr algn="ctr"/>
            <a:r>
              <a:rPr lang="en-US" sz="2800" b="1" i="1" dirty="0">
                <a:solidFill>
                  <a:schemeClr val="bg1"/>
                </a:solidFill>
                <a:latin typeface="Segoe UI" panose="020B0502040204020203" pitchFamily="34" charset="0"/>
                <a:cs typeface="Segoe UI" panose="020B0502040204020203" pitchFamily="34" charset="0"/>
              </a:rPr>
              <a:t>QUALIFIED IN HEALTH &amp; BEAUTY </a:t>
            </a:r>
            <a:br>
              <a:rPr lang="en-US" sz="2800" b="1" i="1" cap="all" dirty="0">
                <a:solidFill>
                  <a:srgbClr val="2D2D2D"/>
                </a:solidFill>
                <a:latin typeface="Segoe UI" panose="020B0502040204020203" pitchFamily="34" charset="0"/>
                <a:cs typeface="Segoe UI" panose="020B0502040204020203" pitchFamily="34" charset="0"/>
              </a:rPr>
            </a:br>
            <a:endParaRPr lang="en-US" sz="2800" b="1" i="1" cap="all" dirty="0">
              <a:solidFill>
                <a:srgbClr val="2D2D2D"/>
              </a:solidFill>
              <a:latin typeface="Segoe UI" panose="020B0502040204020203" pitchFamily="34" charset="0"/>
              <a:cs typeface="Segoe UI" panose="020B0502040204020203" pitchFamily="34" charset="0"/>
            </a:endParaRPr>
          </a:p>
        </p:txBody>
      </p:sp>
      <p:pic>
        <p:nvPicPr>
          <p:cNvPr id="5" name="Immagine 4" descr="Immagine che contiene testo, luce, scuro&#10;&#10;Descrizione generata automaticamente">
            <a:extLst>
              <a:ext uri="{FF2B5EF4-FFF2-40B4-BE49-F238E27FC236}">
                <a16:creationId xmlns:a16="http://schemas.microsoft.com/office/drawing/2014/main" id="{C3D10865-A595-9B6B-7BF1-A144316DC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0" y="495300"/>
            <a:ext cx="8001000" cy="8001000"/>
          </a:xfrm>
          <a:prstGeom prst="rect">
            <a:avLst/>
          </a:prstGeom>
        </p:spPr>
      </p:pic>
      <p:pic>
        <p:nvPicPr>
          <p:cNvPr id="7" name="Picture 7">
            <a:extLst>
              <a:ext uri="{FF2B5EF4-FFF2-40B4-BE49-F238E27FC236}">
                <a16:creationId xmlns:a16="http://schemas.microsoft.com/office/drawing/2014/main" id="{8F0CEA0A-F8ED-811E-CFFA-2BE688C94C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154400" y="9715499"/>
            <a:ext cx="1752600" cy="251703"/>
          </a:xfrm>
          <a:prstGeom prst="rect">
            <a:avLst/>
          </a:prstGeom>
        </p:spPr>
      </p:pic>
      <p:pic>
        <p:nvPicPr>
          <p:cNvPr id="9" name="Immagine 8" descr="Immagine che contiene sfocatura&#10;&#10;Descrizione generata automaticamente">
            <a:extLst>
              <a:ext uri="{FF2B5EF4-FFF2-40B4-BE49-F238E27FC236}">
                <a16:creationId xmlns:a16="http://schemas.microsoft.com/office/drawing/2014/main" id="{5090C922-8D9B-EE7D-FFFA-265BC32C80FC}"/>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22175" t="14923"/>
          <a:stretch/>
        </p:blipFill>
        <p:spPr>
          <a:xfrm rot="18848681">
            <a:off x="-936436" y="1427872"/>
            <a:ext cx="10365624" cy="11331615"/>
          </a:xfrm>
          <a:prstGeom prst="rect">
            <a:avLst/>
          </a:prstGeom>
        </p:spPr>
      </p:pic>
      <p:sp>
        <p:nvSpPr>
          <p:cNvPr id="10" name="Rettangolo con angoli arrotondati 9">
            <a:extLst>
              <a:ext uri="{FF2B5EF4-FFF2-40B4-BE49-F238E27FC236}">
                <a16:creationId xmlns:a16="http://schemas.microsoft.com/office/drawing/2014/main" id="{6DDACE8A-342C-79CD-D039-4B813ABEF1CC}"/>
              </a:ext>
            </a:extLst>
          </p:cNvPr>
          <p:cNvSpPr/>
          <p:nvPr/>
        </p:nvSpPr>
        <p:spPr>
          <a:xfrm>
            <a:off x="990600" y="2476500"/>
            <a:ext cx="2438400" cy="3048000"/>
          </a:xfrm>
          <a:prstGeom prst="roundRect">
            <a:avLst>
              <a:gd name="adj" fmla="val 4488"/>
            </a:avLst>
          </a:prstGeom>
          <a:solidFill>
            <a:srgbClr val="024A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TextBox 17">
            <a:extLst>
              <a:ext uri="{FF2B5EF4-FFF2-40B4-BE49-F238E27FC236}">
                <a16:creationId xmlns:a16="http://schemas.microsoft.com/office/drawing/2014/main" id="{2C0DEFFE-CACF-2C5D-477D-D72098C743F7}"/>
              </a:ext>
            </a:extLst>
          </p:cNvPr>
          <p:cNvSpPr txBox="1"/>
          <p:nvPr/>
        </p:nvSpPr>
        <p:spPr>
          <a:xfrm>
            <a:off x="990600" y="2628900"/>
            <a:ext cx="2438400" cy="653577"/>
          </a:xfrm>
          <a:prstGeom prst="rect">
            <a:avLst/>
          </a:prstGeom>
        </p:spPr>
        <p:txBody>
          <a:bodyPr wrap="square" lIns="0" tIns="0" rIns="0" bIns="0" rtlCol="0" anchor="t">
            <a:spAutoFit/>
          </a:bodyPr>
          <a:lstStyle/>
          <a:p>
            <a:pPr algn="ctr">
              <a:lnSpc>
                <a:spcPct val="150000"/>
              </a:lnSpc>
            </a:pPr>
            <a:r>
              <a:rPr lang="it-IT" sz="3200" b="1" dirty="0">
                <a:solidFill>
                  <a:srgbClr val="FFFFFF"/>
                </a:solidFill>
                <a:latin typeface="Eurostile LT Std Bold" panose="020B0804020202050204" pitchFamily="34" charset="0"/>
              </a:rPr>
              <a:t>+25 </a:t>
            </a:r>
            <a:r>
              <a:rPr lang="it-IT" sz="2000" b="1" dirty="0">
                <a:solidFill>
                  <a:srgbClr val="FFFFFF"/>
                </a:solidFill>
                <a:latin typeface="Eurostile LT Std Bold" panose="020B0804020202050204" pitchFamily="34" charset="0"/>
              </a:rPr>
              <a:t>anni</a:t>
            </a:r>
            <a:endParaRPr lang="en-US" sz="2000" b="1" dirty="0">
              <a:solidFill>
                <a:srgbClr val="FFFFFF"/>
              </a:solidFill>
              <a:latin typeface="Eurostile LT Std Bold" panose="020B0804020202050204" pitchFamily="34" charset="0"/>
            </a:endParaRPr>
          </a:p>
        </p:txBody>
      </p:sp>
      <p:sp>
        <p:nvSpPr>
          <p:cNvPr id="25" name="CasellaDiTesto 24">
            <a:extLst>
              <a:ext uri="{FF2B5EF4-FFF2-40B4-BE49-F238E27FC236}">
                <a16:creationId xmlns:a16="http://schemas.microsoft.com/office/drawing/2014/main" id="{C9E3AB1D-24EF-6B9B-FB67-DBAF302D47A0}"/>
              </a:ext>
            </a:extLst>
          </p:cNvPr>
          <p:cNvSpPr txBox="1"/>
          <p:nvPr/>
        </p:nvSpPr>
        <p:spPr>
          <a:xfrm>
            <a:off x="990600" y="3924300"/>
            <a:ext cx="2438400" cy="1532727"/>
          </a:xfrm>
          <a:prstGeom prst="rect">
            <a:avLst/>
          </a:prstGeom>
          <a:noFill/>
        </p:spPr>
        <p:txBody>
          <a:bodyPr wrap="square">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300" b="0" i="0" u="none" strike="noStrike" kern="1200" cap="none" spc="0" normalizeH="0" baseline="0" noProof="0" dirty="0">
                <a:ln>
                  <a:noFill/>
                </a:ln>
                <a:solidFill>
                  <a:schemeClr val="bg1"/>
                </a:solidFill>
                <a:effectLst/>
                <a:uLnTx/>
                <a:uFillTx/>
                <a:latin typeface="Segoe UI" panose="020B0502040204020203" pitchFamily="34" charset="0"/>
                <a:ea typeface="+mn-ea"/>
                <a:cs typeface="+mn-cs"/>
              </a:rPr>
              <a:t>Key-Stone è una società internazionale di ricerche di mercato e consulenza strategica </a:t>
            </a:r>
            <a:r>
              <a:rPr kumimoji="0" lang="it-IT" sz="1300" i="0" u="none" strike="noStrike" kern="1200" cap="none" spc="0" normalizeH="0" baseline="0" noProof="0" dirty="0">
                <a:ln>
                  <a:noFill/>
                </a:ln>
                <a:solidFill>
                  <a:schemeClr val="bg1"/>
                </a:solidFill>
                <a:effectLst/>
                <a:uLnTx/>
                <a:uFillTx/>
                <a:latin typeface="Segoe UI" panose="020B0502040204020203" pitchFamily="34" charset="0"/>
                <a:ea typeface="+mn-ea"/>
                <a:cs typeface="+mn-cs"/>
              </a:rPr>
              <a:t>fondata a Torino nel 1996</a:t>
            </a:r>
            <a:r>
              <a:rPr lang="it-IT" sz="1300" dirty="0">
                <a:solidFill>
                  <a:schemeClr val="bg1"/>
                </a:solidFill>
                <a:latin typeface="Segoe UI" panose="020B0502040204020203" pitchFamily="34" charset="0"/>
              </a:rPr>
              <a:t>. </a:t>
            </a:r>
            <a:br>
              <a:rPr lang="it-IT" sz="1300" dirty="0">
                <a:solidFill>
                  <a:schemeClr val="bg1"/>
                </a:solidFill>
                <a:latin typeface="Segoe UI" panose="020B0502040204020203" pitchFamily="34" charset="0"/>
              </a:rPr>
            </a:br>
            <a:r>
              <a:rPr lang="it-IT" sz="1300" dirty="0">
                <a:solidFill>
                  <a:schemeClr val="bg1"/>
                </a:solidFill>
                <a:latin typeface="Segoe UI" panose="020B0502040204020203" pitchFamily="34" charset="0"/>
              </a:rPr>
              <a:t>Con un fatturato annuale di 3 milioni di Euro, siamo punto di riferimento per il settore</a:t>
            </a:r>
            <a:endParaRPr kumimoji="0" lang="it-IT" sz="1300" i="0" u="none" strike="noStrike" kern="1200" cap="none" spc="0" normalizeH="0" baseline="0" noProof="0" dirty="0">
              <a:ln>
                <a:noFill/>
              </a:ln>
              <a:solidFill>
                <a:schemeClr val="bg1"/>
              </a:solidFill>
              <a:effectLst/>
              <a:uLnTx/>
              <a:uFillTx/>
              <a:latin typeface="Segoe UI" panose="020B0502040204020203" pitchFamily="34" charset="0"/>
              <a:ea typeface="+mn-ea"/>
              <a:cs typeface="+mn-cs"/>
            </a:endParaRPr>
          </a:p>
        </p:txBody>
      </p:sp>
      <p:sp>
        <p:nvSpPr>
          <p:cNvPr id="26" name="Rettangolo con angoli arrotondati 25">
            <a:extLst>
              <a:ext uri="{FF2B5EF4-FFF2-40B4-BE49-F238E27FC236}">
                <a16:creationId xmlns:a16="http://schemas.microsoft.com/office/drawing/2014/main" id="{8DEA3EA1-0A7D-F16E-2364-46DCE2DDFDBD}"/>
              </a:ext>
            </a:extLst>
          </p:cNvPr>
          <p:cNvSpPr/>
          <p:nvPr/>
        </p:nvSpPr>
        <p:spPr>
          <a:xfrm>
            <a:off x="3733800" y="5829300"/>
            <a:ext cx="2438400" cy="3048000"/>
          </a:xfrm>
          <a:prstGeom prst="roundRect">
            <a:avLst>
              <a:gd name="adj" fmla="val 4488"/>
            </a:avLst>
          </a:prstGeom>
          <a:solidFill>
            <a:srgbClr val="024A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extBox 17">
            <a:extLst>
              <a:ext uri="{FF2B5EF4-FFF2-40B4-BE49-F238E27FC236}">
                <a16:creationId xmlns:a16="http://schemas.microsoft.com/office/drawing/2014/main" id="{B988703F-124F-6B2E-B229-FB50BE8C812D}"/>
              </a:ext>
            </a:extLst>
          </p:cNvPr>
          <p:cNvSpPr txBox="1"/>
          <p:nvPr/>
        </p:nvSpPr>
        <p:spPr>
          <a:xfrm>
            <a:off x="3733800" y="5981700"/>
            <a:ext cx="2438400" cy="653577"/>
          </a:xfrm>
          <a:prstGeom prst="rect">
            <a:avLst/>
          </a:prstGeom>
        </p:spPr>
        <p:txBody>
          <a:bodyPr wrap="square" lIns="0" tIns="0" rIns="0" bIns="0" rtlCol="0" anchor="t">
            <a:spAutoFit/>
          </a:bodyPr>
          <a:lstStyle/>
          <a:p>
            <a:pPr algn="ctr">
              <a:lnSpc>
                <a:spcPct val="150000"/>
              </a:lnSpc>
            </a:pPr>
            <a:r>
              <a:rPr lang="it-IT" sz="3200" b="1" dirty="0">
                <a:solidFill>
                  <a:srgbClr val="FFFFFF"/>
                </a:solidFill>
                <a:latin typeface="Eurostile LT Std Bold" panose="020B0804020202050204" pitchFamily="34" charset="0"/>
              </a:rPr>
              <a:t>84 </a:t>
            </a:r>
            <a:r>
              <a:rPr lang="it-IT" sz="2000" b="1" dirty="0">
                <a:solidFill>
                  <a:srgbClr val="FFFFFF"/>
                </a:solidFill>
                <a:latin typeface="Eurostile LT Std Bold" panose="020B0804020202050204" pitchFamily="34" charset="0"/>
              </a:rPr>
              <a:t>paesi</a:t>
            </a:r>
            <a:endParaRPr lang="en-US" sz="2000" b="1" dirty="0">
              <a:solidFill>
                <a:srgbClr val="FFFFFF"/>
              </a:solidFill>
              <a:latin typeface="Eurostile LT Std Bold" panose="020B0804020202050204" pitchFamily="34" charset="0"/>
            </a:endParaRPr>
          </a:p>
        </p:txBody>
      </p:sp>
      <p:sp>
        <p:nvSpPr>
          <p:cNvPr id="28" name="CasellaDiTesto 27">
            <a:extLst>
              <a:ext uri="{FF2B5EF4-FFF2-40B4-BE49-F238E27FC236}">
                <a16:creationId xmlns:a16="http://schemas.microsoft.com/office/drawing/2014/main" id="{8EA84974-F19F-B970-12A1-B75C5F6E92DD}"/>
              </a:ext>
            </a:extLst>
          </p:cNvPr>
          <p:cNvSpPr txBox="1"/>
          <p:nvPr/>
        </p:nvSpPr>
        <p:spPr>
          <a:xfrm>
            <a:off x="3733800" y="7268373"/>
            <a:ext cx="2438400" cy="1532727"/>
          </a:xfrm>
          <a:prstGeom prst="rect">
            <a:avLst/>
          </a:prstGeom>
          <a:noFill/>
        </p:spPr>
        <p:txBody>
          <a:bodyPr wrap="square">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300" b="0" i="0" u="none" strike="noStrike" kern="1200" cap="none" spc="0" normalizeH="0" baseline="0" noProof="0" dirty="0">
                <a:ln>
                  <a:noFill/>
                </a:ln>
                <a:solidFill>
                  <a:schemeClr val="bg1"/>
                </a:solidFill>
                <a:effectLst/>
                <a:uLnTx/>
                <a:uFillTx/>
                <a:latin typeface="Segoe UI" panose="020B0502040204020203" pitchFamily="34" charset="0"/>
                <a:ea typeface="+mn-ea"/>
                <a:cs typeface="+mn-cs"/>
              </a:rPr>
              <a:t>Raccogliamo e rielaboriamo con estremo rigore i dati di vendita di centinaia di aziende, garantendo una copertura del business a livello globale e dettagliato in ogni regione </a:t>
            </a:r>
            <a:r>
              <a:rPr kumimoji="0" lang="it-IT" sz="1300" b="0" i="0" u="none" strike="noStrike" kern="1200" cap="none" spc="0" normalizeH="0" baseline="0" noProof="0" dirty="0" err="1">
                <a:ln>
                  <a:noFill/>
                </a:ln>
                <a:solidFill>
                  <a:schemeClr val="bg1"/>
                </a:solidFill>
                <a:effectLst/>
                <a:uLnTx/>
                <a:uFillTx/>
                <a:latin typeface="Segoe UI" panose="020B0502040204020203" pitchFamily="34" charset="0"/>
                <a:ea typeface="+mn-ea"/>
                <a:cs typeface="+mn-cs"/>
              </a:rPr>
              <a:t>geografic</a:t>
            </a:r>
            <a:r>
              <a:rPr lang="it-IT" sz="1300" dirty="0">
                <a:solidFill>
                  <a:schemeClr val="bg1"/>
                </a:solidFill>
                <a:latin typeface="Segoe UI" panose="020B0502040204020203" pitchFamily="34" charset="0"/>
              </a:rPr>
              <a:t>a (APAC, EMEA, Americas)</a:t>
            </a:r>
          </a:p>
        </p:txBody>
      </p:sp>
      <p:sp>
        <p:nvSpPr>
          <p:cNvPr id="29" name="Rettangolo con angoli arrotondati 28">
            <a:extLst>
              <a:ext uri="{FF2B5EF4-FFF2-40B4-BE49-F238E27FC236}">
                <a16:creationId xmlns:a16="http://schemas.microsoft.com/office/drawing/2014/main" id="{AD6542A9-1FF4-C5C8-AE8B-8332976E629F}"/>
              </a:ext>
            </a:extLst>
          </p:cNvPr>
          <p:cNvSpPr/>
          <p:nvPr/>
        </p:nvSpPr>
        <p:spPr>
          <a:xfrm>
            <a:off x="6477000" y="2476500"/>
            <a:ext cx="2438400" cy="3048000"/>
          </a:xfrm>
          <a:prstGeom prst="roundRect">
            <a:avLst>
              <a:gd name="adj" fmla="val 4488"/>
            </a:avLst>
          </a:prstGeom>
          <a:solidFill>
            <a:srgbClr val="024A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 </a:t>
            </a:r>
          </a:p>
        </p:txBody>
      </p:sp>
      <p:sp>
        <p:nvSpPr>
          <p:cNvPr id="30" name="TextBox 17">
            <a:extLst>
              <a:ext uri="{FF2B5EF4-FFF2-40B4-BE49-F238E27FC236}">
                <a16:creationId xmlns:a16="http://schemas.microsoft.com/office/drawing/2014/main" id="{AF6746A7-1130-2D9F-9425-074C36B18360}"/>
              </a:ext>
            </a:extLst>
          </p:cNvPr>
          <p:cNvSpPr txBox="1"/>
          <p:nvPr/>
        </p:nvSpPr>
        <p:spPr>
          <a:xfrm>
            <a:off x="6553200" y="2628900"/>
            <a:ext cx="2362200" cy="653577"/>
          </a:xfrm>
          <a:prstGeom prst="rect">
            <a:avLst/>
          </a:prstGeom>
        </p:spPr>
        <p:txBody>
          <a:bodyPr wrap="square" lIns="0" tIns="0" rIns="0" bIns="0" rtlCol="0" anchor="t">
            <a:spAutoFit/>
          </a:bodyPr>
          <a:lstStyle/>
          <a:p>
            <a:pPr>
              <a:lnSpc>
                <a:spcPct val="150000"/>
              </a:lnSpc>
            </a:pPr>
            <a:r>
              <a:rPr lang="it-IT" sz="3200" b="1" dirty="0">
                <a:solidFill>
                  <a:srgbClr val="FFFFFF"/>
                </a:solidFill>
                <a:latin typeface="Eurostile LT Std Bold" panose="020B0804020202050204" pitchFamily="34" charset="0"/>
              </a:rPr>
              <a:t>+100</a:t>
            </a:r>
            <a:r>
              <a:rPr lang="it-IT" b="1" dirty="0">
                <a:solidFill>
                  <a:srgbClr val="FFFFFF"/>
                </a:solidFill>
                <a:latin typeface="Eurostile LT Std Bold" panose="020B0804020202050204" pitchFamily="34" charset="0"/>
              </a:rPr>
              <a:t> </a:t>
            </a:r>
            <a:r>
              <a:rPr lang="it-IT" sz="2000" b="1" dirty="0">
                <a:solidFill>
                  <a:srgbClr val="FFFFFF"/>
                </a:solidFill>
                <a:latin typeface="Eurostile LT Std Bold" panose="020B0804020202050204" pitchFamily="34" charset="0"/>
              </a:rPr>
              <a:t>partner</a:t>
            </a:r>
            <a:endParaRPr lang="en-US" sz="3200" b="1" dirty="0">
              <a:solidFill>
                <a:srgbClr val="FFFFFF"/>
              </a:solidFill>
              <a:latin typeface="Eurostile LT Std Bold" panose="020B0804020202050204" pitchFamily="34" charset="0"/>
            </a:endParaRPr>
          </a:p>
        </p:txBody>
      </p:sp>
      <p:sp>
        <p:nvSpPr>
          <p:cNvPr id="31" name="CasellaDiTesto 30">
            <a:extLst>
              <a:ext uri="{FF2B5EF4-FFF2-40B4-BE49-F238E27FC236}">
                <a16:creationId xmlns:a16="http://schemas.microsoft.com/office/drawing/2014/main" id="{61211B09-9933-00B7-5522-B206B606EE62}"/>
              </a:ext>
            </a:extLst>
          </p:cNvPr>
          <p:cNvSpPr txBox="1"/>
          <p:nvPr/>
        </p:nvSpPr>
        <p:spPr>
          <a:xfrm>
            <a:off x="6477000" y="3924300"/>
            <a:ext cx="2438400" cy="1532727"/>
          </a:xfrm>
          <a:prstGeom prst="rect">
            <a:avLst/>
          </a:prstGeom>
          <a:noFill/>
        </p:spPr>
        <p:txBody>
          <a:bodyPr wrap="square">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300" dirty="0">
                <a:solidFill>
                  <a:schemeClr val="bg1"/>
                </a:solidFill>
                <a:latin typeface="Segoe UI" panose="020B0502040204020203" pitchFamily="34" charset="0"/>
              </a:rPr>
              <a:t>Possiamo contare su uno stretto rapporto fiduciario con numerosissimi partner leader nel mercato del dentale e dell’health care &amp; beauty, oltre a collaborazioni con le principali testate giornalistiche del settore</a:t>
            </a:r>
          </a:p>
        </p:txBody>
      </p:sp>
      <p:sp>
        <p:nvSpPr>
          <p:cNvPr id="32" name="Rettangolo con angoli arrotondati 31">
            <a:extLst>
              <a:ext uri="{FF2B5EF4-FFF2-40B4-BE49-F238E27FC236}">
                <a16:creationId xmlns:a16="http://schemas.microsoft.com/office/drawing/2014/main" id="{CDEA30D6-E27B-CF4C-2144-ECEB670BB2CB}"/>
              </a:ext>
            </a:extLst>
          </p:cNvPr>
          <p:cNvSpPr/>
          <p:nvPr/>
        </p:nvSpPr>
        <p:spPr>
          <a:xfrm>
            <a:off x="3733800" y="2476500"/>
            <a:ext cx="2438400" cy="3048000"/>
          </a:xfrm>
          <a:prstGeom prst="roundRect">
            <a:avLst>
              <a:gd name="adj" fmla="val 4488"/>
            </a:avLst>
          </a:prstGeom>
          <a:solidFill>
            <a:srgbClr val="024A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TextBox 17">
            <a:extLst>
              <a:ext uri="{FF2B5EF4-FFF2-40B4-BE49-F238E27FC236}">
                <a16:creationId xmlns:a16="http://schemas.microsoft.com/office/drawing/2014/main" id="{8CF8195F-1AE7-AA3A-11CC-EA978C87C9B4}"/>
              </a:ext>
            </a:extLst>
          </p:cNvPr>
          <p:cNvSpPr txBox="1"/>
          <p:nvPr/>
        </p:nvSpPr>
        <p:spPr>
          <a:xfrm>
            <a:off x="3733800" y="2628900"/>
            <a:ext cx="2438400" cy="653577"/>
          </a:xfrm>
          <a:prstGeom prst="rect">
            <a:avLst/>
          </a:prstGeom>
        </p:spPr>
        <p:txBody>
          <a:bodyPr wrap="square" lIns="0" tIns="0" rIns="0" bIns="0" rtlCol="0" anchor="t">
            <a:spAutoFit/>
          </a:bodyPr>
          <a:lstStyle/>
          <a:p>
            <a:pPr algn="ctr">
              <a:lnSpc>
                <a:spcPct val="150000"/>
              </a:lnSpc>
            </a:pPr>
            <a:r>
              <a:rPr lang="it-IT" sz="3200" b="1" dirty="0">
                <a:solidFill>
                  <a:srgbClr val="FFFFFF"/>
                </a:solidFill>
                <a:latin typeface="Eurostile LT Std Bold" panose="020B0804020202050204" pitchFamily="34" charset="0"/>
              </a:rPr>
              <a:t>+30 </a:t>
            </a:r>
            <a:r>
              <a:rPr lang="it-IT" sz="2000" b="1" dirty="0">
                <a:solidFill>
                  <a:srgbClr val="FFFFFF"/>
                </a:solidFill>
                <a:latin typeface="Eurostile LT Std Bold" panose="020B0804020202050204" pitchFamily="34" charset="0"/>
              </a:rPr>
              <a:t>risorse</a:t>
            </a:r>
            <a:endParaRPr lang="en-US" sz="2000" b="1" dirty="0">
              <a:solidFill>
                <a:srgbClr val="FFFFFF"/>
              </a:solidFill>
              <a:latin typeface="Eurostile LT Std Bold" panose="020B0804020202050204" pitchFamily="34" charset="0"/>
            </a:endParaRPr>
          </a:p>
        </p:txBody>
      </p:sp>
      <p:sp>
        <p:nvSpPr>
          <p:cNvPr id="34" name="CasellaDiTesto 33">
            <a:extLst>
              <a:ext uri="{FF2B5EF4-FFF2-40B4-BE49-F238E27FC236}">
                <a16:creationId xmlns:a16="http://schemas.microsoft.com/office/drawing/2014/main" id="{727E1295-FDBE-8645-0D4F-91D40D504092}"/>
              </a:ext>
            </a:extLst>
          </p:cNvPr>
          <p:cNvSpPr txBox="1"/>
          <p:nvPr/>
        </p:nvSpPr>
        <p:spPr>
          <a:xfrm>
            <a:off x="3733800" y="3924300"/>
            <a:ext cx="2438400" cy="1532727"/>
          </a:xfrm>
          <a:prstGeom prst="rect">
            <a:avLst/>
          </a:prstGeom>
          <a:noFill/>
        </p:spPr>
        <p:txBody>
          <a:bodyPr wrap="square">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300" i="0" u="none" strike="noStrike" kern="1200" cap="none" spc="0" normalizeH="0" baseline="0" noProof="0" dirty="0">
                <a:ln>
                  <a:noFill/>
                </a:ln>
                <a:solidFill>
                  <a:schemeClr val="bg1"/>
                </a:solidFill>
                <a:effectLst/>
                <a:uLnTx/>
                <a:uFillTx/>
                <a:latin typeface="Segoe UI" panose="020B0502040204020203" pitchFamily="34" charset="0"/>
                <a:ea typeface="+mn-ea"/>
                <a:cs typeface="+mn-cs"/>
              </a:rPr>
              <a:t>Altamente specializzate nell’ambito ricerche di mercato e analisi dei dati</a:t>
            </a:r>
            <a:r>
              <a:rPr lang="it-IT" sz="1300" dirty="0">
                <a:solidFill>
                  <a:schemeClr val="bg1"/>
                </a:solidFill>
                <a:latin typeface="Segoe UI" panose="020B0502040204020203" pitchFamily="34" charset="0"/>
              </a:rPr>
              <a:t> </a:t>
            </a:r>
            <a:r>
              <a:rPr kumimoji="0" lang="it-IT" sz="1300" i="0" u="none" strike="noStrike" kern="1200" cap="none" spc="0" normalizeH="0" baseline="0" noProof="0" dirty="0">
                <a:ln>
                  <a:noFill/>
                </a:ln>
                <a:solidFill>
                  <a:schemeClr val="bg1"/>
                </a:solidFill>
                <a:effectLst/>
                <a:uLnTx/>
                <a:uFillTx/>
                <a:latin typeface="Segoe UI" panose="020B0502040204020203" pitchFamily="34" charset="0"/>
                <a:ea typeface="+mn-ea"/>
                <a:cs typeface="+mn-cs"/>
              </a:rPr>
              <a:t>con un profondo know-how del mercato internazionale di settore che permette una lettura dei dati ad alto valore consulenziale</a:t>
            </a:r>
          </a:p>
        </p:txBody>
      </p:sp>
      <p:sp>
        <p:nvSpPr>
          <p:cNvPr id="35" name="Rettangolo con angoli arrotondati 34">
            <a:extLst>
              <a:ext uri="{FF2B5EF4-FFF2-40B4-BE49-F238E27FC236}">
                <a16:creationId xmlns:a16="http://schemas.microsoft.com/office/drawing/2014/main" id="{32C4E97A-6B95-50AD-B97D-287CCC31ED67}"/>
              </a:ext>
            </a:extLst>
          </p:cNvPr>
          <p:cNvSpPr/>
          <p:nvPr/>
        </p:nvSpPr>
        <p:spPr>
          <a:xfrm>
            <a:off x="990600" y="5829300"/>
            <a:ext cx="2438400" cy="3048000"/>
          </a:xfrm>
          <a:prstGeom prst="roundRect">
            <a:avLst>
              <a:gd name="adj" fmla="val 4488"/>
            </a:avLst>
          </a:prstGeom>
          <a:solidFill>
            <a:srgbClr val="024A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TextBox 17">
            <a:extLst>
              <a:ext uri="{FF2B5EF4-FFF2-40B4-BE49-F238E27FC236}">
                <a16:creationId xmlns:a16="http://schemas.microsoft.com/office/drawing/2014/main" id="{CED7F32C-8077-153E-4579-A9BD000B7D21}"/>
              </a:ext>
            </a:extLst>
          </p:cNvPr>
          <p:cNvSpPr txBox="1"/>
          <p:nvPr/>
        </p:nvSpPr>
        <p:spPr>
          <a:xfrm>
            <a:off x="990600" y="5981700"/>
            <a:ext cx="2438400" cy="653577"/>
          </a:xfrm>
          <a:prstGeom prst="rect">
            <a:avLst/>
          </a:prstGeom>
        </p:spPr>
        <p:txBody>
          <a:bodyPr wrap="square" lIns="0" tIns="0" rIns="0" bIns="0" rtlCol="0" anchor="t">
            <a:spAutoFit/>
          </a:bodyPr>
          <a:lstStyle/>
          <a:p>
            <a:pPr algn="ctr">
              <a:lnSpc>
                <a:spcPct val="150000"/>
              </a:lnSpc>
            </a:pPr>
            <a:r>
              <a:rPr lang="it-IT" sz="2000" b="1" dirty="0">
                <a:solidFill>
                  <a:srgbClr val="FFFFFF"/>
                </a:solidFill>
                <a:latin typeface="Eurostile LT Std Bold" panose="020B0804020202050204" pitchFamily="34" charset="0"/>
              </a:rPr>
              <a:t>Visione a </a:t>
            </a:r>
            <a:r>
              <a:rPr lang="it-IT" sz="3200" b="1" dirty="0">
                <a:solidFill>
                  <a:srgbClr val="FFFFFF"/>
                </a:solidFill>
                <a:latin typeface="Eurostile LT Std Bold" panose="020B0804020202050204" pitchFamily="34" charset="0"/>
              </a:rPr>
              <a:t>360°</a:t>
            </a:r>
            <a:endParaRPr lang="en-US" sz="2000" b="1" dirty="0">
              <a:solidFill>
                <a:srgbClr val="FFFFFF"/>
              </a:solidFill>
              <a:latin typeface="Eurostile LT Std Bold" panose="020B0804020202050204" pitchFamily="34" charset="0"/>
            </a:endParaRPr>
          </a:p>
        </p:txBody>
      </p:sp>
      <p:sp>
        <p:nvSpPr>
          <p:cNvPr id="37" name="CasellaDiTesto 36">
            <a:extLst>
              <a:ext uri="{FF2B5EF4-FFF2-40B4-BE49-F238E27FC236}">
                <a16:creationId xmlns:a16="http://schemas.microsoft.com/office/drawing/2014/main" id="{E01AF547-771C-31CF-5F19-CF714132852F}"/>
              </a:ext>
            </a:extLst>
          </p:cNvPr>
          <p:cNvSpPr txBox="1"/>
          <p:nvPr/>
        </p:nvSpPr>
        <p:spPr>
          <a:xfrm>
            <a:off x="990600" y="7277100"/>
            <a:ext cx="2438400" cy="1505027"/>
          </a:xfrm>
          <a:prstGeom prst="rect">
            <a:avLst/>
          </a:prstGeom>
          <a:noFill/>
        </p:spPr>
        <p:txBody>
          <a:bodyPr wrap="square">
            <a:spAutoFit/>
          </a:bodyPr>
          <a:lstStyle/>
          <a:p>
            <a:pPr>
              <a:lnSpc>
                <a:spcPct val="90000"/>
              </a:lnSpc>
              <a:spcBef>
                <a:spcPts val="1000"/>
              </a:spcBef>
              <a:defRPr/>
            </a:pPr>
            <a:r>
              <a:rPr kumimoji="0" lang="it-IT" sz="1300" i="0" u="none" strike="noStrike" kern="1200" cap="none" spc="0" normalizeH="0" baseline="0" noProof="0" dirty="0">
                <a:ln>
                  <a:noFill/>
                </a:ln>
                <a:solidFill>
                  <a:schemeClr val="bg1"/>
                </a:solidFill>
                <a:effectLst/>
                <a:uLnTx/>
                <a:uFillTx/>
                <a:latin typeface="Segoe UI" panose="020B0502040204020203" pitchFamily="34" charset="0"/>
                <a:ea typeface="+mn-ea"/>
                <a:cs typeface="+mn-cs"/>
              </a:rPr>
              <a:t>Intervistiamo periodicamente tutti gli stakeholder d’interesse: professionisti </a:t>
            </a:r>
            <a:r>
              <a:rPr kumimoji="0" lang="it-IT" sz="1200" u="none" strike="noStrike" kern="1200" cap="none" spc="0" normalizeH="0" baseline="0" noProof="0" dirty="0">
                <a:ln>
                  <a:noFill/>
                </a:ln>
                <a:solidFill>
                  <a:schemeClr val="bg1"/>
                </a:solidFill>
                <a:effectLst/>
                <a:uLnTx/>
                <a:uFillTx/>
                <a:latin typeface="Segoe UI" panose="020B0502040204020203" pitchFamily="34" charset="0"/>
                <a:ea typeface="+mn-ea"/>
                <a:cs typeface="+mn-cs"/>
              </a:rPr>
              <a:t>(dentisti, igienisti, odontotecnici, fisioterapisti, parrucchieri </a:t>
            </a:r>
            <a:r>
              <a:rPr kumimoji="0" lang="it-IT" sz="1200" u="none" strike="noStrike" kern="1200" cap="none" spc="0" normalizeH="0" baseline="0" noProof="0" dirty="0" err="1">
                <a:ln>
                  <a:noFill/>
                </a:ln>
                <a:solidFill>
                  <a:schemeClr val="bg1"/>
                </a:solidFill>
                <a:effectLst/>
                <a:uLnTx/>
                <a:uFillTx/>
                <a:latin typeface="Segoe UI" panose="020B0502040204020203" pitchFamily="34" charset="0"/>
                <a:ea typeface="+mn-ea"/>
                <a:cs typeface="+mn-cs"/>
              </a:rPr>
              <a:t>ecc</a:t>
            </a:r>
            <a:r>
              <a:rPr kumimoji="0" lang="it-IT" sz="1200" u="none" strike="noStrike" kern="1200" cap="none" spc="0" normalizeH="0" baseline="0" noProof="0" dirty="0">
                <a:ln>
                  <a:noFill/>
                </a:ln>
                <a:solidFill>
                  <a:schemeClr val="bg1"/>
                </a:solidFill>
                <a:effectLst/>
                <a:uLnTx/>
                <a:uFillTx/>
                <a:latin typeface="Segoe UI" panose="020B0502040204020203" pitchFamily="34" charset="0"/>
                <a:ea typeface="+mn-ea"/>
                <a:cs typeface="+mn-cs"/>
              </a:rPr>
              <a:t>), </a:t>
            </a:r>
            <a:r>
              <a:rPr kumimoji="0" lang="it-IT" sz="1300" i="0" u="none" strike="noStrike" kern="1200" cap="none" spc="0" normalizeH="0" baseline="0" noProof="0" dirty="0">
                <a:ln>
                  <a:noFill/>
                </a:ln>
                <a:solidFill>
                  <a:schemeClr val="bg1"/>
                </a:solidFill>
                <a:effectLst/>
                <a:uLnTx/>
                <a:uFillTx/>
                <a:latin typeface="Segoe UI" panose="020B0502040204020203" pitchFamily="34" charset="0"/>
                <a:ea typeface="+mn-ea"/>
                <a:cs typeface="+mn-cs"/>
              </a:rPr>
              <a:t>pazienti/clienti, Key Opinion Leader, società scientifiche e istituzioni</a:t>
            </a:r>
          </a:p>
        </p:txBody>
      </p:sp>
      <p:sp>
        <p:nvSpPr>
          <p:cNvPr id="38" name="Rettangolo con angoli arrotondati 37">
            <a:extLst>
              <a:ext uri="{FF2B5EF4-FFF2-40B4-BE49-F238E27FC236}">
                <a16:creationId xmlns:a16="http://schemas.microsoft.com/office/drawing/2014/main" id="{BC4E6A74-931F-1CAA-9A0A-31A251A0452C}"/>
              </a:ext>
            </a:extLst>
          </p:cNvPr>
          <p:cNvSpPr/>
          <p:nvPr/>
        </p:nvSpPr>
        <p:spPr>
          <a:xfrm>
            <a:off x="6477000" y="5829300"/>
            <a:ext cx="2438400" cy="3048000"/>
          </a:xfrm>
          <a:prstGeom prst="roundRect">
            <a:avLst>
              <a:gd name="adj" fmla="val 4488"/>
            </a:avLst>
          </a:prstGeom>
          <a:solidFill>
            <a:srgbClr val="024A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TextBox 17">
            <a:extLst>
              <a:ext uri="{FF2B5EF4-FFF2-40B4-BE49-F238E27FC236}">
                <a16:creationId xmlns:a16="http://schemas.microsoft.com/office/drawing/2014/main" id="{D464E867-2508-5CC3-626F-52C7AC33C7F3}"/>
              </a:ext>
            </a:extLst>
          </p:cNvPr>
          <p:cNvSpPr txBox="1"/>
          <p:nvPr/>
        </p:nvSpPr>
        <p:spPr>
          <a:xfrm>
            <a:off x="6477000" y="5981700"/>
            <a:ext cx="2438400" cy="653577"/>
          </a:xfrm>
          <a:prstGeom prst="rect">
            <a:avLst/>
          </a:prstGeom>
        </p:spPr>
        <p:txBody>
          <a:bodyPr wrap="square" lIns="0" tIns="0" rIns="0" bIns="0" rtlCol="0" anchor="t">
            <a:spAutoFit/>
          </a:bodyPr>
          <a:lstStyle/>
          <a:p>
            <a:pPr algn="ctr">
              <a:lnSpc>
                <a:spcPct val="150000"/>
              </a:lnSpc>
            </a:pPr>
            <a:r>
              <a:rPr lang="it-IT" sz="3200" b="1" dirty="0">
                <a:solidFill>
                  <a:srgbClr val="FFFFFF"/>
                </a:solidFill>
                <a:latin typeface="Eurostile LT Std Bold" panose="020B0804020202050204" pitchFamily="34" charset="0"/>
              </a:rPr>
              <a:t>5 </a:t>
            </a:r>
            <a:r>
              <a:rPr lang="it-IT" sz="2000" b="1" dirty="0">
                <a:solidFill>
                  <a:srgbClr val="FFFFFF"/>
                </a:solidFill>
                <a:latin typeface="Eurostile LT Std Bold" panose="020B0804020202050204" pitchFamily="34" charset="0"/>
              </a:rPr>
              <a:t>BN/USD </a:t>
            </a:r>
            <a:endParaRPr lang="en-US" sz="2000" b="1" dirty="0">
              <a:solidFill>
                <a:srgbClr val="FFFFFF"/>
              </a:solidFill>
              <a:latin typeface="Eurostile LT Std Bold" panose="020B0804020202050204" pitchFamily="34" charset="0"/>
            </a:endParaRPr>
          </a:p>
        </p:txBody>
      </p:sp>
      <p:sp>
        <p:nvSpPr>
          <p:cNvPr id="40" name="CasellaDiTesto 39">
            <a:extLst>
              <a:ext uri="{FF2B5EF4-FFF2-40B4-BE49-F238E27FC236}">
                <a16:creationId xmlns:a16="http://schemas.microsoft.com/office/drawing/2014/main" id="{3588A51F-6D78-BAD9-9F73-B666112DED7B}"/>
              </a:ext>
            </a:extLst>
          </p:cNvPr>
          <p:cNvSpPr txBox="1"/>
          <p:nvPr/>
        </p:nvSpPr>
        <p:spPr>
          <a:xfrm>
            <a:off x="6477000" y="7124700"/>
            <a:ext cx="2438400" cy="1712777"/>
          </a:xfrm>
          <a:prstGeom prst="rect">
            <a:avLst/>
          </a:prstGeom>
          <a:noFill/>
        </p:spPr>
        <p:txBody>
          <a:bodyPr wrap="square">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300" b="0" i="0" u="none" strike="noStrike" kern="1200" cap="none" spc="0" normalizeH="0" baseline="0" noProof="0" dirty="0">
                <a:ln>
                  <a:noFill/>
                </a:ln>
                <a:solidFill>
                  <a:schemeClr val="bg1"/>
                </a:solidFill>
                <a:effectLst/>
                <a:uLnTx/>
                <a:uFillTx/>
                <a:latin typeface="Segoe UI" panose="020B0502040204020203" pitchFamily="34" charset="0"/>
                <a:ea typeface="+mn-ea"/>
                <a:cs typeface="+mn-cs"/>
              </a:rPr>
              <a:t>Il valore del panel di dati raccolti su consumabili e attrezzature che ci ha fatto diventare il fornitore chiave, a livello internazionale, delle principali industrie del settore dentale. Con una gamma di prodotti tracciati in costante evoluzione</a:t>
            </a:r>
          </a:p>
        </p:txBody>
      </p:sp>
    </p:spTree>
    <p:extLst>
      <p:ext uri="{BB962C8B-B14F-4D97-AF65-F5344CB8AC3E}">
        <p14:creationId xmlns:p14="http://schemas.microsoft.com/office/powerpoint/2010/main" val="117737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25">
            <a:extLst>
              <a:ext uri="{FF2B5EF4-FFF2-40B4-BE49-F238E27FC236}">
                <a16:creationId xmlns:a16="http://schemas.microsoft.com/office/drawing/2014/main" id="{6603A805-C2FB-5F7F-21A4-B7744FF7CDCA}"/>
              </a:ext>
            </a:extLst>
          </p:cNvPr>
          <p:cNvSpPr/>
          <p:nvPr/>
        </p:nvSpPr>
        <p:spPr>
          <a:xfrm>
            <a:off x="0" y="0"/>
            <a:ext cx="18288000" cy="10287000"/>
          </a:xfrm>
          <a:prstGeom prst="rect">
            <a:avLst/>
          </a:prstGeom>
          <a:gradFill flip="none" rotWithShape="1">
            <a:gsLst>
              <a:gs pos="30000">
                <a:srgbClr val="05211F"/>
              </a:gs>
              <a:gs pos="100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extBox 12">
            <a:extLst>
              <a:ext uri="{FF2B5EF4-FFF2-40B4-BE49-F238E27FC236}">
                <a16:creationId xmlns:a16="http://schemas.microsoft.com/office/drawing/2014/main" id="{7C961EE4-F6E8-2BAA-F99A-2FA19A1D51CE}"/>
              </a:ext>
            </a:extLst>
          </p:cNvPr>
          <p:cNvSpPr txBox="1"/>
          <p:nvPr/>
        </p:nvSpPr>
        <p:spPr>
          <a:xfrm>
            <a:off x="0" y="723900"/>
            <a:ext cx="18288000" cy="975267"/>
          </a:xfrm>
          <a:prstGeom prst="rect">
            <a:avLst/>
          </a:prstGeom>
        </p:spPr>
        <p:txBody>
          <a:bodyPr lIns="0" tIns="0" rIns="0" bIns="0" rtlCol="0" anchor="t">
            <a:spAutoFit/>
          </a:bodyPr>
          <a:lstStyle/>
          <a:p>
            <a:pPr algn="ctr">
              <a:lnSpc>
                <a:spcPts val="7000"/>
              </a:lnSpc>
            </a:pPr>
            <a:r>
              <a:rPr lang="en-US" sz="10400" b="1" dirty="0">
                <a:solidFill>
                  <a:schemeClr val="tx1">
                    <a:lumMod val="85000"/>
                    <a:lumOff val="15000"/>
                  </a:schemeClr>
                </a:solidFill>
                <a:latin typeface="Segoe UI" panose="020B0502040204020203" pitchFamily="34" charset="0"/>
              </a:rPr>
              <a:t>MILESTONES</a:t>
            </a:r>
          </a:p>
        </p:txBody>
      </p:sp>
      <p:pic>
        <p:nvPicPr>
          <p:cNvPr id="2" name="Picture 2"/>
          <p:cNvPicPr>
            <a:picLocks noChangeAspect="1"/>
          </p:cNvPicPr>
          <p:nvPr/>
        </p:nvPicPr>
        <p:blipFill>
          <a:blip r:embed="rId3">
            <a:alphaModFix amt="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62000" y="1437409"/>
            <a:ext cx="16504500" cy="8865920"/>
          </a:xfrm>
          <a:prstGeom prst="rect">
            <a:avLst/>
          </a:prstGeom>
        </p:spPr>
      </p:pic>
      <p:sp>
        <p:nvSpPr>
          <p:cNvPr id="4" name="AutoShape 4"/>
          <p:cNvSpPr/>
          <p:nvPr/>
        </p:nvSpPr>
        <p:spPr>
          <a:xfrm rot="-5400000">
            <a:off x="-2214859" y="4777678"/>
            <a:ext cx="5608447" cy="0"/>
          </a:xfrm>
          <a:prstGeom prst="line">
            <a:avLst/>
          </a:prstGeom>
          <a:ln w="9525" cap="flat" cmpd="sng" algn="ctr">
            <a:solidFill>
              <a:schemeClr val="bg1"/>
            </a:solidFill>
            <a:prstDash val="lgDash"/>
            <a:round/>
            <a:headEnd type="none" w="med" len="med"/>
            <a:tailEnd type="oval" w="lg" len="lg"/>
          </a:ln>
        </p:spPr>
        <p:style>
          <a:lnRef idx="0">
            <a:scrgbClr r="0" g="0" b="0"/>
          </a:lnRef>
          <a:fillRef idx="0">
            <a:scrgbClr r="0" g="0" b="0"/>
          </a:fillRef>
          <a:effectRef idx="0">
            <a:scrgbClr r="0" g="0" b="0"/>
          </a:effectRef>
          <a:fontRef idx="minor">
            <a:schemeClr val="tx1"/>
          </a:fontRef>
        </p:style>
        <p:txBody>
          <a:bodyPr/>
          <a:lstStyle/>
          <a:p>
            <a:endParaRPr lang="it-IT" dirty="0"/>
          </a:p>
        </p:txBody>
      </p:sp>
      <p:sp>
        <p:nvSpPr>
          <p:cNvPr id="5" name="TextBox 5"/>
          <p:cNvSpPr txBox="1"/>
          <p:nvPr/>
        </p:nvSpPr>
        <p:spPr>
          <a:xfrm>
            <a:off x="834965" y="1753585"/>
            <a:ext cx="3763418" cy="405765"/>
          </a:xfrm>
          <a:prstGeom prst="rect">
            <a:avLst/>
          </a:prstGeom>
        </p:spPr>
        <p:txBody>
          <a:bodyPr lIns="0" tIns="0" rIns="0" bIns="0" rtlCol="0" anchor="t">
            <a:spAutoFit/>
          </a:bodyPr>
          <a:lstStyle/>
          <a:p>
            <a:pPr>
              <a:lnSpc>
                <a:spcPts val="3359"/>
              </a:lnSpc>
              <a:spcBef>
                <a:spcPct val="0"/>
              </a:spcBef>
            </a:pPr>
            <a:r>
              <a:rPr lang="it-IT" sz="2399" b="1" dirty="0">
                <a:solidFill>
                  <a:schemeClr val="bg1"/>
                </a:solidFill>
                <a:latin typeface="Segoe UI" panose="020B0502040204020203" pitchFamily="34" charset="0"/>
              </a:rPr>
              <a:t>IDEA IMPRENDITORIALE</a:t>
            </a:r>
          </a:p>
        </p:txBody>
      </p:sp>
      <p:sp>
        <p:nvSpPr>
          <p:cNvPr id="6" name="TextBox 6"/>
          <p:cNvSpPr txBox="1"/>
          <p:nvPr/>
        </p:nvSpPr>
        <p:spPr>
          <a:xfrm>
            <a:off x="713702" y="2193192"/>
            <a:ext cx="3884681" cy="1492075"/>
          </a:xfrm>
          <a:prstGeom prst="rect">
            <a:avLst/>
          </a:prstGeom>
        </p:spPr>
        <p:txBody>
          <a:bodyPr lIns="0" tIns="0" rIns="0" bIns="0" rtlCol="0" anchor="t">
            <a:spAutoFit/>
          </a:bodyPr>
          <a:lstStyle/>
          <a:p>
            <a:pPr marL="367029" lvl="1" indent="-183514">
              <a:lnSpc>
                <a:spcPts val="2974"/>
              </a:lnSpc>
              <a:buFont typeface="Arial"/>
              <a:buChar char="•"/>
            </a:pPr>
            <a:r>
              <a:rPr lang="it-IT" sz="1699" dirty="0">
                <a:solidFill>
                  <a:schemeClr val="bg1"/>
                </a:solidFill>
                <a:latin typeface="Segoe UI" panose="020B0502040204020203" pitchFamily="34" charset="0"/>
              </a:rPr>
              <a:t>Marketing Projects &amp; Services</a:t>
            </a:r>
          </a:p>
          <a:p>
            <a:pPr marL="367029" lvl="1" indent="-183514">
              <a:lnSpc>
                <a:spcPts val="2974"/>
              </a:lnSpc>
              <a:buFont typeface="Arial"/>
              <a:buChar char="•"/>
            </a:pPr>
            <a:r>
              <a:rPr lang="it-IT" sz="1699" dirty="0">
                <a:solidFill>
                  <a:schemeClr val="bg1"/>
                </a:solidFill>
                <a:latin typeface="Segoe UI" panose="020B0502040204020203" pitchFamily="34" charset="0"/>
              </a:rPr>
              <a:t>Personalizzazione e flessibilità</a:t>
            </a:r>
          </a:p>
          <a:p>
            <a:pPr marL="367029" lvl="1" indent="-183514">
              <a:lnSpc>
                <a:spcPts val="2974"/>
              </a:lnSpc>
              <a:buFont typeface="Arial"/>
              <a:buChar char="•"/>
            </a:pPr>
            <a:r>
              <a:rPr lang="it-IT" sz="1699" dirty="0">
                <a:solidFill>
                  <a:schemeClr val="bg1"/>
                </a:solidFill>
                <a:latin typeface="Segoe UI" panose="020B0502040204020203" pitchFamily="34" charset="0"/>
              </a:rPr>
              <a:t>Staff multidisciplinare</a:t>
            </a:r>
          </a:p>
          <a:p>
            <a:pPr>
              <a:lnSpc>
                <a:spcPts val="2974"/>
              </a:lnSpc>
            </a:pPr>
            <a:endParaRPr lang="it-IT" sz="1699" dirty="0">
              <a:solidFill>
                <a:schemeClr val="bg1"/>
              </a:solidFill>
              <a:latin typeface="Segoe UI" panose="020B0502040204020203" pitchFamily="34" charset="0"/>
            </a:endParaRPr>
          </a:p>
        </p:txBody>
      </p:sp>
      <p:sp>
        <p:nvSpPr>
          <p:cNvPr id="7" name="TextBox 7"/>
          <p:cNvSpPr txBox="1"/>
          <p:nvPr/>
        </p:nvSpPr>
        <p:spPr>
          <a:xfrm>
            <a:off x="834965" y="1169592"/>
            <a:ext cx="1813789" cy="585417"/>
          </a:xfrm>
          <a:prstGeom prst="rect">
            <a:avLst/>
          </a:prstGeom>
        </p:spPr>
        <p:txBody>
          <a:bodyPr lIns="0" tIns="0" rIns="0" bIns="0" rtlCol="0" anchor="t">
            <a:spAutoFit/>
          </a:bodyPr>
          <a:lstStyle/>
          <a:p>
            <a:pPr>
              <a:lnSpc>
                <a:spcPts val="5040"/>
              </a:lnSpc>
              <a:spcBef>
                <a:spcPct val="0"/>
              </a:spcBef>
            </a:pPr>
            <a:r>
              <a:rPr lang="it-IT" sz="3600" b="1" dirty="0">
                <a:solidFill>
                  <a:schemeClr val="bg1"/>
                </a:solidFill>
                <a:latin typeface="Segoe UI" panose="020B0502040204020203" pitchFamily="34" charset="0"/>
                <a:cs typeface="Segoe UI" panose="020B0502040204020203" pitchFamily="34" charset="0"/>
              </a:rPr>
              <a:t>1996</a:t>
            </a:r>
          </a:p>
        </p:txBody>
      </p:sp>
      <p:sp>
        <p:nvSpPr>
          <p:cNvPr id="8" name="TextBox 8"/>
          <p:cNvSpPr txBox="1"/>
          <p:nvPr/>
        </p:nvSpPr>
        <p:spPr>
          <a:xfrm>
            <a:off x="0" y="723900"/>
            <a:ext cx="18288000" cy="818429"/>
          </a:xfrm>
          <a:prstGeom prst="rect">
            <a:avLst/>
          </a:prstGeom>
        </p:spPr>
        <p:txBody>
          <a:bodyPr lIns="0" tIns="0" rIns="0" bIns="0" rtlCol="0" anchor="t">
            <a:spAutoFit/>
          </a:bodyPr>
          <a:lstStyle/>
          <a:p>
            <a:pPr algn="ctr">
              <a:lnSpc>
                <a:spcPts val="7000"/>
              </a:lnSpc>
            </a:pPr>
            <a:r>
              <a:rPr lang="it-IT" sz="5000" b="1" dirty="0">
                <a:solidFill>
                  <a:schemeClr val="bg1"/>
                </a:solidFill>
                <a:latin typeface="Segoe UI" panose="020B0502040204020203" pitchFamily="34" charset="0"/>
                <a:cs typeface="Segoe UI" panose="020B0502040204020203" pitchFamily="34" charset="0"/>
              </a:rPr>
              <a:t>MILESTONES</a:t>
            </a:r>
          </a:p>
        </p:txBody>
      </p:sp>
      <p:sp>
        <p:nvSpPr>
          <p:cNvPr id="9" name="AutoShape 9"/>
          <p:cNvSpPr/>
          <p:nvPr/>
        </p:nvSpPr>
        <p:spPr>
          <a:xfrm rot="-5419798">
            <a:off x="277475" y="6285979"/>
            <a:ext cx="3503825" cy="0"/>
          </a:xfrm>
          <a:prstGeom prst="line">
            <a:avLst/>
          </a:prstGeom>
          <a:ln w="9525" cap="flat" cmpd="sng" algn="ctr">
            <a:solidFill>
              <a:schemeClr val="bg1"/>
            </a:solidFill>
            <a:prstDash val="lgDash"/>
            <a:round/>
            <a:headEnd type="none" w="med" len="med"/>
            <a:tailEnd type="oval" w="lg" len="lg"/>
          </a:ln>
        </p:spPr>
        <p:style>
          <a:lnRef idx="0">
            <a:scrgbClr r="0" g="0" b="0"/>
          </a:lnRef>
          <a:fillRef idx="0">
            <a:scrgbClr r="0" g="0" b="0"/>
          </a:fillRef>
          <a:effectRef idx="0">
            <a:scrgbClr r="0" g="0" b="0"/>
          </a:effectRef>
          <a:fontRef idx="minor">
            <a:schemeClr val="tx1"/>
          </a:fontRef>
        </p:style>
        <p:txBody>
          <a:bodyPr/>
          <a:lstStyle/>
          <a:p>
            <a:endParaRPr lang="it-IT"/>
          </a:p>
        </p:txBody>
      </p:sp>
      <p:sp>
        <p:nvSpPr>
          <p:cNvPr id="10" name="TextBox 10"/>
          <p:cNvSpPr txBox="1"/>
          <p:nvPr/>
        </p:nvSpPr>
        <p:spPr>
          <a:xfrm>
            <a:off x="2247898" y="4305300"/>
            <a:ext cx="3106050" cy="405765"/>
          </a:xfrm>
          <a:prstGeom prst="rect">
            <a:avLst/>
          </a:prstGeom>
        </p:spPr>
        <p:txBody>
          <a:bodyPr lIns="0" tIns="0" rIns="0" bIns="0" rtlCol="0" anchor="t">
            <a:spAutoFit/>
          </a:bodyPr>
          <a:lstStyle/>
          <a:p>
            <a:pPr>
              <a:lnSpc>
                <a:spcPts val="3359"/>
              </a:lnSpc>
              <a:spcBef>
                <a:spcPct val="0"/>
              </a:spcBef>
            </a:pPr>
            <a:r>
              <a:rPr lang="it-IT" sz="2399" b="1" dirty="0">
                <a:solidFill>
                  <a:schemeClr val="bg1"/>
                </a:solidFill>
                <a:latin typeface="Segoe UI" panose="020B0502040204020203" pitchFamily="34" charset="0"/>
              </a:rPr>
              <a:t>GRUPPO KEY-STONE</a:t>
            </a:r>
          </a:p>
        </p:txBody>
      </p:sp>
      <p:sp>
        <p:nvSpPr>
          <p:cNvPr id="11" name="TextBox 11"/>
          <p:cNvSpPr txBox="1"/>
          <p:nvPr/>
        </p:nvSpPr>
        <p:spPr>
          <a:xfrm>
            <a:off x="2133600" y="4830632"/>
            <a:ext cx="5310149" cy="2261517"/>
          </a:xfrm>
          <a:prstGeom prst="rect">
            <a:avLst/>
          </a:prstGeom>
        </p:spPr>
        <p:txBody>
          <a:bodyPr lIns="0" tIns="0" rIns="0" bIns="0" rtlCol="0" anchor="t">
            <a:spAutoFit/>
          </a:bodyPr>
          <a:lstStyle/>
          <a:p>
            <a:pPr marL="367029" lvl="1" indent="-183514">
              <a:lnSpc>
                <a:spcPts val="2974"/>
              </a:lnSpc>
              <a:buFont typeface="Arial"/>
              <a:buChar char="•"/>
            </a:pPr>
            <a:r>
              <a:rPr lang="it-IT" sz="1699" dirty="0">
                <a:solidFill>
                  <a:schemeClr val="bg1"/>
                </a:solidFill>
                <a:latin typeface="Segoe UI" panose="020B0502040204020203" pitchFamily="34" charset="0"/>
              </a:rPr>
              <a:t>Dall’architettura strategica al marketing operativo</a:t>
            </a:r>
          </a:p>
          <a:p>
            <a:pPr marL="367029" lvl="1" indent="-183514">
              <a:lnSpc>
                <a:spcPts val="2974"/>
              </a:lnSpc>
              <a:buFont typeface="Arial"/>
              <a:buChar char="•"/>
            </a:pPr>
            <a:r>
              <a:rPr lang="it-IT" sz="1699" dirty="0">
                <a:solidFill>
                  <a:schemeClr val="bg1"/>
                </a:solidFill>
                <a:latin typeface="Segoe UI" panose="020B0502040204020203" pitchFamily="34" charset="0"/>
              </a:rPr>
              <a:t>Sviluppo in diversi settori e internazionalizzazione </a:t>
            </a:r>
          </a:p>
          <a:p>
            <a:pPr marL="367029" lvl="1" indent="-183514">
              <a:lnSpc>
                <a:spcPts val="2974"/>
              </a:lnSpc>
              <a:buFont typeface="Arial"/>
              <a:buChar char="•"/>
            </a:pPr>
            <a:r>
              <a:rPr lang="it-IT" sz="1699" dirty="0">
                <a:solidFill>
                  <a:schemeClr val="bg1"/>
                </a:solidFill>
                <a:latin typeface="Segoe UI" panose="020B0502040204020203" pitchFamily="34" charset="0"/>
              </a:rPr>
              <a:t>Dipartimento Ricerche Qualitative</a:t>
            </a:r>
          </a:p>
          <a:p>
            <a:pPr marL="367029" lvl="1" indent="-183514">
              <a:lnSpc>
                <a:spcPts val="2974"/>
              </a:lnSpc>
              <a:buFont typeface="Arial"/>
              <a:buChar char="•"/>
            </a:pPr>
            <a:r>
              <a:rPr lang="it-IT" sz="1699" dirty="0">
                <a:solidFill>
                  <a:schemeClr val="bg1"/>
                </a:solidFill>
                <a:latin typeface="Segoe UI" panose="020B0502040204020203" pitchFamily="34" charset="0"/>
              </a:rPr>
              <a:t>Comunicazione integrata di marketing</a:t>
            </a:r>
          </a:p>
          <a:p>
            <a:pPr>
              <a:lnSpc>
                <a:spcPts val="2974"/>
              </a:lnSpc>
            </a:pPr>
            <a:endParaRPr lang="it-IT" sz="1699" dirty="0">
              <a:solidFill>
                <a:schemeClr val="bg1"/>
              </a:solidFill>
              <a:latin typeface="Segoe UI" panose="020B0502040204020203" pitchFamily="34" charset="0"/>
            </a:endParaRPr>
          </a:p>
          <a:p>
            <a:pPr>
              <a:lnSpc>
                <a:spcPts val="2974"/>
              </a:lnSpc>
            </a:pPr>
            <a:endParaRPr lang="it-IT" sz="1699" dirty="0">
              <a:solidFill>
                <a:schemeClr val="bg1"/>
              </a:solidFill>
              <a:latin typeface="Segoe UI" panose="020B0502040204020203" pitchFamily="34" charset="0"/>
            </a:endParaRPr>
          </a:p>
        </p:txBody>
      </p:sp>
      <p:sp>
        <p:nvSpPr>
          <p:cNvPr id="12" name="TextBox 12"/>
          <p:cNvSpPr txBox="1"/>
          <p:nvPr/>
        </p:nvSpPr>
        <p:spPr>
          <a:xfrm>
            <a:off x="2247898" y="3721307"/>
            <a:ext cx="1813789" cy="585417"/>
          </a:xfrm>
          <a:prstGeom prst="rect">
            <a:avLst/>
          </a:prstGeom>
        </p:spPr>
        <p:txBody>
          <a:bodyPr lIns="0" tIns="0" rIns="0" bIns="0" rtlCol="0" anchor="t">
            <a:spAutoFit/>
          </a:bodyPr>
          <a:lstStyle/>
          <a:p>
            <a:pPr>
              <a:lnSpc>
                <a:spcPts val="5040"/>
              </a:lnSpc>
              <a:spcBef>
                <a:spcPct val="0"/>
              </a:spcBef>
            </a:pPr>
            <a:r>
              <a:rPr lang="it-IT" sz="3600" b="1" dirty="0">
                <a:solidFill>
                  <a:schemeClr val="bg1"/>
                </a:solidFill>
                <a:latin typeface="Segoe UI" panose="020B0502040204020203" pitchFamily="34" charset="0"/>
                <a:cs typeface="Segoe UI" panose="020B0502040204020203" pitchFamily="34" charset="0"/>
              </a:rPr>
              <a:t>2005</a:t>
            </a:r>
          </a:p>
        </p:txBody>
      </p:sp>
      <p:sp>
        <p:nvSpPr>
          <p:cNvPr id="13" name="AutoShape 13"/>
          <p:cNvSpPr/>
          <p:nvPr/>
        </p:nvSpPr>
        <p:spPr>
          <a:xfrm rot="-5400000">
            <a:off x="4470842" y="8686139"/>
            <a:ext cx="2806919" cy="13804"/>
          </a:xfrm>
          <a:prstGeom prst="line">
            <a:avLst/>
          </a:prstGeom>
          <a:ln w="9525" cap="flat" cmpd="sng" algn="ctr">
            <a:solidFill>
              <a:schemeClr val="bg1"/>
            </a:solidFill>
            <a:prstDash val="lgDash"/>
            <a:round/>
            <a:headEnd type="none" w="med" len="med"/>
            <a:tailEnd type="oval" w="lg" len="lg"/>
          </a:ln>
        </p:spPr>
        <p:style>
          <a:lnRef idx="0">
            <a:scrgbClr r="0" g="0" b="0"/>
          </a:lnRef>
          <a:fillRef idx="0">
            <a:scrgbClr r="0" g="0" b="0"/>
          </a:fillRef>
          <a:effectRef idx="0">
            <a:scrgbClr r="0" g="0" b="0"/>
          </a:effectRef>
          <a:fontRef idx="minor">
            <a:schemeClr val="tx1"/>
          </a:fontRef>
        </p:style>
        <p:txBody>
          <a:bodyPr/>
          <a:lstStyle/>
          <a:p>
            <a:endParaRPr lang="it-IT"/>
          </a:p>
        </p:txBody>
      </p:sp>
      <p:sp>
        <p:nvSpPr>
          <p:cNvPr id="14" name="TextBox 14"/>
          <p:cNvSpPr txBox="1"/>
          <p:nvPr/>
        </p:nvSpPr>
        <p:spPr>
          <a:xfrm>
            <a:off x="6096000" y="7124700"/>
            <a:ext cx="3106050" cy="405765"/>
          </a:xfrm>
          <a:prstGeom prst="rect">
            <a:avLst/>
          </a:prstGeom>
        </p:spPr>
        <p:txBody>
          <a:bodyPr lIns="0" tIns="0" rIns="0" bIns="0" rtlCol="0" anchor="t">
            <a:spAutoFit/>
          </a:bodyPr>
          <a:lstStyle/>
          <a:p>
            <a:pPr>
              <a:lnSpc>
                <a:spcPts val="3359"/>
              </a:lnSpc>
              <a:spcBef>
                <a:spcPct val="0"/>
              </a:spcBef>
            </a:pPr>
            <a:r>
              <a:rPr lang="it-IT" sz="2399" b="1" dirty="0">
                <a:solidFill>
                  <a:schemeClr val="bg1"/>
                </a:solidFill>
                <a:latin typeface="Segoe UI" panose="020B0502040204020203" pitchFamily="34" charset="0"/>
              </a:rPr>
              <a:t>SPECIALIZZAZIONE</a:t>
            </a:r>
          </a:p>
        </p:txBody>
      </p:sp>
      <p:sp>
        <p:nvSpPr>
          <p:cNvPr id="15" name="TextBox 15"/>
          <p:cNvSpPr txBox="1"/>
          <p:nvPr/>
        </p:nvSpPr>
        <p:spPr>
          <a:xfrm>
            <a:off x="6019800" y="7505700"/>
            <a:ext cx="4306212" cy="1876796"/>
          </a:xfrm>
          <a:prstGeom prst="rect">
            <a:avLst/>
          </a:prstGeom>
        </p:spPr>
        <p:txBody>
          <a:bodyPr lIns="0" tIns="0" rIns="0" bIns="0" rtlCol="0" anchor="t">
            <a:spAutoFit/>
          </a:bodyPr>
          <a:lstStyle/>
          <a:p>
            <a:pPr marL="367029" lvl="1" indent="-183514">
              <a:lnSpc>
                <a:spcPts val="2974"/>
              </a:lnSpc>
              <a:buFont typeface="Arial"/>
              <a:buChar char="•"/>
            </a:pPr>
            <a:r>
              <a:rPr lang="it-IT" sz="1699" dirty="0">
                <a:solidFill>
                  <a:schemeClr val="bg1"/>
                </a:solidFill>
                <a:latin typeface="Segoe UI" panose="020B0502040204020203" pitchFamily="34" charset="0"/>
              </a:rPr>
              <a:t>Rivisitazione strategica</a:t>
            </a:r>
          </a:p>
          <a:p>
            <a:pPr marL="367029" lvl="1" indent="-183514">
              <a:lnSpc>
                <a:spcPts val="2974"/>
              </a:lnSpc>
              <a:buFont typeface="Arial"/>
              <a:buChar char="•"/>
            </a:pPr>
            <a:r>
              <a:rPr lang="it-IT" sz="1699" dirty="0">
                <a:solidFill>
                  <a:schemeClr val="bg1"/>
                </a:solidFill>
                <a:latin typeface="Segoe UI" panose="020B0502040204020203" pitchFamily="34" charset="0"/>
              </a:rPr>
              <a:t>Focus su segmenti specifici di mercato</a:t>
            </a:r>
          </a:p>
          <a:p>
            <a:pPr marL="367029" lvl="1" indent="-183514">
              <a:lnSpc>
                <a:spcPts val="2974"/>
              </a:lnSpc>
              <a:buFont typeface="Arial"/>
              <a:buChar char="•"/>
            </a:pPr>
            <a:r>
              <a:rPr lang="it-IT" sz="1699" dirty="0">
                <a:solidFill>
                  <a:schemeClr val="bg1"/>
                </a:solidFill>
                <a:latin typeface="Segoe UI" panose="020B0502040204020203" pitchFamily="34" charset="0"/>
              </a:rPr>
              <a:t>Marketing </a:t>
            </a:r>
            <a:r>
              <a:rPr lang="it-IT" sz="1699" dirty="0" err="1">
                <a:solidFill>
                  <a:schemeClr val="bg1"/>
                </a:solidFill>
                <a:latin typeface="Segoe UI" panose="020B0502040204020203" pitchFamily="34" charset="0"/>
              </a:rPr>
              <a:t>Research</a:t>
            </a:r>
            <a:r>
              <a:rPr lang="it-IT" sz="1699" dirty="0">
                <a:solidFill>
                  <a:schemeClr val="bg1"/>
                </a:solidFill>
                <a:latin typeface="Segoe UI" panose="020B0502040204020203" pitchFamily="34" charset="0"/>
              </a:rPr>
              <a:t> &amp; Consulting</a:t>
            </a:r>
          </a:p>
          <a:p>
            <a:pPr>
              <a:lnSpc>
                <a:spcPts val="2974"/>
              </a:lnSpc>
            </a:pPr>
            <a:endParaRPr lang="it-IT" sz="1699" dirty="0">
              <a:solidFill>
                <a:schemeClr val="bg1"/>
              </a:solidFill>
              <a:latin typeface="Segoe UI" panose="020B0502040204020203" pitchFamily="34" charset="0"/>
            </a:endParaRPr>
          </a:p>
          <a:p>
            <a:pPr>
              <a:lnSpc>
                <a:spcPts val="2974"/>
              </a:lnSpc>
            </a:pPr>
            <a:endParaRPr lang="it-IT" sz="1699" dirty="0">
              <a:solidFill>
                <a:schemeClr val="bg1"/>
              </a:solidFill>
              <a:latin typeface="Segoe UI" panose="020B0502040204020203" pitchFamily="34" charset="0"/>
            </a:endParaRPr>
          </a:p>
        </p:txBody>
      </p:sp>
      <p:sp>
        <p:nvSpPr>
          <p:cNvPr id="16" name="TextBox 16"/>
          <p:cNvSpPr txBox="1"/>
          <p:nvPr/>
        </p:nvSpPr>
        <p:spPr>
          <a:xfrm>
            <a:off x="6107823" y="6527582"/>
            <a:ext cx="1813789" cy="585417"/>
          </a:xfrm>
          <a:prstGeom prst="rect">
            <a:avLst/>
          </a:prstGeom>
        </p:spPr>
        <p:txBody>
          <a:bodyPr lIns="0" tIns="0" rIns="0" bIns="0" rtlCol="0" anchor="t">
            <a:spAutoFit/>
          </a:bodyPr>
          <a:lstStyle/>
          <a:p>
            <a:pPr>
              <a:lnSpc>
                <a:spcPts val="5040"/>
              </a:lnSpc>
              <a:spcBef>
                <a:spcPct val="0"/>
              </a:spcBef>
            </a:pPr>
            <a:r>
              <a:rPr lang="it-IT" sz="3600" b="1" dirty="0">
                <a:solidFill>
                  <a:schemeClr val="bg1"/>
                </a:solidFill>
                <a:latin typeface="Segoe UI" panose="020B0502040204020203" pitchFamily="34" charset="0"/>
                <a:cs typeface="Segoe UI" panose="020B0502040204020203" pitchFamily="34" charset="0"/>
              </a:rPr>
              <a:t>2009</a:t>
            </a:r>
          </a:p>
        </p:txBody>
      </p:sp>
      <p:sp>
        <p:nvSpPr>
          <p:cNvPr id="17" name="AutoShape 17"/>
          <p:cNvSpPr/>
          <p:nvPr/>
        </p:nvSpPr>
        <p:spPr>
          <a:xfrm rot="-5400000">
            <a:off x="8125786" y="7838114"/>
            <a:ext cx="4474828" cy="0"/>
          </a:xfrm>
          <a:prstGeom prst="line">
            <a:avLst/>
          </a:prstGeom>
          <a:ln w="9525" cap="flat" cmpd="sng" algn="ctr">
            <a:solidFill>
              <a:schemeClr val="bg1"/>
            </a:solidFill>
            <a:prstDash val="lgDash"/>
            <a:round/>
            <a:headEnd type="none" w="med" len="med"/>
            <a:tailEnd type="oval" w="lg" len="lg"/>
          </a:ln>
        </p:spPr>
        <p:style>
          <a:lnRef idx="0">
            <a:scrgbClr r="0" g="0" b="0"/>
          </a:lnRef>
          <a:fillRef idx="0">
            <a:scrgbClr r="0" g="0" b="0"/>
          </a:fillRef>
          <a:effectRef idx="0">
            <a:scrgbClr r="0" g="0" b="0"/>
          </a:effectRef>
          <a:fontRef idx="minor">
            <a:schemeClr val="tx1"/>
          </a:fontRef>
        </p:style>
        <p:txBody>
          <a:bodyPr/>
          <a:lstStyle/>
          <a:p>
            <a:endParaRPr lang="it-IT" dirty="0"/>
          </a:p>
        </p:txBody>
      </p:sp>
      <p:sp>
        <p:nvSpPr>
          <p:cNvPr id="18" name="TextBox 18"/>
          <p:cNvSpPr txBox="1"/>
          <p:nvPr/>
        </p:nvSpPr>
        <p:spPr>
          <a:xfrm>
            <a:off x="9296400" y="3433747"/>
            <a:ext cx="3106050" cy="405765"/>
          </a:xfrm>
          <a:prstGeom prst="rect">
            <a:avLst/>
          </a:prstGeom>
        </p:spPr>
        <p:txBody>
          <a:bodyPr lIns="0" tIns="0" rIns="0" bIns="0" rtlCol="0" anchor="t">
            <a:spAutoFit/>
          </a:bodyPr>
          <a:lstStyle/>
          <a:p>
            <a:pPr>
              <a:lnSpc>
                <a:spcPts val="3359"/>
              </a:lnSpc>
              <a:spcBef>
                <a:spcPct val="0"/>
              </a:spcBef>
            </a:pPr>
            <a:r>
              <a:rPr lang="it-IT" sz="2399" b="1" dirty="0">
                <a:solidFill>
                  <a:schemeClr val="bg1"/>
                </a:solidFill>
                <a:latin typeface="Segoe UI" panose="020B0502040204020203" pitchFamily="34" charset="0"/>
              </a:rPr>
              <a:t>VERTICALIZZAZIONE</a:t>
            </a:r>
          </a:p>
        </p:txBody>
      </p:sp>
      <p:sp>
        <p:nvSpPr>
          <p:cNvPr id="19" name="TextBox 19"/>
          <p:cNvSpPr txBox="1"/>
          <p:nvPr/>
        </p:nvSpPr>
        <p:spPr>
          <a:xfrm>
            <a:off x="9067800" y="3863829"/>
            <a:ext cx="3810000" cy="1492075"/>
          </a:xfrm>
          <a:prstGeom prst="rect">
            <a:avLst/>
          </a:prstGeom>
        </p:spPr>
        <p:txBody>
          <a:bodyPr wrap="square" lIns="0" tIns="0" rIns="0" bIns="0" rtlCol="0" anchor="t">
            <a:spAutoFit/>
          </a:bodyPr>
          <a:lstStyle/>
          <a:p>
            <a:pPr marL="367029" lvl="1" indent="-183514">
              <a:lnSpc>
                <a:spcPts val="2974"/>
              </a:lnSpc>
              <a:buFont typeface="Arial"/>
              <a:buChar char="•"/>
            </a:pPr>
            <a:r>
              <a:rPr lang="it-IT" sz="1699" dirty="0">
                <a:solidFill>
                  <a:schemeClr val="bg1"/>
                </a:solidFill>
                <a:latin typeface="Segoe UI" panose="020B0502040204020203" pitchFamily="34" charset="0"/>
              </a:rPr>
              <a:t>Focus dentale</a:t>
            </a:r>
          </a:p>
          <a:p>
            <a:pPr marL="367029" lvl="1" indent="-183514">
              <a:lnSpc>
                <a:spcPts val="2974"/>
              </a:lnSpc>
              <a:buFont typeface="Arial"/>
              <a:buChar char="•"/>
            </a:pPr>
            <a:r>
              <a:rPr lang="it-IT" sz="1699" dirty="0">
                <a:solidFill>
                  <a:schemeClr val="bg1"/>
                </a:solidFill>
                <a:latin typeface="Segoe UI" panose="020B0502040204020203" pitchFamily="34" charset="0"/>
              </a:rPr>
              <a:t>Sviluppo modelli unici ed esclusivi</a:t>
            </a:r>
          </a:p>
          <a:p>
            <a:pPr marL="367029" lvl="1" indent="-183514">
              <a:lnSpc>
                <a:spcPts val="2974"/>
              </a:lnSpc>
              <a:buFont typeface="Arial"/>
              <a:buChar char="•"/>
            </a:pPr>
            <a:r>
              <a:rPr lang="it-IT" sz="1699" dirty="0">
                <a:solidFill>
                  <a:schemeClr val="bg1"/>
                </a:solidFill>
                <a:latin typeface="Segoe UI" panose="020B0502040204020203" pitchFamily="34" charset="0"/>
              </a:rPr>
              <a:t>Estensione in ambiti affini</a:t>
            </a:r>
          </a:p>
          <a:p>
            <a:pPr marL="367029" lvl="1" indent="-183514">
              <a:lnSpc>
                <a:spcPts val="2974"/>
              </a:lnSpc>
              <a:buFont typeface="Arial"/>
              <a:buChar char="•"/>
            </a:pPr>
            <a:r>
              <a:rPr lang="it-IT" sz="1699" dirty="0">
                <a:solidFill>
                  <a:schemeClr val="bg1"/>
                </a:solidFill>
                <a:latin typeface="Segoe UI" panose="020B0502040204020203" pitchFamily="34" charset="0"/>
              </a:rPr>
              <a:t>Espansione Worldwide</a:t>
            </a:r>
          </a:p>
        </p:txBody>
      </p:sp>
      <p:sp>
        <p:nvSpPr>
          <p:cNvPr id="20" name="TextBox 20"/>
          <p:cNvSpPr txBox="1"/>
          <p:nvPr/>
        </p:nvSpPr>
        <p:spPr>
          <a:xfrm>
            <a:off x="9296400" y="2857500"/>
            <a:ext cx="1813789" cy="585417"/>
          </a:xfrm>
          <a:prstGeom prst="rect">
            <a:avLst/>
          </a:prstGeom>
        </p:spPr>
        <p:txBody>
          <a:bodyPr lIns="0" tIns="0" rIns="0" bIns="0" rtlCol="0" anchor="t">
            <a:spAutoFit/>
          </a:bodyPr>
          <a:lstStyle/>
          <a:p>
            <a:pPr>
              <a:lnSpc>
                <a:spcPts val="5040"/>
              </a:lnSpc>
              <a:spcBef>
                <a:spcPct val="0"/>
              </a:spcBef>
            </a:pPr>
            <a:r>
              <a:rPr lang="it-IT" sz="3600" b="1" dirty="0">
                <a:solidFill>
                  <a:schemeClr val="bg1"/>
                </a:solidFill>
                <a:latin typeface="Segoe UI" panose="020B0502040204020203" pitchFamily="34" charset="0"/>
                <a:cs typeface="Segoe UI" panose="020B0502040204020203" pitchFamily="34" charset="0"/>
              </a:rPr>
              <a:t>2015</a:t>
            </a:r>
          </a:p>
        </p:txBody>
      </p:sp>
      <p:sp>
        <p:nvSpPr>
          <p:cNvPr id="21" name="AutoShape 21"/>
          <p:cNvSpPr/>
          <p:nvPr/>
        </p:nvSpPr>
        <p:spPr>
          <a:xfrm rot="-5399999">
            <a:off x="10441757" y="5293544"/>
            <a:ext cx="6091288" cy="0"/>
          </a:xfrm>
          <a:prstGeom prst="line">
            <a:avLst/>
          </a:prstGeom>
          <a:ln w="9525" cap="flat" cmpd="sng" algn="ctr">
            <a:solidFill>
              <a:schemeClr val="bg1"/>
            </a:solidFill>
            <a:prstDash val="lgDash"/>
            <a:round/>
            <a:headEnd type="none" w="med" len="med"/>
            <a:tailEnd type="oval" w="lg" len="lg"/>
          </a:ln>
        </p:spPr>
        <p:style>
          <a:lnRef idx="0">
            <a:scrgbClr r="0" g="0" b="0"/>
          </a:lnRef>
          <a:fillRef idx="0">
            <a:scrgbClr r="0" g="0" b="0"/>
          </a:fillRef>
          <a:effectRef idx="0">
            <a:scrgbClr r="0" g="0" b="0"/>
          </a:effectRef>
          <a:fontRef idx="minor">
            <a:schemeClr val="tx1"/>
          </a:fontRef>
        </p:style>
        <p:txBody>
          <a:bodyPr/>
          <a:lstStyle/>
          <a:p>
            <a:endParaRPr lang="it-IT"/>
          </a:p>
        </p:txBody>
      </p:sp>
      <p:sp>
        <p:nvSpPr>
          <p:cNvPr id="22" name="TextBox 22"/>
          <p:cNvSpPr txBox="1"/>
          <p:nvPr/>
        </p:nvSpPr>
        <p:spPr>
          <a:xfrm>
            <a:off x="13792200" y="2062147"/>
            <a:ext cx="2471679" cy="405765"/>
          </a:xfrm>
          <a:prstGeom prst="rect">
            <a:avLst/>
          </a:prstGeom>
        </p:spPr>
        <p:txBody>
          <a:bodyPr lIns="0" tIns="0" rIns="0" bIns="0" rtlCol="0" anchor="t">
            <a:spAutoFit/>
          </a:bodyPr>
          <a:lstStyle/>
          <a:p>
            <a:pPr>
              <a:lnSpc>
                <a:spcPts val="3359"/>
              </a:lnSpc>
              <a:spcBef>
                <a:spcPct val="0"/>
              </a:spcBef>
            </a:pPr>
            <a:r>
              <a:rPr lang="it-IT" sz="2399" b="1" dirty="0">
                <a:solidFill>
                  <a:schemeClr val="bg1"/>
                </a:solidFill>
                <a:latin typeface="Segoe UI" panose="020B0502040204020203" pitchFamily="34" charset="0"/>
              </a:rPr>
              <a:t>ANNO ZERO</a:t>
            </a:r>
          </a:p>
        </p:txBody>
      </p:sp>
      <p:sp>
        <p:nvSpPr>
          <p:cNvPr id="23" name="TextBox 23"/>
          <p:cNvSpPr txBox="1"/>
          <p:nvPr/>
        </p:nvSpPr>
        <p:spPr>
          <a:xfrm>
            <a:off x="13639800" y="2552700"/>
            <a:ext cx="3886200" cy="3415679"/>
          </a:xfrm>
          <a:prstGeom prst="rect">
            <a:avLst/>
          </a:prstGeom>
        </p:spPr>
        <p:txBody>
          <a:bodyPr wrap="square" lIns="0" tIns="0" rIns="0" bIns="0" rtlCol="0" anchor="t">
            <a:spAutoFit/>
          </a:bodyPr>
          <a:lstStyle/>
          <a:p>
            <a:pPr marL="367029" lvl="1" indent="-183514">
              <a:lnSpc>
                <a:spcPts val="2974"/>
              </a:lnSpc>
              <a:buFont typeface="Arial"/>
              <a:buChar char="•"/>
            </a:pPr>
            <a:r>
              <a:rPr lang="it-IT" sz="1699" dirty="0">
                <a:solidFill>
                  <a:schemeClr val="bg1"/>
                </a:solidFill>
                <a:latin typeface="Segoe UI" panose="020B0502040204020203" pitchFamily="34" charset="0"/>
              </a:rPr>
              <a:t>Differenziazione dell’offerta per società e settori/target </a:t>
            </a:r>
          </a:p>
          <a:p>
            <a:pPr marL="367029" lvl="1" indent="-183514">
              <a:lnSpc>
                <a:spcPts val="2974"/>
              </a:lnSpc>
              <a:buFont typeface="Arial"/>
              <a:buChar char="•"/>
            </a:pPr>
            <a:r>
              <a:rPr lang="it-IT" sz="1699" dirty="0">
                <a:solidFill>
                  <a:schemeClr val="bg1"/>
                </a:solidFill>
                <a:latin typeface="Segoe UI" panose="020B0502040204020203" pitchFamily="34" charset="0"/>
              </a:rPr>
              <a:t>Piano di ampliamento delle risorse (per arrivare a oltre 50 entro il 2026) così da aumentare la capacità produttiva e consulenziale</a:t>
            </a:r>
          </a:p>
          <a:p>
            <a:pPr marL="367029" lvl="1" indent="-183514">
              <a:lnSpc>
                <a:spcPts val="2974"/>
              </a:lnSpc>
              <a:buFont typeface="Arial"/>
              <a:buChar char="•"/>
            </a:pPr>
            <a:r>
              <a:rPr lang="it-IT" sz="1699" dirty="0">
                <a:solidFill>
                  <a:schemeClr val="bg1"/>
                </a:solidFill>
                <a:latin typeface="Segoe UI" panose="020B0502040204020203" pitchFamily="34" charset="0"/>
              </a:rPr>
              <a:t>Apertura di nuove sedi (Italia, Francia, Germania, Spagna, US)</a:t>
            </a:r>
          </a:p>
          <a:p>
            <a:pPr marL="367029" lvl="1" indent="-183514">
              <a:lnSpc>
                <a:spcPts val="2974"/>
              </a:lnSpc>
              <a:buFont typeface="Arial"/>
              <a:buChar char="•"/>
            </a:pPr>
            <a:endParaRPr lang="it-IT" sz="1699" dirty="0">
              <a:solidFill>
                <a:schemeClr val="bg1"/>
              </a:solidFill>
              <a:latin typeface="Segoe UI" panose="020B0502040204020203" pitchFamily="34" charset="0"/>
            </a:endParaRPr>
          </a:p>
        </p:txBody>
      </p:sp>
      <p:sp>
        <p:nvSpPr>
          <p:cNvPr id="24" name="TextBox 24"/>
          <p:cNvSpPr txBox="1"/>
          <p:nvPr/>
        </p:nvSpPr>
        <p:spPr>
          <a:xfrm>
            <a:off x="13792200" y="1485900"/>
            <a:ext cx="1813789" cy="585417"/>
          </a:xfrm>
          <a:prstGeom prst="rect">
            <a:avLst/>
          </a:prstGeom>
        </p:spPr>
        <p:txBody>
          <a:bodyPr lIns="0" tIns="0" rIns="0" bIns="0" rtlCol="0" anchor="t">
            <a:spAutoFit/>
          </a:bodyPr>
          <a:lstStyle/>
          <a:p>
            <a:pPr>
              <a:lnSpc>
                <a:spcPts val="5040"/>
              </a:lnSpc>
              <a:spcBef>
                <a:spcPct val="0"/>
              </a:spcBef>
            </a:pPr>
            <a:r>
              <a:rPr lang="it-IT" sz="3600" b="1" dirty="0">
                <a:solidFill>
                  <a:schemeClr val="bg1"/>
                </a:solidFill>
                <a:latin typeface="Segoe UI" panose="020B0502040204020203" pitchFamily="34" charset="0"/>
                <a:cs typeface="Segoe UI" panose="020B0502040204020203" pitchFamily="34" charset="0"/>
              </a:rPr>
              <a:t>2024</a:t>
            </a:r>
          </a:p>
        </p:txBody>
      </p:sp>
      <p:pic>
        <p:nvPicPr>
          <p:cNvPr id="3" name="Picture 3"/>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 b="-2708"/>
          <a:stretch/>
        </p:blipFill>
        <p:spPr>
          <a:xfrm rot="405672">
            <a:off x="-304127" y="4135182"/>
            <a:ext cx="18475039" cy="6847014"/>
          </a:xfrm>
          <a:prstGeom prst="rect">
            <a:avLst/>
          </a:prstGeom>
        </p:spPr>
      </p:pic>
      <p:pic>
        <p:nvPicPr>
          <p:cNvPr id="28" name="Picture 7">
            <a:extLst>
              <a:ext uri="{FF2B5EF4-FFF2-40B4-BE49-F238E27FC236}">
                <a16:creationId xmlns:a16="http://schemas.microsoft.com/office/drawing/2014/main" id="{288696A9-8AD8-FB0A-4DAD-34A7CA2B18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6154400" y="9715499"/>
            <a:ext cx="1752600" cy="2517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774154F-D660-299A-8AE7-AF7469417D47}"/>
              </a:ext>
            </a:extLst>
          </p:cNvPr>
          <p:cNvSpPr/>
          <p:nvPr/>
        </p:nvSpPr>
        <p:spPr>
          <a:xfrm>
            <a:off x="0" y="0"/>
            <a:ext cx="18288000" cy="10287000"/>
          </a:xfrm>
          <a:prstGeom prst="rect">
            <a:avLst/>
          </a:prstGeom>
          <a:gradFill flip="none" rotWithShape="1">
            <a:gsLst>
              <a:gs pos="30000">
                <a:srgbClr val="05211F"/>
              </a:gs>
              <a:gs pos="100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descr="Immagine che contiene razza, luce, cielo notturno&#10;&#10;Descrizione generata automaticamente">
            <a:extLst>
              <a:ext uri="{FF2B5EF4-FFF2-40B4-BE49-F238E27FC236}">
                <a16:creationId xmlns:a16="http://schemas.microsoft.com/office/drawing/2014/main" id="{953E7C83-4377-44EB-55C0-7BFC7714035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18285715">
            <a:off x="1498576" y="-1435121"/>
            <a:ext cx="15044202" cy="15044202"/>
          </a:xfrm>
          <a:prstGeom prst="rect">
            <a:avLst/>
          </a:prstGeom>
        </p:spPr>
      </p:pic>
      <p:sp>
        <p:nvSpPr>
          <p:cNvPr id="3" name="TextBox 12">
            <a:extLst>
              <a:ext uri="{FF2B5EF4-FFF2-40B4-BE49-F238E27FC236}">
                <a16:creationId xmlns:a16="http://schemas.microsoft.com/office/drawing/2014/main" id="{9AF583F5-4749-6BED-F767-93D5A85A79E6}"/>
              </a:ext>
            </a:extLst>
          </p:cNvPr>
          <p:cNvSpPr txBox="1"/>
          <p:nvPr/>
        </p:nvSpPr>
        <p:spPr>
          <a:xfrm>
            <a:off x="0" y="800100"/>
            <a:ext cx="18288000" cy="975267"/>
          </a:xfrm>
          <a:prstGeom prst="rect">
            <a:avLst/>
          </a:prstGeom>
        </p:spPr>
        <p:txBody>
          <a:bodyPr lIns="0" tIns="0" rIns="0" bIns="0" rtlCol="0" anchor="t">
            <a:spAutoFit/>
          </a:bodyPr>
          <a:lstStyle/>
          <a:p>
            <a:pPr algn="ctr">
              <a:lnSpc>
                <a:spcPts val="7000"/>
              </a:lnSpc>
            </a:pPr>
            <a:r>
              <a:rPr lang="en-US" sz="9600" b="1" dirty="0">
                <a:solidFill>
                  <a:schemeClr val="tx1">
                    <a:lumMod val="85000"/>
                    <a:lumOff val="15000"/>
                  </a:schemeClr>
                </a:solidFill>
                <a:latin typeface="Segoe UI" panose="020B0502040204020203" pitchFamily="34" charset="0"/>
              </a:rPr>
              <a:t>IL MANIFESTO</a:t>
            </a:r>
          </a:p>
        </p:txBody>
      </p:sp>
      <p:sp>
        <p:nvSpPr>
          <p:cNvPr id="30" name="TextBox 19">
            <a:extLst>
              <a:ext uri="{FF2B5EF4-FFF2-40B4-BE49-F238E27FC236}">
                <a16:creationId xmlns:a16="http://schemas.microsoft.com/office/drawing/2014/main" id="{3AB8B772-196F-7F5B-AED3-029A2834A329}"/>
              </a:ext>
            </a:extLst>
          </p:cNvPr>
          <p:cNvSpPr txBox="1"/>
          <p:nvPr/>
        </p:nvSpPr>
        <p:spPr>
          <a:xfrm>
            <a:off x="-28575" y="3157476"/>
            <a:ext cx="3657600" cy="538224"/>
          </a:xfrm>
          <a:prstGeom prst="rect">
            <a:avLst/>
          </a:prstGeom>
        </p:spPr>
        <p:txBody>
          <a:bodyPr wrap="square" lIns="0" tIns="0" rIns="0" bIns="0" rtlCol="0" anchor="t">
            <a:spAutoFit/>
          </a:bodyPr>
          <a:lstStyle/>
          <a:p>
            <a:pPr algn="ctr">
              <a:lnSpc>
                <a:spcPts val="4620"/>
              </a:lnSpc>
            </a:pPr>
            <a:r>
              <a:rPr lang="en-US" sz="3300" b="1" dirty="0">
                <a:solidFill>
                  <a:srgbClr val="FFFFFF"/>
                </a:solidFill>
                <a:latin typeface="Segoe UI" panose="020B0502040204020203" pitchFamily="34" charset="0"/>
              </a:rPr>
              <a:t>KNOWLEDGE</a:t>
            </a:r>
          </a:p>
        </p:txBody>
      </p:sp>
      <p:sp>
        <p:nvSpPr>
          <p:cNvPr id="31" name="TextBox 18">
            <a:extLst>
              <a:ext uri="{FF2B5EF4-FFF2-40B4-BE49-F238E27FC236}">
                <a16:creationId xmlns:a16="http://schemas.microsoft.com/office/drawing/2014/main" id="{7A39D83F-6D83-2CE1-3C7E-A623DEEAF152}"/>
              </a:ext>
            </a:extLst>
          </p:cNvPr>
          <p:cNvSpPr txBox="1"/>
          <p:nvPr/>
        </p:nvSpPr>
        <p:spPr>
          <a:xfrm>
            <a:off x="457200" y="3848100"/>
            <a:ext cx="2819400" cy="3422412"/>
          </a:xfrm>
          <a:prstGeom prst="rect">
            <a:avLst/>
          </a:prstGeom>
        </p:spPr>
        <p:txBody>
          <a:bodyPr wrap="square" lIns="0" tIns="0" rIns="0" bIns="0" rtlCol="0" anchor="t">
            <a:spAutoFit/>
          </a:bodyPr>
          <a:lstStyle/>
          <a:p>
            <a:pPr algn="ctr">
              <a:lnSpc>
                <a:spcPts val="2737"/>
              </a:lnSpc>
            </a:pPr>
            <a:r>
              <a:rPr lang="it-IT" sz="1600" kern="3800" dirty="0">
                <a:solidFill>
                  <a:srgbClr val="FFFFFF"/>
                </a:solidFill>
                <a:latin typeface="Segoe UI" panose="020B0502040204020203" pitchFamily="34" charset="0"/>
                <a:cs typeface="Segoe UI" panose="020B0502040204020203" pitchFamily="34" charset="0"/>
              </a:rPr>
              <a:t>La capacità di analizzare i dati di mercato con assoluto rigore metodologico e di gestirli con estrema padronanza, insieme alla profonda conoscenza dei settori serviti, rappresenta per noi la chiave di volta delle nostre attività. </a:t>
            </a:r>
          </a:p>
          <a:p>
            <a:pPr algn="just">
              <a:lnSpc>
                <a:spcPts val="2737"/>
              </a:lnSpc>
            </a:pPr>
            <a:endParaRPr lang="it-IT" sz="1600" dirty="0">
              <a:solidFill>
                <a:srgbClr val="FFFFFF"/>
              </a:solidFill>
              <a:latin typeface="Segoe UI" panose="020B0502040204020203" pitchFamily="34" charset="0"/>
              <a:cs typeface="Segoe UI" panose="020B0502040204020203" pitchFamily="34" charset="0"/>
            </a:endParaRPr>
          </a:p>
          <a:p>
            <a:pPr algn="just">
              <a:lnSpc>
                <a:spcPts val="2737"/>
              </a:lnSpc>
            </a:pPr>
            <a:endParaRPr lang="it-IT" sz="1600" dirty="0">
              <a:solidFill>
                <a:srgbClr val="FFFFFF"/>
              </a:solidFill>
              <a:latin typeface="Segoe UI" panose="020B0502040204020203" pitchFamily="34" charset="0"/>
              <a:cs typeface="Segoe UI" panose="020B0502040204020203" pitchFamily="34" charset="0"/>
            </a:endParaRPr>
          </a:p>
        </p:txBody>
      </p:sp>
      <p:sp>
        <p:nvSpPr>
          <p:cNvPr id="34" name="TextBox 13">
            <a:extLst>
              <a:ext uri="{FF2B5EF4-FFF2-40B4-BE49-F238E27FC236}">
                <a16:creationId xmlns:a16="http://schemas.microsoft.com/office/drawing/2014/main" id="{BEB2DBFE-420F-427E-9F58-20C6CBD974DD}"/>
              </a:ext>
            </a:extLst>
          </p:cNvPr>
          <p:cNvSpPr txBox="1"/>
          <p:nvPr/>
        </p:nvSpPr>
        <p:spPr>
          <a:xfrm>
            <a:off x="3733800" y="3848100"/>
            <a:ext cx="3429000" cy="4807406"/>
          </a:xfrm>
          <a:prstGeom prst="rect">
            <a:avLst/>
          </a:prstGeom>
        </p:spPr>
        <p:txBody>
          <a:bodyPr wrap="square" lIns="0" tIns="0" rIns="0" bIns="0" rtlCol="0" anchor="t">
            <a:spAutoFit/>
          </a:bodyPr>
          <a:lstStyle/>
          <a:p>
            <a:pPr algn="ctr">
              <a:lnSpc>
                <a:spcPts val="2737"/>
              </a:lnSpc>
            </a:pPr>
            <a:r>
              <a:rPr lang="it-IT" sz="1600" dirty="0">
                <a:solidFill>
                  <a:schemeClr val="bg1"/>
                </a:solidFill>
                <a:latin typeface="Segoe UI" panose="020B0502040204020203" pitchFamily="34" charset="0"/>
                <a:cs typeface="Segoe UI" panose="020B0502040204020203" pitchFamily="34" charset="0"/>
              </a:rPr>
              <a:t>Il commitment è il cuore pulsante del nostro lavoro. Il nostro team gestisce con la massima dedizione ogni progetto, per raggiungere gli obiettivi prefissati e superare le aspettative del cliente.  Siamo flessibili e pronti ad adattarci alle esigenze dei nostri clienti, offrendo soluzioni personalizzate e costruendo relazioni di lunga durata basate sulla fiducia e la qualità del servizio fornito. Questo è il nostro impegno costante per garantire il successo a lungo termine per i nostri clienti e per il nostro team.</a:t>
            </a:r>
          </a:p>
        </p:txBody>
      </p:sp>
      <p:sp>
        <p:nvSpPr>
          <p:cNvPr id="35" name="TextBox 20">
            <a:extLst>
              <a:ext uri="{FF2B5EF4-FFF2-40B4-BE49-F238E27FC236}">
                <a16:creationId xmlns:a16="http://schemas.microsoft.com/office/drawing/2014/main" id="{ACCB90A8-9939-D7DC-1747-DB11510F684F}"/>
              </a:ext>
            </a:extLst>
          </p:cNvPr>
          <p:cNvSpPr txBox="1"/>
          <p:nvPr/>
        </p:nvSpPr>
        <p:spPr>
          <a:xfrm>
            <a:off x="3733800" y="3157476"/>
            <a:ext cx="3397507" cy="538224"/>
          </a:xfrm>
          <a:prstGeom prst="rect">
            <a:avLst/>
          </a:prstGeom>
        </p:spPr>
        <p:txBody>
          <a:bodyPr lIns="0" tIns="0" rIns="0" bIns="0" rtlCol="0" anchor="t">
            <a:spAutoFit/>
          </a:bodyPr>
          <a:lstStyle/>
          <a:p>
            <a:pPr algn="ctr">
              <a:lnSpc>
                <a:spcPts val="4620"/>
              </a:lnSpc>
            </a:pPr>
            <a:r>
              <a:rPr lang="en-US" sz="3300" b="1" dirty="0">
                <a:solidFill>
                  <a:schemeClr val="bg1"/>
                </a:solidFill>
                <a:latin typeface="Segoe UI" panose="020B0502040204020203" pitchFamily="34" charset="0"/>
              </a:rPr>
              <a:t>COMMITMENT</a:t>
            </a:r>
          </a:p>
        </p:txBody>
      </p:sp>
      <p:sp>
        <p:nvSpPr>
          <p:cNvPr id="36" name="TextBox 20">
            <a:extLst>
              <a:ext uri="{FF2B5EF4-FFF2-40B4-BE49-F238E27FC236}">
                <a16:creationId xmlns:a16="http://schemas.microsoft.com/office/drawing/2014/main" id="{412BD3F7-1B6A-3D4D-2FD0-38FCFFEC1E6A}"/>
              </a:ext>
            </a:extLst>
          </p:cNvPr>
          <p:cNvSpPr txBox="1"/>
          <p:nvPr/>
        </p:nvSpPr>
        <p:spPr>
          <a:xfrm>
            <a:off x="7315200" y="3157476"/>
            <a:ext cx="3581400" cy="538224"/>
          </a:xfrm>
          <a:prstGeom prst="rect">
            <a:avLst/>
          </a:prstGeom>
        </p:spPr>
        <p:txBody>
          <a:bodyPr wrap="square" lIns="0" tIns="0" rIns="0" bIns="0" rtlCol="0" anchor="t">
            <a:spAutoFit/>
          </a:bodyPr>
          <a:lstStyle/>
          <a:p>
            <a:pPr algn="ctr">
              <a:lnSpc>
                <a:spcPts val="4620"/>
              </a:lnSpc>
            </a:pPr>
            <a:r>
              <a:rPr lang="en-US" sz="3300" b="1" dirty="0">
                <a:solidFill>
                  <a:srgbClr val="FFFFFF"/>
                </a:solidFill>
                <a:latin typeface="Segoe UI" panose="020B0502040204020203" pitchFamily="34" charset="0"/>
              </a:rPr>
              <a:t>PEOPLE</a:t>
            </a:r>
          </a:p>
        </p:txBody>
      </p:sp>
      <p:sp>
        <p:nvSpPr>
          <p:cNvPr id="37" name="TextBox 21">
            <a:extLst>
              <a:ext uri="{FF2B5EF4-FFF2-40B4-BE49-F238E27FC236}">
                <a16:creationId xmlns:a16="http://schemas.microsoft.com/office/drawing/2014/main" id="{85C4A962-5C4B-3A0D-4023-3887C38213BE}"/>
              </a:ext>
            </a:extLst>
          </p:cNvPr>
          <p:cNvSpPr txBox="1"/>
          <p:nvPr/>
        </p:nvSpPr>
        <p:spPr>
          <a:xfrm>
            <a:off x="7543800" y="3848100"/>
            <a:ext cx="3200400" cy="4461158"/>
          </a:xfrm>
          <a:prstGeom prst="rect">
            <a:avLst/>
          </a:prstGeom>
        </p:spPr>
        <p:txBody>
          <a:bodyPr wrap="square" lIns="0" tIns="0" rIns="0" bIns="0" rtlCol="0" anchor="t">
            <a:spAutoFit/>
          </a:bodyPr>
          <a:lstStyle/>
          <a:p>
            <a:pPr algn="ctr">
              <a:lnSpc>
                <a:spcPts val="2737"/>
              </a:lnSpc>
            </a:pPr>
            <a:r>
              <a:rPr lang="it-IT" sz="1600" dirty="0">
                <a:solidFill>
                  <a:srgbClr val="FFFFFF"/>
                </a:solidFill>
                <a:latin typeface="Segoe UI" panose="020B0502040204020203" pitchFamily="34" charset="0"/>
                <a:cs typeface="Segoe UI" panose="020B0502040204020203" pitchFamily="34" charset="0"/>
              </a:rPr>
              <a:t>La centralità e l’unicità della persona è sempre alla base del nostro lavoro. Non esiste vantaggio personale, bensì un vantaggio conquistato e condiviso da tutto il team lungo il percorso di crescita dell’azienda. Lo spiccato orientamento alla comunicazione </a:t>
            </a:r>
          </a:p>
          <a:p>
            <a:pPr algn="ctr">
              <a:lnSpc>
                <a:spcPts val="2737"/>
              </a:lnSpc>
            </a:pPr>
            <a:r>
              <a:rPr lang="it-IT" sz="1600" dirty="0">
                <a:solidFill>
                  <a:srgbClr val="FFFFFF"/>
                </a:solidFill>
                <a:latin typeface="Segoe UI" panose="020B0502040204020203" pitchFamily="34" charset="0"/>
                <a:cs typeface="Segoe UI" panose="020B0502040204020203" pitchFamily="34" charset="0"/>
              </a:rPr>
              <a:t>e alla relazione interpersonale</a:t>
            </a:r>
          </a:p>
          <a:p>
            <a:pPr algn="ctr">
              <a:lnSpc>
                <a:spcPts val="2737"/>
              </a:lnSpc>
            </a:pPr>
            <a:r>
              <a:rPr lang="it-IT" sz="1600" dirty="0">
                <a:solidFill>
                  <a:srgbClr val="FFFFFF"/>
                </a:solidFill>
                <a:latin typeface="Segoe UI" panose="020B0502040204020203" pitchFamily="34" charset="0"/>
                <a:cs typeface="Segoe UI" panose="020B0502040204020203" pitchFamily="34" charset="0"/>
              </a:rPr>
              <a:t> - il ‘saper essere’ della nostra professionalità - ci permette </a:t>
            </a:r>
          </a:p>
          <a:p>
            <a:pPr algn="ctr">
              <a:lnSpc>
                <a:spcPts val="2737"/>
              </a:lnSpc>
            </a:pPr>
            <a:r>
              <a:rPr lang="it-IT" sz="1600" dirty="0">
                <a:solidFill>
                  <a:srgbClr val="FFFFFF"/>
                </a:solidFill>
                <a:latin typeface="Segoe UI" panose="020B0502040204020203" pitchFamily="34" charset="0"/>
                <a:cs typeface="Segoe UI" panose="020B0502040204020203" pitchFamily="34" charset="0"/>
              </a:rPr>
              <a:t>di relazionarci in modo sinergico con i nostri clienti e partner.</a:t>
            </a:r>
            <a:endParaRPr lang="en-US" sz="1600" dirty="0">
              <a:solidFill>
                <a:srgbClr val="FFFFFF"/>
              </a:solidFill>
              <a:latin typeface="Segoe UI" panose="020B0502040204020203" pitchFamily="34" charset="0"/>
              <a:cs typeface="Segoe UI" panose="020B0502040204020203" pitchFamily="34" charset="0"/>
            </a:endParaRPr>
          </a:p>
        </p:txBody>
      </p:sp>
      <p:sp>
        <p:nvSpPr>
          <p:cNvPr id="38" name="TextBox 13">
            <a:extLst>
              <a:ext uri="{FF2B5EF4-FFF2-40B4-BE49-F238E27FC236}">
                <a16:creationId xmlns:a16="http://schemas.microsoft.com/office/drawing/2014/main" id="{E5CD8124-A24C-677C-ACEE-F4EAB1A1D919}"/>
              </a:ext>
            </a:extLst>
          </p:cNvPr>
          <p:cNvSpPr txBox="1"/>
          <p:nvPr/>
        </p:nvSpPr>
        <p:spPr>
          <a:xfrm>
            <a:off x="11201400" y="3848100"/>
            <a:ext cx="3200400" cy="2735685"/>
          </a:xfrm>
          <a:prstGeom prst="rect">
            <a:avLst/>
          </a:prstGeom>
        </p:spPr>
        <p:txBody>
          <a:bodyPr wrap="square" lIns="0" tIns="0" rIns="0" bIns="0" rtlCol="0" anchor="t">
            <a:spAutoFit/>
          </a:bodyPr>
          <a:lstStyle/>
          <a:p>
            <a:pPr algn="ctr">
              <a:lnSpc>
                <a:spcPts val="2737"/>
              </a:lnSpc>
            </a:pPr>
            <a:r>
              <a:rPr lang="it-IT" sz="1600" dirty="0">
                <a:solidFill>
                  <a:schemeClr val="bg1"/>
                </a:solidFill>
                <a:latin typeface="Segoe UI" panose="020B0502040204020203" pitchFamily="34" charset="0"/>
                <a:cs typeface="Segoe UI" panose="020B0502040204020203" pitchFamily="34" charset="0"/>
              </a:rPr>
              <a:t>La consolidata indipendenza rispetto ai player dei rispettivi settori e l’assoluta riservatezza </a:t>
            </a:r>
          </a:p>
          <a:p>
            <a:pPr algn="ctr">
              <a:lnSpc>
                <a:spcPts val="2737"/>
              </a:lnSpc>
            </a:pPr>
            <a:r>
              <a:rPr lang="it-IT" sz="1600" dirty="0">
                <a:solidFill>
                  <a:schemeClr val="bg1"/>
                </a:solidFill>
                <a:latin typeface="Segoe UI" panose="020B0502040204020203" pitchFamily="34" charset="0"/>
                <a:cs typeface="Segoe UI" panose="020B0502040204020203" pitchFamily="34" charset="0"/>
              </a:rPr>
              <a:t>nella gestione dei dati ci permettono di essere il punto di riferimento per i clienti che si affidano a noi.</a:t>
            </a:r>
          </a:p>
          <a:p>
            <a:pPr algn="just">
              <a:lnSpc>
                <a:spcPts val="2737"/>
              </a:lnSpc>
            </a:pPr>
            <a:endParaRPr lang="it-IT" sz="1600" dirty="0">
              <a:solidFill>
                <a:schemeClr val="bg1"/>
              </a:solidFill>
              <a:latin typeface="Segoe UI" panose="020B0502040204020203" pitchFamily="34" charset="0"/>
              <a:cs typeface="Segoe UI" panose="020B0502040204020203" pitchFamily="34" charset="0"/>
            </a:endParaRPr>
          </a:p>
        </p:txBody>
      </p:sp>
      <p:sp>
        <p:nvSpPr>
          <p:cNvPr id="39" name="TextBox 14">
            <a:extLst>
              <a:ext uri="{FF2B5EF4-FFF2-40B4-BE49-F238E27FC236}">
                <a16:creationId xmlns:a16="http://schemas.microsoft.com/office/drawing/2014/main" id="{5FF21491-4CBA-71EC-EA29-080086AEB373}"/>
              </a:ext>
            </a:extLst>
          </p:cNvPr>
          <p:cNvSpPr txBox="1"/>
          <p:nvPr/>
        </p:nvSpPr>
        <p:spPr>
          <a:xfrm>
            <a:off x="10972800" y="3157476"/>
            <a:ext cx="3657600" cy="538224"/>
          </a:xfrm>
          <a:prstGeom prst="rect">
            <a:avLst/>
          </a:prstGeom>
        </p:spPr>
        <p:txBody>
          <a:bodyPr wrap="square" lIns="0" tIns="0" rIns="0" bIns="0" rtlCol="0" anchor="t">
            <a:spAutoFit/>
          </a:bodyPr>
          <a:lstStyle/>
          <a:p>
            <a:pPr algn="ctr">
              <a:lnSpc>
                <a:spcPts val="4620"/>
              </a:lnSpc>
            </a:pPr>
            <a:r>
              <a:rPr lang="en-US" sz="3300" b="1" dirty="0">
                <a:solidFill>
                  <a:schemeClr val="bg1"/>
                </a:solidFill>
                <a:latin typeface="Segoe UI" panose="020B0502040204020203" pitchFamily="34" charset="0"/>
              </a:rPr>
              <a:t>TRUST</a:t>
            </a:r>
          </a:p>
        </p:txBody>
      </p:sp>
      <p:sp>
        <p:nvSpPr>
          <p:cNvPr id="40" name="TextBox 15">
            <a:extLst>
              <a:ext uri="{FF2B5EF4-FFF2-40B4-BE49-F238E27FC236}">
                <a16:creationId xmlns:a16="http://schemas.microsoft.com/office/drawing/2014/main" id="{4B366505-6E81-DC03-7B2B-E3A1460CAB7B}"/>
              </a:ext>
            </a:extLst>
          </p:cNvPr>
          <p:cNvSpPr txBox="1"/>
          <p:nvPr/>
        </p:nvSpPr>
        <p:spPr>
          <a:xfrm>
            <a:off x="15087600" y="3848100"/>
            <a:ext cx="2819400" cy="2729914"/>
          </a:xfrm>
          <a:prstGeom prst="rect">
            <a:avLst/>
          </a:prstGeom>
        </p:spPr>
        <p:txBody>
          <a:bodyPr wrap="square" lIns="0" tIns="0" rIns="0" bIns="0" rtlCol="0" anchor="t">
            <a:spAutoFit/>
          </a:bodyPr>
          <a:lstStyle/>
          <a:p>
            <a:pPr algn="ctr">
              <a:lnSpc>
                <a:spcPts val="2737"/>
              </a:lnSpc>
            </a:pPr>
            <a:r>
              <a:rPr lang="it-IT" sz="1600" dirty="0">
                <a:solidFill>
                  <a:srgbClr val="FFFFFF"/>
                </a:solidFill>
                <a:latin typeface="Segoe UI" panose="020B0502040204020203" pitchFamily="34" charset="0"/>
                <a:cs typeface="Segoe UI" panose="020B0502040204020203" pitchFamily="34" charset="0"/>
              </a:rPr>
              <a:t>Il team internazionale, le conoscenze globali coniugate </a:t>
            </a:r>
          </a:p>
          <a:p>
            <a:pPr algn="ctr">
              <a:lnSpc>
                <a:spcPts val="2737"/>
              </a:lnSpc>
            </a:pPr>
            <a:r>
              <a:rPr lang="it-IT" sz="1600" dirty="0">
                <a:solidFill>
                  <a:srgbClr val="FFFFFF"/>
                </a:solidFill>
                <a:latin typeface="Segoe UI" panose="020B0502040204020203" pitchFamily="34" charset="0"/>
                <a:cs typeface="Segoe UI" panose="020B0502040204020203" pitchFamily="34" charset="0"/>
              </a:rPr>
              <a:t>a quelle locali del singolo Paese ci permettono di guidare le aziende e le organizzazioni </a:t>
            </a:r>
          </a:p>
          <a:p>
            <a:pPr algn="ctr">
              <a:lnSpc>
                <a:spcPts val="2737"/>
              </a:lnSpc>
            </a:pPr>
            <a:r>
              <a:rPr lang="it-IT" sz="1600" dirty="0">
                <a:solidFill>
                  <a:srgbClr val="FFFFFF"/>
                </a:solidFill>
                <a:latin typeface="Segoe UI" panose="020B0502040204020203" pitchFamily="34" charset="0"/>
                <a:cs typeface="Segoe UI" panose="020B0502040204020203" pitchFamily="34" charset="0"/>
              </a:rPr>
              <a:t>ad anticipare le tendenze </a:t>
            </a:r>
          </a:p>
          <a:p>
            <a:pPr algn="ctr">
              <a:lnSpc>
                <a:spcPts val="2737"/>
              </a:lnSpc>
            </a:pPr>
            <a:r>
              <a:rPr lang="it-IT" sz="1600" dirty="0">
                <a:solidFill>
                  <a:srgbClr val="FFFFFF"/>
                </a:solidFill>
                <a:latin typeface="Segoe UI" panose="020B0502040204020203" pitchFamily="34" charset="0"/>
                <a:cs typeface="Segoe UI" panose="020B0502040204020203" pitchFamily="34" charset="0"/>
              </a:rPr>
              <a:t>e le sfide dei rispettivi settori.</a:t>
            </a:r>
          </a:p>
          <a:p>
            <a:pPr algn="ctr">
              <a:lnSpc>
                <a:spcPts val="2737"/>
              </a:lnSpc>
            </a:pPr>
            <a:endParaRPr lang="it-IT" sz="1600" dirty="0">
              <a:solidFill>
                <a:srgbClr val="FFFFFF"/>
              </a:solidFill>
              <a:latin typeface="Segoe UI" panose="020B0502040204020203" pitchFamily="34" charset="0"/>
              <a:cs typeface="Segoe UI" panose="020B0502040204020203" pitchFamily="34" charset="0"/>
            </a:endParaRPr>
          </a:p>
        </p:txBody>
      </p:sp>
      <p:sp>
        <p:nvSpPr>
          <p:cNvPr id="41" name="TextBox 16">
            <a:extLst>
              <a:ext uri="{FF2B5EF4-FFF2-40B4-BE49-F238E27FC236}">
                <a16:creationId xmlns:a16="http://schemas.microsoft.com/office/drawing/2014/main" id="{84F6DEAC-A354-8EF6-8A54-36806430D3FF}"/>
              </a:ext>
            </a:extLst>
          </p:cNvPr>
          <p:cNvSpPr txBox="1"/>
          <p:nvPr/>
        </p:nvSpPr>
        <p:spPr>
          <a:xfrm>
            <a:off x="14630400" y="3157476"/>
            <a:ext cx="3657600" cy="538224"/>
          </a:xfrm>
          <a:prstGeom prst="rect">
            <a:avLst/>
          </a:prstGeom>
        </p:spPr>
        <p:txBody>
          <a:bodyPr wrap="square" lIns="0" tIns="0" rIns="0" bIns="0" rtlCol="0" anchor="t">
            <a:spAutoFit/>
          </a:bodyPr>
          <a:lstStyle/>
          <a:p>
            <a:pPr algn="ctr">
              <a:lnSpc>
                <a:spcPts val="4620"/>
              </a:lnSpc>
            </a:pPr>
            <a:r>
              <a:rPr lang="en-US" sz="3300" b="1" dirty="0">
                <a:solidFill>
                  <a:srgbClr val="FFFFFF"/>
                </a:solidFill>
                <a:latin typeface="Segoe UI" panose="020B0502040204020203" pitchFamily="34" charset="0"/>
              </a:rPr>
              <a:t>WORLDWIDE</a:t>
            </a:r>
          </a:p>
        </p:txBody>
      </p:sp>
      <p:sp>
        <p:nvSpPr>
          <p:cNvPr id="44" name="TextBox 12">
            <a:extLst>
              <a:ext uri="{FF2B5EF4-FFF2-40B4-BE49-F238E27FC236}">
                <a16:creationId xmlns:a16="http://schemas.microsoft.com/office/drawing/2014/main" id="{ECE30C20-5D0F-7CCA-319A-30925B5854F0}"/>
              </a:ext>
            </a:extLst>
          </p:cNvPr>
          <p:cNvSpPr txBox="1"/>
          <p:nvPr/>
        </p:nvSpPr>
        <p:spPr>
          <a:xfrm>
            <a:off x="0" y="819871"/>
            <a:ext cx="18288000" cy="818429"/>
          </a:xfrm>
          <a:prstGeom prst="rect">
            <a:avLst/>
          </a:prstGeom>
        </p:spPr>
        <p:txBody>
          <a:bodyPr lIns="0" tIns="0" rIns="0" bIns="0" rtlCol="0" anchor="t">
            <a:spAutoFit/>
          </a:bodyPr>
          <a:lstStyle/>
          <a:p>
            <a:pPr algn="ctr">
              <a:lnSpc>
                <a:spcPts val="7000"/>
              </a:lnSpc>
            </a:pPr>
            <a:r>
              <a:rPr lang="en-US" sz="5000" b="1" dirty="0">
                <a:solidFill>
                  <a:schemeClr val="bg1"/>
                </a:solidFill>
                <a:latin typeface="Segoe UI" panose="020B0502040204020203" pitchFamily="34" charset="0"/>
              </a:rPr>
              <a:t>IL MANIFESTO</a:t>
            </a:r>
          </a:p>
        </p:txBody>
      </p:sp>
      <p:pic>
        <p:nvPicPr>
          <p:cNvPr id="57" name="Picture 22">
            <a:extLst>
              <a:ext uri="{FF2B5EF4-FFF2-40B4-BE49-F238E27FC236}">
                <a16:creationId xmlns:a16="http://schemas.microsoft.com/office/drawing/2014/main" id="{31828DFD-C470-BB64-C0CA-C839D538AE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54400" y="9715500"/>
            <a:ext cx="1787224" cy="256710"/>
          </a:xfrm>
          <a:prstGeom prst="rect">
            <a:avLst/>
          </a:prstGeom>
        </p:spPr>
      </p:pic>
      <p:cxnSp>
        <p:nvCxnSpPr>
          <p:cNvPr id="7" name="Connettore diritto 6">
            <a:extLst>
              <a:ext uri="{FF2B5EF4-FFF2-40B4-BE49-F238E27FC236}">
                <a16:creationId xmlns:a16="http://schemas.microsoft.com/office/drawing/2014/main" id="{62F429E1-2C27-C843-C774-C4BFB4B524CB}"/>
              </a:ext>
            </a:extLst>
          </p:cNvPr>
          <p:cNvCxnSpPr>
            <a:cxnSpLocks/>
          </p:cNvCxnSpPr>
          <p:nvPr/>
        </p:nvCxnSpPr>
        <p:spPr>
          <a:xfrm>
            <a:off x="3505200" y="3086100"/>
            <a:ext cx="0" cy="449580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Connettore diritto 7">
            <a:extLst>
              <a:ext uri="{FF2B5EF4-FFF2-40B4-BE49-F238E27FC236}">
                <a16:creationId xmlns:a16="http://schemas.microsoft.com/office/drawing/2014/main" id="{344A4832-8103-2B14-2DC6-C211F8B6E52D}"/>
              </a:ext>
            </a:extLst>
          </p:cNvPr>
          <p:cNvCxnSpPr>
            <a:cxnSpLocks/>
          </p:cNvCxnSpPr>
          <p:nvPr/>
        </p:nvCxnSpPr>
        <p:spPr>
          <a:xfrm>
            <a:off x="7315200" y="3086100"/>
            <a:ext cx="0" cy="449580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Connettore diritto 8">
            <a:extLst>
              <a:ext uri="{FF2B5EF4-FFF2-40B4-BE49-F238E27FC236}">
                <a16:creationId xmlns:a16="http://schemas.microsoft.com/office/drawing/2014/main" id="{37B94C34-BBFB-FD3C-3673-B48B7AE669A6}"/>
              </a:ext>
            </a:extLst>
          </p:cNvPr>
          <p:cNvCxnSpPr>
            <a:cxnSpLocks/>
          </p:cNvCxnSpPr>
          <p:nvPr/>
        </p:nvCxnSpPr>
        <p:spPr>
          <a:xfrm>
            <a:off x="11125200" y="3086100"/>
            <a:ext cx="0" cy="449580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Connettore diritto 9">
            <a:extLst>
              <a:ext uri="{FF2B5EF4-FFF2-40B4-BE49-F238E27FC236}">
                <a16:creationId xmlns:a16="http://schemas.microsoft.com/office/drawing/2014/main" id="{AB6F43D9-EA5E-5067-F829-F86EE0925E2F}"/>
              </a:ext>
            </a:extLst>
          </p:cNvPr>
          <p:cNvCxnSpPr>
            <a:cxnSpLocks/>
          </p:cNvCxnSpPr>
          <p:nvPr/>
        </p:nvCxnSpPr>
        <p:spPr>
          <a:xfrm>
            <a:off x="14630400" y="3086100"/>
            <a:ext cx="0" cy="449580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6909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29AF148D-069C-88E8-33A5-68EDD1F9469F}"/>
              </a:ext>
            </a:extLst>
          </p:cNvPr>
          <p:cNvSpPr/>
          <p:nvPr/>
        </p:nvSpPr>
        <p:spPr>
          <a:xfrm>
            <a:off x="0" y="0"/>
            <a:ext cx="18288000" cy="10287000"/>
          </a:xfrm>
          <a:prstGeom prst="rect">
            <a:avLst/>
          </a:prstGeom>
          <a:gradFill flip="none" rotWithShape="1">
            <a:gsLst>
              <a:gs pos="30000">
                <a:srgbClr val="05211F"/>
              </a:gs>
              <a:gs pos="100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descr="Immagine che contiene sfocatura, cielo notturno&#10;&#10;Descrizione generata automaticamente">
            <a:extLst>
              <a:ext uri="{FF2B5EF4-FFF2-40B4-BE49-F238E27FC236}">
                <a16:creationId xmlns:a16="http://schemas.microsoft.com/office/drawing/2014/main" id="{C248E489-B998-3281-9A7D-C24F81172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562100"/>
            <a:ext cx="13753457" cy="13753457"/>
          </a:xfrm>
          <a:prstGeom prst="rect">
            <a:avLst/>
          </a:prstGeom>
        </p:spPr>
      </p:pic>
      <p:sp>
        <p:nvSpPr>
          <p:cNvPr id="9" name="TextBox 17">
            <a:extLst>
              <a:ext uri="{FF2B5EF4-FFF2-40B4-BE49-F238E27FC236}">
                <a16:creationId xmlns:a16="http://schemas.microsoft.com/office/drawing/2014/main" id="{BE3895C6-4D79-C4F7-9A7D-74AE0FD335AE}"/>
              </a:ext>
            </a:extLst>
          </p:cNvPr>
          <p:cNvSpPr txBox="1"/>
          <p:nvPr/>
        </p:nvSpPr>
        <p:spPr>
          <a:xfrm>
            <a:off x="152400" y="4457700"/>
            <a:ext cx="17830800" cy="897682"/>
          </a:xfrm>
          <a:prstGeom prst="rect">
            <a:avLst/>
          </a:prstGeom>
        </p:spPr>
        <p:txBody>
          <a:bodyPr wrap="square" lIns="0" tIns="0" rIns="0" bIns="0" rtlCol="0" anchor="t">
            <a:spAutoFit/>
          </a:bodyPr>
          <a:lstStyle/>
          <a:p>
            <a:pPr algn="ctr">
              <a:lnSpc>
                <a:spcPts val="7000"/>
              </a:lnSpc>
            </a:pPr>
            <a:r>
              <a:rPr lang="en-US" sz="6800" b="1" dirty="0">
                <a:solidFill>
                  <a:schemeClr val="bg1"/>
                </a:solidFill>
                <a:latin typeface="Segoe UI" panose="020B0502040204020203" pitchFamily="34" charset="0"/>
                <a:cs typeface="Segoe UI" panose="020B0502040204020203" pitchFamily="34" charset="0"/>
              </a:rPr>
              <a:t>I NOSTRI SERVIZI</a:t>
            </a:r>
          </a:p>
        </p:txBody>
      </p:sp>
      <p:pic>
        <p:nvPicPr>
          <p:cNvPr id="10" name="Picture 22">
            <a:extLst>
              <a:ext uri="{FF2B5EF4-FFF2-40B4-BE49-F238E27FC236}">
                <a16:creationId xmlns:a16="http://schemas.microsoft.com/office/drawing/2014/main" id="{64893DB1-D05C-97AA-EAB8-BF7E936FB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97582" y="9625705"/>
            <a:ext cx="1787224" cy="256710"/>
          </a:xfrm>
          <a:prstGeom prst="rect">
            <a:avLst/>
          </a:prstGeom>
        </p:spPr>
      </p:pic>
    </p:spTree>
    <p:extLst>
      <p:ext uri="{BB962C8B-B14F-4D97-AF65-F5344CB8AC3E}">
        <p14:creationId xmlns:p14="http://schemas.microsoft.com/office/powerpoint/2010/main" val="282730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ttangolo 48">
            <a:extLst>
              <a:ext uri="{FF2B5EF4-FFF2-40B4-BE49-F238E27FC236}">
                <a16:creationId xmlns:a16="http://schemas.microsoft.com/office/drawing/2014/main" id="{5FFD3CDF-3E0E-AE1E-C291-4721F7298F75}"/>
              </a:ext>
            </a:extLst>
          </p:cNvPr>
          <p:cNvSpPr/>
          <p:nvPr/>
        </p:nvSpPr>
        <p:spPr>
          <a:xfrm>
            <a:off x="0" y="0"/>
            <a:ext cx="18288000" cy="10287000"/>
          </a:xfrm>
          <a:prstGeom prst="rect">
            <a:avLst/>
          </a:prstGeom>
          <a:gradFill flip="none" rotWithShape="1">
            <a:gsLst>
              <a:gs pos="30000">
                <a:srgbClr val="05211F"/>
              </a:gs>
              <a:gs pos="100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3" name="Immagine 42" descr="Immagine che contiene sfocatura&#10;&#10;Descrizione generata automaticamente">
            <a:extLst>
              <a:ext uri="{FF2B5EF4-FFF2-40B4-BE49-F238E27FC236}">
                <a16:creationId xmlns:a16="http://schemas.microsoft.com/office/drawing/2014/main" id="{BE38B6D0-5C5A-4F4F-2FE8-BC90CBA29C67}"/>
              </a:ext>
            </a:extLst>
          </p:cNvPr>
          <p:cNvPicPr>
            <a:picLocks noGrp="1" noRot="1" noChangeAspect="1" noMove="1" noResize="1" noEditPoints="1" noAdjustHandles="1" noChangeArrowheads="1" noChangeShapeType="1" noCrop="1"/>
          </p:cNvPicPr>
          <p:nvPr/>
        </p:nvPicPr>
        <p:blipFill rotWithShape="1">
          <a:blip r:embed="rId2">
            <a:alphaModFix amt="70000"/>
            <a:extLst>
              <a:ext uri="{28A0092B-C50C-407E-A947-70E740481C1C}">
                <a14:useLocalDpi xmlns:a14="http://schemas.microsoft.com/office/drawing/2010/main" val="0"/>
              </a:ext>
            </a:extLst>
          </a:blip>
          <a:srcRect l="22175" t="14923"/>
          <a:stretch/>
        </p:blipFill>
        <p:spPr>
          <a:xfrm rot="18848681">
            <a:off x="-936436" y="1427872"/>
            <a:ext cx="10365624" cy="11331615"/>
          </a:xfrm>
          <a:prstGeom prst="rect">
            <a:avLst/>
          </a:prstGeom>
        </p:spPr>
      </p:pic>
      <p:sp>
        <p:nvSpPr>
          <p:cNvPr id="8" name="TextBox 12">
            <a:extLst>
              <a:ext uri="{FF2B5EF4-FFF2-40B4-BE49-F238E27FC236}">
                <a16:creationId xmlns:a16="http://schemas.microsoft.com/office/drawing/2014/main" id="{51F360D0-56FB-583D-E237-5A8AAD8FBAE6}"/>
              </a:ext>
            </a:extLst>
          </p:cNvPr>
          <p:cNvSpPr txBox="1"/>
          <p:nvPr/>
        </p:nvSpPr>
        <p:spPr>
          <a:xfrm>
            <a:off x="0" y="1504058"/>
            <a:ext cx="18288000" cy="952056"/>
          </a:xfrm>
          <a:prstGeom prst="rect">
            <a:avLst/>
          </a:prstGeom>
        </p:spPr>
        <p:txBody>
          <a:bodyPr lIns="0" tIns="0" rIns="0" bIns="0" rtlCol="0" anchor="t">
            <a:spAutoFit/>
          </a:bodyPr>
          <a:lstStyle/>
          <a:p>
            <a:pPr algn="ctr">
              <a:lnSpc>
                <a:spcPts val="7001"/>
              </a:lnSpc>
            </a:pPr>
            <a:r>
              <a:rPr lang="en-US" sz="9600" b="1" dirty="0">
                <a:solidFill>
                  <a:schemeClr val="tx1">
                    <a:lumMod val="85000"/>
                    <a:lumOff val="15000"/>
                  </a:schemeClr>
                </a:solidFill>
                <a:latin typeface="Segoe UI" panose="020B0502040204020203" pitchFamily="34" charset="0"/>
              </a:rPr>
              <a:t>RICERCHE DI MERCATO</a:t>
            </a:r>
          </a:p>
        </p:txBody>
      </p:sp>
      <p:sp>
        <p:nvSpPr>
          <p:cNvPr id="7" name="TextBox 7"/>
          <p:cNvSpPr txBox="1"/>
          <p:nvPr/>
        </p:nvSpPr>
        <p:spPr>
          <a:xfrm>
            <a:off x="19878" y="1505672"/>
            <a:ext cx="18288000" cy="818494"/>
          </a:xfrm>
          <a:prstGeom prst="rect">
            <a:avLst/>
          </a:prstGeom>
        </p:spPr>
        <p:txBody>
          <a:bodyPr lIns="0" tIns="0" rIns="0" bIns="0" rtlCol="0" anchor="t">
            <a:spAutoFit/>
          </a:bodyPr>
          <a:lstStyle/>
          <a:p>
            <a:pPr algn="ctr">
              <a:lnSpc>
                <a:spcPts val="7001"/>
              </a:lnSpc>
            </a:pPr>
            <a:r>
              <a:rPr lang="en-US" sz="5001" b="1" dirty="0">
                <a:solidFill>
                  <a:schemeClr val="bg1"/>
                </a:solidFill>
                <a:latin typeface="Segoe UI" panose="020B0502040204020203" pitchFamily="34" charset="0"/>
                <a:cs typeface="Segoe UI" panose="020B0502040204020203" pitchFamily="34" charset="0"/>
              </a:rPr>
              <a:t>RICERCHE DI MERCATO</a:t>
            </a:r>
          </a:p>
        </p:txBody>
      </p:sp>
      <p:sp>
        <p:nvSpPr>
          <p:cNvPr id="20" name="CasellaDiTesto 19">
            <a:extLst>
              <a:ext uri="{FF2B5EF4-FFF2-40B4-BE49-F238E27FC236}">
                <a16:creationId xmlns:a16="http://schemas.microsoft.com/office/drawing/2014/main" id="{F1AABF90-5E7F-845C-87A2-55E09FFF7E05}"/>
              </a:ext>
            </a:extLst>
          </p:cNvPr>
          <p:cNvSpPr txBox="1"/>
          <p:nvPr/>
        </p:nvSpPr>
        <p:spPr>
          <a:xfrm>
            <a:off x="762000" y="2437690"/>
            <a:ext cx="16687800" cy="1200329"/>
          </a:xfrm>
          <a:prstGeom prst="rect">
            <a:avLst/>
          </a:prstGeom>
          <a:noFill/>
        </p:spPr>
        <p:txBody>
          <a:bodyPr wrap="square">
            <a:spAutoFit/>
          </a:bodyPr>
          <a:lstStyle/>
          <a:p>
            <a:pPr algn="ctr">
              <a:spcAft>
                <a:spcPts val="600"/>
              </a:spcAft>
            </a:pPr>
            <a:r>
              <a:rPr lang="it-IT" sz="2400" dirty="0">
                <a:solidFill>
                  <a:schemeClr val="bg1"/>
                </a:solidFill>
                <a:latin typeface="Segoe UI" panose="020B0502040204020203" pitchFamily="34" charset="0"/>
              </a:rPr>
              <a:t>Selezioniamo lo strumento più idoneo a rispondere alle vostre esigenze. Possiamo </a:t>
            </a:r>
            <a:r>
              <a:rPr lang="it-IT" sz="2400" b="1" dirty="0">
                <a:solidFill>
                  <a:schemeClr val="bg1"/>
                </a:solidFill>
                <a:latin typeface="Segoe UI" panose="020B0502040204020203" pitchFamily="34" charset="0"/>
              </a:rPr>
              <a:t>attingere a data base proprietari e indagini </a:t>
            </a:r>
            <a:r>
              <a:rPr lang="it-IT" sz="2400" b="1" dirty="0" err="1">
                <a:solidFill>
                  <a:schemeClr val="bg1"/>
                </a:solidFill>
                <a:latin typeface="Segoe UI" panose="020B0502040204020203" pitchFamily="34" charset="0"/>
              </a:rPr>
              <a:t>multicliente</a:t>
            </a:r>
            <a:r>
              <a:rPr lang="it-IT" sz="2400" dirty="0">
                <a:solidFill>
                  <a:schemeClr val="bg1"/>
                </a:solidFill>
                <a:latin typeface="Segoe UI" panose="020B0502040204020203" pitchFamily="34" charset="0"/>
              </a:rPr>
              <a:t> ed eventualmente integrarli con i risultati di </a:t>
            </a:r>
            <a:r>
              <a:rPr lang="it-IT" sz="2400" b="1" dirty="0">
                <a:solidFill>
                  <a:schemeClr val="bg1"/>
                </a:solidFill>
                <a:latin typeface="Segoe UI" panose="020B0502040204020203" pitchFamily="34" charset="0"/>
              </a:rPr>
              <a:t>indagini ad hoc</a:t>
            </a:r>
            <a:r>
              <a:rPr lang="it-IT" sz="2400" dirty="0">
                <a:solidFill>
                  <a:schemeClr val="bg1"/>
                </a:solidFill>
                <a:latin typeface="Segoe UI" panose="020B0502040204020203" pitchFamily="34" charset="0"/>
              </a:rPr>
              <a:t>, ritagliate sulle business </a:t>
            </a:r>
            <a:r>
              <a:rPr lang="it-IT" sz="2400" dirty="0" err="1">
                <a:solidFill>
                  <a:schemeClr val="bg1"/>
                </a:solidFill>
                <a:latin typeface="Segoe UI" panose="020B0502040204020203" pitchFamily="34" charset="0"/>
              </a:rPr>
              <a:t>question</a:t>
            </a:r>
            <a:r>
              <a:rPr lang="it-IT" sz="2400" dirty="0">
                <a:solidFill>
                  <a:schemeClr val="bg1"/>
                </a:solidFill>
                <a:latin typeface="Segoe UI" panose="020B0502040204020203" pitchFamily="34" charset="0"/>
              </a:rPr>
              <a:t> specifiche, così da restituire </a:t>
            </a:r>
            <a:r>
              <a:rPr lang="it-IT" sz="2400" b="1" dirty="0">
                <a:solidFill>
                  <a:schemeClr val="bg1"/>
                </a:solidFill>
                <a:latin typeface="Segoe UI" panose="020B0502040204020203" pitchFamily="34" charset="0"/>
              </a:rPr>
              <a:t>insight ampi e profondi su mercato e target (professionisti e clienti finali/pazienti). </a:t>
            </a:r>
            <a:endParaRPr lang="it-IT" sz="2400" dirty="0">
              <a:solidFill>
                <a:schemeClr val="bg1"/>
              </a:solidFill>
              <a:latin typeface="Segoe UI" panose="020B0502040204020203" pitchFamily="34" charset="0"/>
            </a:endParaRPr>
          </a:p>
        </p:txBody>
      </p:sp>
      <p:sp>
        <p:nvSpPr>
          <p:cNvPr id="6" name="Ovale 5">
            <a:extLst>
              <a:ext uri="{FF2B5EF4-FFF2-40B4-BE49-F238E27FC236}">
                <a16:creationId xmlns:a16="http://schemas.microsoft.com/office/drawing/2014/main" id="{AD7400CE-FAFA-133B-AB75-832D98192BC5}"/>
              </a:ext>
            </a:extLst>
          </p:cNvPr>
          <p:cNvSpPr/>
          <p:nvPr/>
        </p:nvSpPr>
        <p:spPr>
          <a:xfrm>
            <a:off x="838200" y="4381500"/>
            <a:ext cx="4267200" cy="144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dirty="0">
              <a:solidFill>
                <a:schemeClr val="bg1"/>
              </a:solidFill>
              <a:effectLst>
                <a:outerShdw blurRad="38100" dist="38100" dir="2700000" algn="tl">
                  <a:srgbClr val="000000">
                    <a:alpha val="43137"/>
                  </a:srgbClr>
                </a:outerShdw>
              </a:effectLst>
              <a:latin typeface="Segoe UI" panose="020B0502040204020203" pitchFamily="34" charset="0"/>
            </a:endParaRPr>
          </a:p>
        </p:txBody>
      </p:sp>
      <p:sp>
        <p:nvSpPr>
          <p:cNvPr id="9" name="Ovale 8">
            <a:extLst>
              <a:ext uri="{FF2B5EF4-FFF2-40B4-BE49-F238E27FC236}">
                <a16:creationId xmlns:a16="http://schemas.microsoft.com/office/drawing/2014/main" id="{A0B91968-D958-2A21-A611-0869143B8265}"/>
              </a:ext>
            </a:extLst>
          </p:cNvPr>
          <p:cNvSpPr/>
          <p:nvPr/>
        </p:nvSpPr>
        <p:spPr>
          <a:xfrm>
            <a:off x="14782800" y="1562100"/>
            <a:ext cx="2592000" cy="144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dirty="0">
              <a:solidFill>
                <a:schemeClr val="bg1"/>
              </a:solidFill>
              <a:effectLst>
                <a:outerShdw blurRad="38100" dist="38100" dir="2700000" algn="tl">
                  <a:srgbClr val="000000">
                    <a:alpha val="43137"/>
                  </a:srgbClr>
                </a:outerShdw>
              </a:effectLst>
              <a:latin typeface="Segoe UI" panose="020B0502040204020203" pitchFamily="34" charset="0"/>
            </a:endParaRPr>
          </a:p>
        </p:txBody>
      </p:sp>
      <p:sp>
        <p:nvSpPr>
          <p:cNvPr id="15" name="Ovale 14">
            <a:extLst>
              <a:ext uri="{FF2B5EF4-FFF2-40B4-BE49-F238E27FC236}">
                <a16:creationId xmlns:a16="http://schemas.microsoft.com/office/drawing/2014/main" id="{6380DF1E-5D29-2A70-596A-4D105DBF04C5}"/>
              </a:ext>
            </a:extLst>
          </p:cNvPr>
          <p:cNvSpPr/>
          <p:nvPr/>
        </p:nvSpPr>
        <p:spPr>
          <a:xfrm>
            <a:off x="9753600" y="5981700"/>
            <a:ext cx="3172566" cy="144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dirty="0">
              <a:solidFill>
                <a:schemeClr val="bg1"/>
              </a:solidFill>
              <a:effectLst>
                <a:outerShdw blurRad="38100" dist="38100" dir="2700000" algn="tl">
                  <a:srgbClr val="000000">
                    <a:alpha val="43137"/>
                  </a:srgbClr>
                </a:outerShdw>
              </a:effectLst>
              <a:latin typeface="Segoe UI" panose="020B0502040204020203" pitchFamily="34" charset="0"/>
            </a:endParaRPr>
          </a:p>
        </p:txBody>
      </p:sp>
      <p:sp>
        <p:nvSpPr>
          <p:cNvPr id="31" name="Rettangolo 10">
            <a:extLst>
              <a:ext uri="{FF2B5EF4-FFF2-40B4-BE49-F238E27FC236}">
                <a16:creationId xmlns:a16="http://schemas.microsoft.com/office/drawing/2014/main" id="{4EB5FBA2-B945-8CDE-6ED2-F68DCAF2D6E9}"/>
              </a:ext>
            </a:extLst>
          </p:cNvPr>
          <p:cNvSpPr>
            <a:spLocks noChangeArrowheads="1"/>
          </p:cNvSpPr>
          <p:nvPr/>
        </p:nvSpPr>
        <p:spPr bwMode="auto">
          <a:xfrm>
            <a:off x="914400" y="4838700"/>
            <a:ext cx="3657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HelveticaNeueLT Std" pitchFamily="34" charset="0"/>
                <a:ea typeface="ＭＳ Ｐゴシック" panose="020B0600070205080204" pitchFamily="34" charset="-128"/>
              </a:defRPr>
            </a:lvl1pPr>
            <a:lvl2pPr marL="742950" indent="-285750">
              <a:defRPr sz="2400">
                <a:solidFill>
                  <a:schemeClr val="tx1"/>
                </a:solidFill>
                <a:latin typeface="HelveticaNeueLT Std" pitchFamily="34" charset="0"/>
                <a:ea typeface="ＭＳ Ｐゴシック" panose="020B0600070205080204" pitchFamily="34" charset="-128"/>
              </a:defRPr>
            </a:lvl2pPr>
            <a:lvl3pPr marL="1143000" indent="-228600">
              <a:defRPr sz="2400">
                <a:solidFill>
                  <a:schemeClr val="tx1"/>
                </a:solidFill>
                <a:latin typeface="HelveticaNeueLT Std" pitchFamily="34" charset="0"/>
                <a:ea typeface="ＭＳ Ｐゴシック" panose="020B0600070205080204" pitchFamily="34" charset="-128"/>
              </a:defRPr>
            </a:lvl3pPr>
            <a:lvl4pPr marL="1600200" indent="-228600">
              <a:defRPr sz="2400">
                <a:solidFill>
                  <a:schemeClr val="tx1"/>
                </a:solidFill>
                <a:latin typeface="HelveticaNeueLT Std" pitchFamily="34" charset="0"/>
                <a:ea typeface="ＭＳ Ｐゴシック" panose="020B0600070205080204" pitchFamily="34" charset="-128"/>
              </a:defRPr>
            </a:lvl4pPr>
            <a:lvl5pPr marL="2057400" indent="-228600">
              <a:defRPr sz="2400">
                <a:solidFill>
                  <a:schemeClr val="tx1"/>
                </a:solidFill>
                <a:latin typeface="HelveticaNeueLT Std"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9pPr>
          </a:lstStyle>
          <a:p>
            <a:pPr marL="285750" indent="-285750" eaLnBrk="1" hangingPunct="1">
              <a:buFont typeface="Wingdings" panose="05000000000000000000" pitchFamily="2" charset="2"/>
              <a:buChar char="§"/>
            </a:pP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Misurazione del mercato: valori e volumi di mercato per brand, quote di mercato, penetrazione, performance distributive, analisi dei prezzi medi, etc.</a:t>
            </a:r>
          </a:p>
          <a:p>
            <a:pPr marL="285750" indent="-285750" eaLnBrk="1" hangingPunct="1">
              <a:buFont typeface="Wingdings" panose="05000000000000000000" pitchFamily="2" charset="2"/>
              <a:buChar char="§"/>
            </a:pP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Analisi di scenario: fenomeni, trend e potenziali minacce e opportunità</a:t>
            </a:r>
          </a:p>
          <a:p>
            <a:pPr marL="285750" indent="-285750" eaLnBrk="1" hangingPunct="1">
              <a:buFont typeface="Wingdings" panose="05000000000000000000" pitchFamily="2" charset="2"/>
              <a:buChar char="§"/>
            </a:pP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Analisi della competizione</a:t>
            </a:r>
          </a:p>
          <a:p>
            <a:pPr marL="285750" indent="-285750" eaLnBrk="1" hangingPunct="1">
              <a:buFont typeface="Wingdings" panose="05000000000000000000" pitchFamily="2" charset="2"/>
              <a:buChar char="§"/>
            </a:pP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Analisi funzionali al </a:t>
            </a:r>
            <a:r>
              <a:rPr lang="it-IT" altLang="it-IT" sz="1800" dirty="0" err="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category</a:t>
            </a: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management</a:t>
            </a:r>
          </a:p>
          <a:p>
            <a:pPr marL="285750" indent="-285750" eaLnBrk="1" hangingPunct="1">
              <a:buFont typeface="Wingdings" panose="05000000000000000000" pitchFamily="2" charset="2"/>
              <a:buChar char="§"/>
            </a:pP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Sviluppo di modelli previsionali</a:t>
            </a:r>
          </a:p>
        </p:txBody>
      </p:sp>
      <p:sp>
        <p:nvSpPr>
          <p:cNvPr id="44" name="Rettangolo 10">
            <a:extLst>
              <a:ext uri="{FF2B5EF4-FFF2-40B4-BE49-F238E27FC236}">
                <a16:creationId xmlns:a16="http://schemas.microsoft.com/office/drawing/2014/main" id="{2CA1D151-E84F-C4D7-28D8-B89AD3200278}"/>
              </a:ext>
            </a:extLst>
          </p:cNvPr>
          <p:cNvSpPr>
            <a:spLocks noChangeArrowheads="1"/>
          </p:cNvSpPr>
          <p:nvPr/>
        </p:nvSpPr>
        <p:spPr bwMode="auto">
          <a:xfrm>
            <a:off x="9525000" y="4838700"/>
            <a:ext cx="3048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HelveticaNeueLT Std" pitchFamily="34" charset="0"/>
                <a:ea typeface="ＭＳ Ｐゴシック" panose="020B0600070205080204" pitchFamily="34" charset="-128"/>
              </a:defRPr>
            </a:lvl1pPr>
            <a:lvl2pPr marL="742950" indent="-285750">
              <a:defRPr sz="2400">
                <a:solidFill>
                  <a:schemeClr val="tx1"/>
                </a:solidFill>
                <a:latin typeface="HelveticaNeueLT Std" pitchFamily="34" charset="0"/>
                <a:ea typeface="ＭＳ Ｐゴシック" panose="020B0600070205080204" pitchFamily="34" charset="-128"/>
              </a:defRPr>
            </a:lvl2pPr>
            <a:lvl3pPr marL="1143000" indent="-228600">
              <a:defRPr sz="2400">
                <a:solidFill>
                  <a:schemeClr val="tx1"/>
                </a:solidFill>
                <a:latin typeface="HelveticaNeueLT Std" pitchFamily="34" charset="0"/>
                <a:ea typeface="ＭＳ Ｐゴシック" panose="020B0600070205080204" pitchFamily="34" charset="-128"/>
              </a:defRPr>
            </a:lvl3pPr>
            <a:lvl4pPr marL="1600200" indent="-228600">
              <a:defRPr sz="2400">
                <a:solidFill>
                  <a:schemeClr val="tx1"/>
                </a:solidFill>
                <a:latin typeface="HelveticaNeueLT Std" pitchFamily="34" charset="0"/>
                <a:ea typeface="ＭＳ Ｐゴシック" panose="020B0600070205080204" pitchFamily="34" charset="-128"/>
              </a:defRPr>
            </a:lvl4pPr>
            <a:lvl5pPr marL="2057400" indent="-228600">
              <a:defRPr sz="2400">
                <a:solidFill>
                  <a:schemeClr val="tx1"/>
                </a:solidFill>
                <a:latin typeface="HelveticaNeueLT Std"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9pPr>
          </a:lstStyle>
          <a:p>
            <a:pPr marL="285750" indent="-285750" eaLnBrk="1" hangingPunct="1">
              <a:buFont typeface="Wingdings" panose="05000000000000000000" pitchFamily="2" charset="2"/>
              <a:buChar char="§"/>
            </a:pPr>
            <a: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Brand Awareness </a:t>
            </a:r>
          </a:p>
          <a:p>
            <a:pPr marL="285750" indent="-285750" eaLnBrk="1" hangingPunct="1">
              <a:buFont typeface="Wingdings" panose="05000000000000000000" pitchFamily="2" charset="2"/>
              <a:buChar char="§"/>
            </a:pPr>
            <a:endPar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285750" indent="-285750" eaLnBrk="1" hangingPunct="1">
              <a:buFont typeface="Wingdings" panose="05000000000000000000" pitchFamily="2" charset="2"/>
              <a:buChar char="§"/>
            </a:pPr>
            <a: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Brand positioning</a:t>
            </a:r>
            <a:b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a:p>
            <a:pPr marL="285750" indent="-285750" eaLnBrk="1" hangingPunct="1">
              <a:buFont typeface="Wingdings" panose="05000000000000000000" pitchFamily="2" charset="2"/>
              <a:buChar char="§"/>
            </a:pPr>
            <a: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Brand image</a:t>
            </a:r>
            <a:b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endPar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285750" indent="-285750" eaLnBrk="1" hangingPunct="1">
              <a:buFont typeface="Wingdings" panose="05000000000000000000" pitchFamily="2" charset="2"/>
              <a:buChar char="§"/>
            </a:pPr>
            <a:r>
              <a:rPr lang="en-US" altLang="it-IT" sz="1800" dirty="0" err="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Indagini</a:t>
            </a:r>
            <a: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di customer experience e customer satisfaction</a:t>
            </a:r>
          </a:p>
          <a:p>
            <a:pPr marL="285750" indent="-285750">
              <a:buFont typeface="Wingdings" panose="05000000000000000000" pitchFamily="2" charset="2"/>
              <a:buChar char="§"/>
            </a:pPr>
            <a:endPar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285750" indent="-285750" algn="ctr" eaLnBrk="1" hangingPunct="1">
              <a:buFont typeface="Wingdings" panose="05000000000000000000" pitchFamily="2" charset="2"/>
              <a:buChar char="§"/>
            </a:pPr>
            <a:endParaRPr lang="it-IT" altLang="it-IT" sz="1800" b="1"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cxnSp>
        <p:nvCxnSpPr>
          <p:cNvPr id="46" name="Connettore diritto 45">
            <a:extLst>
              <a:ext uri="{FF2B5EF4-FFF2-40B4-BE49-F238E27FC236}">
                <a16:creationId xmlns:a16="http://schemas.microsoft.com/office/drawing/2014/main" id="{D9172479-3994-BBE1-19C4-57846F8689CA}"/>
              </a:ext>
            </a:extLst>
          </p:cNvPr>
          <p:cNvCxnSpPr>
            <a:cxnSpLocks/>
          </p:cNvCxnSpPr>
          <p:nvPr/>
        </p:nvCxnSpPr>
        <p:spPr>
          <a:xfrm>
            <a:off x="5029200" y="4229100"/>
            <a:ext cx="0" cy="5334000"/>
          </a:xfrm>
          <a:prstGeom prst="line">
            <a:avLst/>
          </a:prstGeom>
          <a:ln w="9525" cap="flat" cmpd="sng" algn="ctr">
            <a:solidFill>
              <a:srgbClr val="FFFFF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Connettore diritto 46">
            <a:extLst>
              <a:ext uri="{FF2B5EF4-FFF2-40B4-BE49-F238E27FC236}">
                <a16:creationId xmlns:a16="http://schemas.microsoft.com/office/drawing/2014/main" id="{5260B932-6AB8-5F90-61CB-0C42C3A99724}"/>
              </a:ext>
            </a:extLst>
          </p:cNvPr>
          <p:cNvCxnSpPr>
            <a:cxnSpLocks/>
          </p:cNvCxnSpPr>
          <p:nvPr/>
        </p:nvCxnSpPr>
        <p:spPr>
          <a:xfrm>
            <a:off x="9067800" y="4229100"/>
            <a:ext cx="0" cy="5334000"/>
          </a:xfrm>
          <a:prstGeom prst="line">
            <a:avLst/>
          </a:prstGeom>
          <a:ln w="9525" cap="flat" cmpd="sng" algn="ctr">
            <a:solidFill>
              <a:srgbClr val="FFFFF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Connettore diritto 47">
            <a:extLst>
              <a:ext uri="{FF2B5EF4-FFF2-40B4-BE49-F238E27FC236}">
                <a16:creationId xmlns:a16="http://schemas.microsoft.com/office/drawing/2014/main" id="{A69A1C7E-72BD-67E9-7E17-B6D0B80CDF06}"/>
              </a:ext>
            </a:extLst>
          </p:cNvPr>
          <p:cNvCxnSpPr>
            <a:cxnSpLocks/>
          </p:cNvCxnSpPr>
          <p:nvPr/>
        </p:nvCxnSpPr>
        <p:spPr>
          <a:xfrm>
            <a:off x="13030200" y="4229100"/>
            <a:ext cx="0" cy="5334000"/>
          </a:xfrm>
          <a:prstGeom prst="line">
            <a:avLst/>
          </a:prstGeom>
          <a:ln w="9525" cap="flat" cmpd="sng" algn="ctr">
            <a:solidFill>
              <a:srgbClr val="FFFFF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0" name="Picture 22">
            <a:extLst>
              <a:ext uri="{FF2B5EF4-FFF2-40B4-BE49-F238E27FC236}">
                <a16:creationId xmlns:a16="http://schemas.microsoft.com/office/drawing/2014/main" id="{81B9BDA3-25D8-F18B-9F5C-62E0EB6BE1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54401" y="9715500"/>
            <a:ext cx="1787225" cy="256710"/>
          </a:xfrm>
          <a:prstGeom prst="rect">
            <a:avLst/>
          </a:prstGeom>
        </p:spPr>
      </p:pic>
      <p:sp>
        <p:nvSpPr>
          <p:cNvPr id="51" name="Ovale 50">
            <a:extLst>
              <a:ext uri="{FF2B5EF4-FFF2-40B4-BE49-F238E27FC236}">
                <a16:creationId xmlns:a16="http://schemas.microsoft.com/office/drawing/2014/main" id="{C9BC7A3F-87B0-A087-D4F2-7346CB04E78C}"/>
              </a:ext>
            </a:extLst>
          </p:cNvPr>
          <p:cNvSpPr/>
          <p:nvPr/>
        </p:nvSpPr>
        <p:spPr>
          <a:xfrm>
            <a:off x="9448800" y="7810500"/>
            <a:ext cx="3436159" cy="144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dirty="0">
              <a:solidFill>
                <a:schemeClr val="bg1"/>
              </a:solidFill>
              <a:effectLst>
                <a:outerShdw blurRad="38100" dist="38100" dir="2700000" algn="tl">
                  <a:srgbClr val="000000">
                    <a:alpha val="43137"/>
                  </a:srgbClr>
                </a:outerShdw>
              </a:effectLst>
              <a:latin typeface="Segoe UI" panose="020B0502040204020203" pitchFamily="34" charset="0"/>
            </a:endParaRPr>
          </a:p>
        </p:txBody>
      </p:sp>
      <p:sp>
        <p:nvSpPr>
          <p:cNvPr id="16" name="CasellaDiTesto 15">
            <a:extLst>
              <a:ext uri="{FF2B5EF4-FFF2-40B4-BE49-F238E27FC236}">
                <a16:creationId xmlns:a16="http://schemas.microsoft.com/office/drawing/2014/main" id="{846FD1C4-2FE4-853E-97A5-58400B9C709E}"/>
              </a:ext>
            </a:extLst>
          </p:cNvPr>
          <p:cNvSpPr txBox="1"/>
          <p:nvPr/>
        </p:nvSpPr>
        <p:spPr>
          <a:xfrm>
            <a:off x="914400" y="4138999"/>
            <a:ext cx="3649133" cy="369332"/>
          </a:xfrm>
          <a:prstGeom prst="rect">
            <a:avLst/>
          </a:prstGeom>
          <a:noFill/>
        </p:spPr>
        <p:txBody>
          <a:bodyPr wrap="square">
            <a:spAutoFit/>
          </a:bodyPr>
          <a:lstStyle/>
          <a:p>
            <a:pPr algn="ctr"/>
            <a:r>
              <a:rPr lang="it-IT" sz="1800" b="1" dirty="0">
                <a:solidFill>
                  <a:schemeClr val="bg1"/>
                </a:solidFill>
                <a:effectLst>
                  <a:outerShdw blurRad="38100" dist="38100" dir="2700000" algn="tl">
                    <a:srgbClr val="000000">
                      <a:alpha val="43137"/>
                    </a:srgbClr>
                  </a:outerShdw>
                </a:effectLst>
                <a:latin typeface="Segoe UI" panose="020B0502040204020203" pitchFamily="34" charset="0"/>
              </a:rPr>
              <a:t>COMPRENDERE IL MERCATO</a:t>
            </a:r>
          </a:p>
        </p:txBody>
      </p:sp>
      <p:sp>
        <p:nvSpPr>
          <p:cNvPr id="17" name="Rettangolo 10">
            <a:extLst>
              <a:ext uri="{FF2B5EF4-FFF2-40B4-BE49-F238E27FC236}">
                <a16:creationId xmlns:a16="http://schemas.microsoft.com/office/drawing/2014/main" id="{9BA52905-9B65-535F-F34A-918088686454}"/>
              </a:ext>
            </a:extLst>
          </p:cNvPr>
          <p:cNvSpPr>
            <a:spLocks noChangeArrowheads="1"/>
          </p:cNvSpPr>
          <p:nvPr/>
        </p:nvSpPr>
        <p:spPr bwMode="auto">
          <a:xfrm>
            <a:off x="5410200" y="4838700"/>
            <a:ext cx="350520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HelveticaNeueLT Std" pitchFamily="34" charset="0"/>
                <a:ea typeface="ＭＳ Ｐゴシック" panose="020B0600070205080204" pitchFamily="34" charset="-128"/>
              </a:defRPr>
            </a:lvl1pPr>
            <a:lvl2pPr marL="742950" indent="-285750">
              <a:defRPr sz="2400">
                <a:solidFill>
                  <a:schemeClr val="tx1"/>
                </a:solidFill>
                <a:latin typeface="HelveticaNeueLT Std" pitchFamily="34" charset="0"/>
                <a:ea typeface="ＭＳ Ｐゴシック" panose="020B0600070205080204" pitchFamily="34" charset="-128"/>
              </a:defRPr>
            </a:lvl2pPr>
            <a:lvl3pPr marL="1143000" indent="-228600">
              <a:defRPr sz="2400">
                <a:solidFill>
                  <a:schemeClr val="tx1"/>
                </a:solidFill>
                <a:latin typeface="HelveticaNeueLT Std" pitchFamily="34" charset="0"/>
                <a:ea typeface="ＭＳ Ｐゴシック" panose="020B0600070205080204" pitchFamily="34" charset="-128"/>
              </a:defRPr>
            </a:lvl3pPr>
            <a:lvl4pPr marL="1600200" indent="-228600">
              <a:defRPr sz="2400">
                <a:solidFill>
                  <a:schemeClr val="tx1"/>
                </a:solidFill>
                <a:latin typeface="HelveticaNeueLT Std" pitchFamily="34" charset="0"/>
                <a:ea typeface="ＭＳ Ｐゴシック" panose="020B0600070205080204" pitchFamily="34" charset="-128"/>
              </a:defRPr>
            </a:lvl4pPr>
            <a:lvl5pPr marL="2057400" indent="-228600">
              <a:defRPr sz="2400">
                <a:solidFill>
                  <a:schemeClr val="tx1"/>
                </a:solidFill>
                <a:latin typeface="HelveticaNeueLT Std"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9pPr>
          </a:lstStyle>
          <a:p>
            <a:pPr marL="285750" indent="-285750">
              <a:spcBef>
                <a:spcPct val="50000"/>
              </a:spcBef>
              <a:buFont typeface="Wingdings" panose="05000000000000000000" pitchFamily="2" charset="2"/>
              <a:buChar char="§"/>
            </a:pP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Caratteristiche hard: </a:t>
            </a:r>
            <a:r>
              <a:rPr lang="it-IT" altLang="it-IT" sz="1800" dirty="0" err="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sociodemo</a:t>
            </a: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comportamenti di acquisto, utilizzo, raccolta di informazioni (customer </a:t>
            </a:r>
            <a:r>
              <a:rPr lang="it-IT" altLang="it-IT" sz="1800" dirty="0" err="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journey</a:t>
            </a: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e </a:t>
            </a:r>
            <a:r>
              <a:rPr lang="it-IT" altLang="it-IT" sz="1800" dirty="0" err="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journey</a:t>
            </a: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etc.</a:t>
            </a:r>
          </a:p>
          <a:p>
            <a:pPr marL="285750" indent="-285750">
              <a:spcBef>
                <a:spcPct val="50000"/>
              </a:spcBef>
              <a:buFont typeface="Wingdings" panose="05000000000000000000" pitchFamily="2" charset="2"/>
              <a:buChar char="§"/>
            </a:pP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Caratteristiche soft: bisogni latenti, aspirazioni e desiderata, universo simbolico e valoriale</a:t>
            </a:r>
          </a:p>
          <a:p>
            <a:pPr marL="285750" indent="-285750">
              <a:spcBef>
                <a:spcPct val="50000"/>
              </a:spcBef>
              <a:buFont typeface="Wingdings" panose="05000000000000000000" pitchFamily="2" charset="2"/>
              <a:buChar char="§"/>
            </a:pP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Touch points: atteggiamento verso la comunicazione (sia in termini di </a:t>
            </a:r>
            <a:r>
              <a:rPr lang="it-IT" altLang="it-IT" sz="1800" dirty="0" err="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tone</a:t>
            </a: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of voice, linguaggio ed espressioni) sia di esposizione (canali preferiti)</a:t>
            </a:r>
          </a:p>
          <a:p>
            <a:pPr marL="285750" indent="-285750">
              <a:spcBef>
                <a:spcPct val="50000"/>
              </a:spcBef>
              <a:buFont typeface="Wingdings" panose="05000000000000000000" pitchFamily="2" charset="2"/>
              <a:buChar char="§"/>
            </a:pPr>
            <a:r>
              <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Segmentazione del target</a:t>
            </a:r>
          </a:p>
          <a:p>
            <a:pPr marL="285750" indent="-285750">
              <a:spcBef>
                <a:spcPct val="50000"/>
              </a:spcBef>
              <a:buFont typeface="Wingdings" panose="05000000000000000000" pitchFamily="2" charset="2"/>
              <a:buChar char="§"/>
            </a:pPr>
            <a:endPar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algn="ctr">
              <a:spcBef>
                <a:spcPct val="50000"/>
              </a:spcBef>
            </a:pPr>
            <a:endParaRPr lang="it-IT" altLang="it-IT" sz="1800" b="1"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21" name="CasellaDiTesto 20">
            <a:extLst>
              <a:ext uri="{FF2B5EF4-FFF2-40B4-BE49-F238E27FC236}">
                <a16:creationId xmlns:a16="http://schemas.microsoft.com/office/drawing/2014/main" id="{16550939-DBAD-0B7E-D754-167243635CD1}"/>
              </a:ext>
            </a:extLst>
          </p:cNvPr>
          <p:cNvSpPr txBox="1"/>
          <p:nvPr/>
        </p:nvSpPr>
        <p:spPr>
          <a:xfrm>
            <a:off x="5105400" y="4138999"/>
            <a:ext cx="3649133" cy="369332"/>
          </a:xfrm>
          <a:prstGeom prst="rect">
            <a:avLst/>
          </a:prstGeom>
          <a:noFill/>
        </p:spPr>
        <p:txBody>
          <a:bodyPr wrap="square">
            <a:spAutoFit/>
          </a:bodyPr>
          <a:lstStyle/>
          <a:p>
            <a:pPr algn="ctr"/>
            <a:r>
              <a:rPr lang="it-IT" sz="1800" b="1" dirty="0">
                <a:solidFill>
                  <a:schemeClr val="bg1"/>
                </a:solidFill>
                <a:effectLst>
                  <a:outerShdw blurRad="38100" dist="38100" dir="2700000" algn="tl">
                    <a:srgbClr val="000000">
                      <a:alpha val="43137"/>
                    </a:srgbClr>
                  </a:outerShdw>
                </a:effectLst>
                <a:latin typeface="Segoe UI" panose="020B0502040204020203" pitchFamily="34" charset="0"/>
              </a:rPr>
              <a:t>CONOSCERE IL TARGET</a:t>
            </a:r>
          </a:p>
        </p:txBody>
      </p:sp>
      <p:sp>
        <p:nvSpPr>
          <p:cNvPr id="36" name="CasellaDiTesto 35">
            <a:extLst>
              <a:ext uri="{FF2B5EF4-FFF2-40B4-BE49-F238E27FC236}">
                <a16:creationId xmlns:a16="http://schemas.microsoft.com/office/drawing/2014/main" id="{07B5CE8E-1B92-E5E0-973D-E5FECEF0FE53}"/>
              </a:ext>
            </a:extLst>
          </p:cNvPr>
          <p:cNvSpPr txBox="1"/>
          <p:nvPr/>
        </p:nvSpPr>
        <p:spPr>
          <a:xfrm>
            <a:off x="9296400" y="4000500"/>
            <a:ext cx="3649133" cy="646331"/>
          </a:xfrm>
          <a:prstGeom prst="rect">
            <a:avLst/>
          </a:prstGeom>
          <a:noFill/>
        </p:spPr>
        <p:txBody>
          <a:bodyPr wrap="square">
            <a:spAutoFit/>
          </a:bodyPr>
          <a:lstStyle/>
          <a:p>
            <a:pPr algn="ctr"/>
            <a:r>
              <a:rPr lang="it-IT" sz="1800" b="1" dirty="0">
                <a:solidFill>
                  <a:schemeClr val="bg1"/>
                </a:solidFill>
                <a:effectLst>
                  <a:outerShdw blurRad="38100" dist="38100" dir="2700000" algn="tl">
                    <a:srgbClr val="000000">
                      <a:alpha val="43137"/>
                    </a:srgbClr>
                  </a:outerShdw>
                </a:effectLst>
                <a:latin typeface="Segoe UI" panose="020B0502040204020203" pitchFamily="34" charset="0"/>
              </a:rPr>
              <a:t>MISURARE E OTTIMIZZARE </a:t>
            </a:r>
            <a:br>
              <a:rPr lang="it-IT" sz="1800" b="1" dirty="0">
                <a:solidFill>
                  <a:schemeClr val="bg1"/>
                </a:solidFill>
                <a:effectLst>
                  <a:outerShdw blurRad="38100" dist="38100" dir="2700000" algn="tl">
                    <a:srgbClr val="000000">
                      <a:alpha val="43137"/>
                    </a:srgbClr>
                  </a:outerShdw>
                </a:effectLst>
                <a:latin typeface="Segoe UI" panose="020B0502040204020203" pitchFamily="34" charset="0"/>
              </a:rPr>
            </a:br>
            <a:r>
              <a:rPr lang="it-IT" sz="1800" b="1" dirty="0">
                <a:solidFill>
                  <a:schemeClr val="bg1"/>
                </a:solidFill>
                <a:effectLst>
                  <a:outerShdw blurRad="38100" dist="38100" dir="2700000" algn="tl">
                    <a:srgbClr val="000000">
                      <a:alpha val="43137"/>
                    </a:srgbClr>
                  </a:outerShdw>
                </a:effectLst>
                <a:latin typeface="Segoe UI" panose="020B0502040204020203" pitchFamily="34" charset="0"/>
              </a:rPr>
              <a:t>LA BRAND PERFORMANCE</a:t>
            </a:r>
          </a:p>
        </p:txBody>
      </p:sp>
      <p:sp>
        <p:nvSpPr>
          <p:cNvPr id="37" name="Rettangolo 10">
            <a:extLst>
              <a:ext uri="{FF2B5EF4-FFF2-40B4-BE49-F238E27FC236}">
                <a16:creationId xmlns:a16="http://schemas.microsoft.com/office/drawing/2014/main" id="{62FDF333-BF1A-9CE6-34DD-1550DC111586}"/>
              </a:ext>
            </a:extLst>
          </p:cNvPr>
          <p:cNvSpPr>
            <a:spLocks noChangeArrowheads="1"/>
          </p:cNvSpPr>
          <p:nvPr/>
        </p:nvSpPr>
        <p:spPr bwMode="auto">
          <a:xfrm>
            <a:off x="13944600" y="7886700"/>
            <a:ext cx="312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HelveticaNeueLT Std" pitchFamily="34" charset="0"/>
                <a:ea typeface="ＭＳ Ｐゴシック" panose="020B0600070205080204" pitchFamily="34" charset="-128"/>
              </a:defRPr>
            </a:lvl1pPr>
            <a:lvl2pPr marL="742950" indent="-285750">
              <a:defRPr sz="2400">
                <a:solidFill>
                  <a:schemeClr val="tx1"/>
                </a:solidFill>
                <a:latin typeface="HelveticaNeueLT Std" pitchFamily="34" charset="0"/>
                <a:ea typeface="ＭＳ Ｐゴシック" panose="020B0600070205080204" pitchFamily="34" charset="-128"/>
              </a:defRPr>
            </a:lvl2pPr>
            <a:lvl3pPr marL="1143000" indent="-228600">
              <a:defRPr sz="2400">
                <a:solidFill>
                  <a:schemeClr val="tx1"/>
                </a:solidFill>
                <a:latin typeface="HelveticaNeueLT Std" pitchFamily="34" charset="0"/>
                <a:ea typeface="ＭＳ Ｐゴシック" panose="020B0600070205080204" pitchFamily="34" charset="-128"/>
              </a:defRPr>
            </a:lvl3pPr>
            <a:lvl4pPr marL="1600200" indent="-228600">
              <a:defRPr sz="2400">
                <a:solidFill>
                  <a:schemeClr val="tx1"/>
                </a:solidFill>
                <a:latin typeface="HelveticaNeueLT Std" pitchFamily="34" charset="0"/>
                <a:ea typeface="ＭＳ Ｐゴシック" panose="020B0600070205080204" pitchFamily="34" charset="-128"/>
              </a:defRPr>
            </a:lvl4pPr>
            <a:lvl5pPr marL="2057400" indent="-228600">
              <a:defRPr sz="2400">
                <a:solidFill>
                  <a:schemeClr val="tx1"/>
                </a:solidFill>
                <a:latin typeface="HelveticaNeueLT Std"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9pPr>
          </a:lstStyle>
          <a:p>
            <a:pPr marL="0" lvl="1" fontAlgn="base">
              <a:spcBef>
                <a:spcPct val="0"/>
              </a:spcBef>
              <a:spcAft>
                <a:spcPct val="0"/>
              </a:spcAft>
              <a:buClr>
                <a:srgbClr val="FF6600"/>
              </a:buClr>
              <a:buFont typeface="Wingdings" panose="05000000000000000000" pitchFamily="2" charset="2"/>
              <a:buChar char="§"/>
            </a:pPr>
            <a:endParaRPr lang="en-US" altLang="it-IT" sz="1400" b="1" i="1" dirty="0">
              <a:solidFill>
                <a:schemeClr val="bg1"/>
              </a:solidFill>
              <a:effectLst>
                <a:outerShdw blurRad="38100" dist="38100" dir="2700000" algn="tl">
                  <a:srgbClr val="000000">
                    <a:alpha val="43137"/>
                  </a:srgbClr>
                </a:outerShdw>
              </a:effectLst>
              <a:latin typeface="Segoe UI" panose="020B0502040204020203" pitchFamily="34" charset="0"/>
              <a:ea typeface="ＭＳ Ｐゴシック" panose="020B0600070205080204" pitchFamily="34" charset="-128"/>
              <a:cs typeface="Segoe UI" panose="020B0502040204020203" pitchFamily="34" charset="0"/>
            </a:endParaRPr>
          </a:p>
          <a:p>
            <a:pPr marL="0" lvl="1" fontAlgn="base">
              <a:spcBef>
                <a:spcPct val="0"/>
              </a:spcBef>
              <a:spcAft>
                <a:spcPct val="0"/>
              </a:spcAft>
              <a:buClr>
                <a:srgbClr val="FF6600"/>
              </a:buClr>
            </a:pPr>
            <a:endParaRPr lang="en-US" altLang="it-IT" sz="1400" b="1" i="1" dirty="0">
              <a:solidFill>
                <a:schemeClr val="bg1"/>
              </a:solidFill>
              <a:effectLst>
                <a:outerShdw blurRad="38100" dist="38100" dir="2700000" algn="tl">
                  <a:srgbClr val="000000">
                    <a:alpha val="43137"/>
                  </a:srgbClr>
                </a:outerShdw>
              </a:effectLst>
              <a:latin typeface="Segoe UI" panose="020B0502040204020203" pitchFamily="34" charset="0"/>
              <a:ea typeface="ＭＳ Ｐゴシック" panose="020B0600070205080204" pitchFamily="34" charset="-128"/>
              <a:cs typeface="Segoe UI" panose="020B0502040204020203" pitchFamily="34" charset="0"/>
            </a:endParaRPr>
          </a:p>
          <a:p>
            <a:pPr marL="285750" indent="-285750">
              <a:buFont typeface="Arial" panose="020B0604020202020204" pitchFamily="34" charset="0"/>
              <a:buChar char="•"/>
            </a:pPr>
            <a:endParaRPr lang="it-IT" altLang="it-IT" sz="14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eaLnBrk="1" hangingPunct="1"/>
            <a:endParaRPr lang="it-IT" altLang="it-IT" sz="1400" b="1"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38" name="CasellaDiTesto 37">
            <a:extLst>
              <a:ext uri="{FF2B5EF4-FFF2-40B4-BE49-F238E27FC236}">
                <a16:creationId xmlns:a16="http://schemas.microsoft.com/office/drawing/2014/main" id="{3C578472-7479-91FB-C880-815FA59DCE5A}"/>
              </a:ext>
            </a:extLst>
          </p:cNvPr>
          <p:cNvSpPr txBox="1"/>
          <p:nvPr/>
        </p:nvSpPr>
        <p:spPr>
          <a:xfrm>
            <a:off x="13411200" y="4000500"/>
            <a:ext cx="4038600" cy="646331"/>
          </a:xfrm>
          <a:prstGeom prst="rect">
            <a:avLst/>
          </a:prstGeom>
          <a:noFill/>
        </p:spPr>
        <p:txBody>
          <a:bodyPr wrap="square">
            <a:spAutoFit/>
          </a:bodyPr>
          <a:lstStyle/>
          <a:p>
            <a:pPr algn="ctr"/>
            <a:r>
              <a:rPr lang="it-IT" sz="1800" b="1" dirty="0">
                <a:solidFill>
                  <a:schemeClr val="bg1"/>
                </a:solidFill>
                <a:effectLst>
                  <a:outerShdw blurRad="38100" dist="38100" dir="2700000" algn="tl">
                    <a:srgbClr val="000000">
                      <a:alpha val="43137"/>
                    </a:srgbClr>
                  </a:outerShdw>
                </a:effectLst>
                <a:latin typeface="Segoe UI" panose="020B0502040204020203" pitchFamily="34" charset="0"/>
              </a:rPr>
              <a:t>METTERE A PUNTO LE LEVE </a:t>
            </a:r>
          </a:p>
          <a:p>
            <a:pPr algn="ctr"/>
            <a:r>
              <a:rPr lang="it-IT" sz="1800" b="1" dirty="0">
                <a:solidFill>
                  <a:schemeClr val="bg1"/>
                </a:solidFill>
                <a:effectLst>
                  <a:outerShdw blurRad="38100" dist="38100" dir="2700000" algn="tl">
                    <a:srgbClr val="000000">
                      <a:alpha val="43137"/>
                    </a:srgbClr>
                  </a:outerShdw>
                </a:effectLst>
                <a:latin typeface="Segoe UI" panose="020B0502040204020203" pitchFamily="34" charset="0"/>
              </a:rPr>
              <a:t>DI MARKETING E COMUNICAZIONE</a:t>
            </a:r>
          </a:p>
        </p:txBody>
      </p:sp>
      <p:sp>
        <p:nvSpPr>
          <p:cNvPr id="39" name="Rettangolo 10">
            <a:extLst>
              <a:ext uri="{FF2B5EF4-FFF2-40B4-BE49-F238E27FC236}">
                <a16:creationId xmlns:a16="http://schemas.microsoft.com/office/drawing/2014/main" id="{81347DBC-76A7-8FD8-D3FF-AD6E7880FFC8}"/>
              </a:ext>
            </a:extLst>
          </p:cNvPr>
          <p:cNvSpPr>
            <a:spLocks noChangeArrowheads="1"/>
          </p:cNvSpPr>
          <p:nvPr/>
        </p:nvSpPr>
        <p:spPr bwMode="auto">
          <a:xfrm>
            <a:off x="13716000" y="4838700"/>
            <a:ext cx="3657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HelveticaNeueLT Std" pitchFamily="34" charset="0"/>
                <a:ea typeface="ＭＳ Ｐゴシック" panose="020B0600070205080204" pitchFamily="34" charset="-128"/>
              </a:defRPr>
            </a:lvl1pPr>
            <a:lvl2pPr marL="742950" indent="-285750">
              <a:defRPr sz="2400">
                <a:solidFill>
                  <a:schemeClr val="tx1"/>
                </a:solidFill>
                <a:latin typeface="HelveticaNeueLT Std" pitchFamily="34" charset="0"/>
                <a:ea typeface="ＭＳ Ｐゴシック" panose="020B0600070205080204" pitchFamily="34" charset="-128"/>
              </a:defRPr>
            </a:lvl2pPr>
            <a:lvl3pPr marL="1143000" indent="-228600">
              <a:defRPr sz="2400">
                <a:solidFill>
                  <a:schemeClr val="tx1"/>
                </a:solidFill>
                <a:latin typeface="HelveticaNeueLT Std" pitchFamily="34" charset="0"/>
                <a:ea typeface="ＭＳ Ｐゴシック" panose="020B0600070205080204" pitchFamily="34" charset="-128"/>
              </a:defRPr>
            </a:lvl3pPr>
            <a:lvl4pPr marL="1600200" indent="-228600">
              <a:defRPr sz="2400">
                <a:solidFill>
                  <a:schemeClr val="tx1"/>
                </a:solidFill>
                <a:latin typeface="HelveticaNeueLT Std" pitchFamily="34" charset="0"/>
                <a:ea typeface="ＭＳ Ｐゴシック" panose="020B0600070205080204" pitchFamily="34" charset="-128"/>
              </a:defRPr>
            </a:lvl4pPr>
            <a:lvl5pPr marL="2057400" indent="-228600">
              <a:defRPr sz="2400">
                <a:solidFill>
                  <a:schemeClr val="tx1"/>
                </a:solidFill>
                <a:latin typeface="HelveticaNeueLT Std"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elveticaNeueLT Std" pitchFamily="34" charset="0"/>
                <a:ea typeface="ＭＳ Ｐゴシック" panose="020B0600070205080204" pitchFamily="34" charset="-128"/>
              </a:defRPr>
            </a:lvl9pPr>
          </a:lstStyle>
          <a:p>
            <a:pPr marL="285750" indent="-285750" eaLnBrk="1" hangingPunct="1">
              <a:buFont typeface="Wingdings" panose="05000000000000000000" pitchFamily="2" charset="2"/>
              <a:buChar char="§"/>
            </a:pPr>
            <a: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Concept test</a:t>
            </a:r>
            <a:b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endPar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285750" indent="-285750" eaLnBrk="1" hangingPunct="1">
              <a:buFont typeface="Wingdings" panose="05000000000000000000" pitchFamily="2" charset="2"/>
              <a:buChar char="§"/>
            </a:pPr>
            <a: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Pack test</a:t>
            </a:r>
          </a:p>
          <a:p>
            <a:pPr marL="285750" indent="-285750" eaLnBrk="1" hangingPunct="1">
              <a:buFont typeface="Wingdings" panose="05000000000000000000" pitchFamily="2" charset="2"/>
              <a:buChar char="§"/>
            </a:pPr>
            <a:endPar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285750" indent="-285750" eaLnBrk="1" hangingPunct="1">
              <a:buFont typeface="Wingdings" panose="05000000000000000000" pitchFamily="2" charset="2"/>
              <a:buChar char="§"/>
            </a:pPr>
            <a: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Pricing test</a:t>
            </a:r>
            <a:b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a:p>
            <a:pPr marL="285750" indent="-285750" eaLnBrk="1" hangingPunct="1">
              <a:buFont typeface="Wingdings" panose="05000000000000000000" pitchFamily="2" charset="2"/>
              <a:buChar char="§"/>
            </a:pPr>
            <a:r>
              <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Pre &amp; Post </a:t>
            </a:r>
            <a:r>
              <a:rPr lang="en-US" altLang="it-IT" sz="1800" dirty="0" err="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Comunicazione</a:t>
            </a:r>
            <a:endParaRPr lang="en-US"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endPar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endParaRPr lang="it-IT" altLang="it-IT" sz="18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285750" indent="-285750" algn="ctr" eaLnBrk="1" hangingPunct="1">
              <a:buFont typeface="Wingdings" panose="05000000000000000000" pitchFamily="2" charset="2"/>
              <a:buChar char="§"/>
            </a:pPr>
            <a:endParaRPr lang="it-IT" altLang="it-IT" sz="1800" b="1"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52" name="Rettangolo 51">
            <a:extLst>
              <a:ext uri="{FF2B5EF4-FFF2-40B4-BE49-F238E27FC236}">
                <a16:creationId xmlns:a16="http://schemas.microsoft.com/office/drawing/2014/main" id="{F8B9E728-D6FA-F20E-7337-44326FCF6BCF}"/>
              </a:ext>
            </a:extLst>
          </p:cNvPr>
          <p:cNvSpPr/>
          <p:nvPr/>
        </p:nvSpPr>
        <p:spPr>
          <a:xfrm>
            <a:off x="0" y="0"/>
            <a:ext cx="6400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latin typeface="Segoe UI" panose="020B0502040204020203" pitchFamily="34" charset="0"/>
                <a:cs typeface="Segoe UI" panose="020B0502040204020203" pitchFamily="34" charset="0"/>
              </a:rPr>
              <a:t>RICERCHE DI MERCATO</a:t>
            </a:r>
          </a:p>
        </p:txBody>
      </p:sp>
      <p:sp>
        <p:nvSpPr>
          <p:cNvPr id="54" name="Rettangolo 53">
            <a:extLst>
              <a:ext uri="{FF2B5EF4-FFF2-40B4-BE49-F238E27FC236}">
                <a16:creationId xmlns:a16="http://schemas.microsoft.com/office/drawing/2014/main" id="{EADFC05B-C505-BC2B-DD52-4C9D53334799}"/>
              </a:ext>
            </a:extLst>
          </p:cNvPr>
          <p:cNvSpPr/>
          <p:nvPr/>
        </p:nvSpPr>
        <p:spPr>
          <a:xfrm>
            <a:off x="6400800" y="0"/>
            <a:ext cx="6629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latin typeface="Segoe UI" panose="020B0502040204020203" pitchFamily="34" charset="0"/>
                <a:cs typeface="Segoe UI" panose="020B0502040204020203" pitchFamily="34" charset="0"/>
              </a:rPr>
              <a:t>CONSULENZA STRATEGICA</a:t>
            </a:r>
          </a:p>
        </p:txBody>
      </p:sp>
      <p:sp>
        <p:nvSpPr>
          <p:cNvPr id="55" name="Rettangolo 54">
            <a:extLst>
              <a:ext uri="{FF2B5EF4-FFF2-40B4-BE49-F238E27FC236}">
                <a16:creationId xmlns:a16="http://schemas.microsoft.com/office/drawing/2014/main" id="{F5760A32-6EC9-65C3-F131-1E794946033D}"/>
              </a:ext>
            </a:extLst>
          </p:cNvPr>
          <p:cNvSpPr/>
          <p:nvPr/>
        </p:nvSpPr>
        <p:spPr>
          <a:xfrm>
            <a:off x="13030200" y="0"/>
            <a:ext cx="5257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latin typeface="Segoe UI" panose="020B0502040204020203" pitchFamily="34" charset="0"/>
                <a:cs typeface="Segoe UI" panose="020B0502040204020203" pitchFamily="34" charset="0"/>
              </a:rPr>
              <a:t>FORMAZIONE E COACHING</a:t>
            </a:r>
          </a:p>
        </p:txBody>
      </p:sp>
    </p:spTree>
    <p:extLst>
      <p:ext uri="{BB962C8B-B14F-4D97-AF65-F5344CB8AC3E}">
        <p14:creationId xmlns:p14="http://schemas.microsoft.com/office/powerpoint/2010/main" val="3621834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14E36A288D9BF4CB1CDE92C3DEC6FA1" ma:contentTypeVersion="18" ma:contentTypeDescription="Creare un nuovo documento." ma:contentTypeScope="" ma:versionID="a4719f58ba7ac364f79b3bf540f2952f">
  <xsd:schema xmlns:xsd="http://www.w3.org/2001/XMLSchema" xmlns:xs="http://www.w3.org/2001/XMLSchema" xmlns:p="http://schemas.microsoft.com/office/2006/metadata/properties" xmlns:ns2="bb94d668-81d4-4175-873c-b6057b6ecec5" xmlns:ns3="729e1dbc-35fb-47a0-a534-559e71df25ef" targetNamespace="http://schemas.microsoft.com/office/2006/metadata/properties" ma:root="true" ma:fieldsID="bd3265644a88f6b9309b8875722eaa61" ns2:_="" ns3:_="">
    <xsd:import namespace="bb94d668-81d4-4175-873c-b6057b6ecec5"/>
    <xsd:import namespace="729e1dbc-35fb-47a0-a534-559e71df25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94d668-81d4-4175-873c-b6057b6ec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9e752f35-c7f1-46ce-a704-50ed0bfa45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9e1dbc-35fb-47a0-a534-559e71df25ef" elementFormDefault="qualified">
    <xsd:import namespace="http://schemas.microsoft.com/office/2006/documentManagement/types"/>
    <xsd:import namespace="http://schemas.microsoft.com/office/infopath/2007/PartnerControls"/>
    <xsd:element name="SharedWithUsers" ma:index="14"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778ae880-357a-42f5-a32d-84d87eeb4c1a}" ma:internalName="TaxCatchAll" ma:showField="CatchAllData" ma:web="729e1dbc-35fb-47a0-a534-559e71df2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94d668-81d4-4175-873c-b6057b6ecec5">
      <Terms xmlns="http://schemas.microsoft.com/office/infopath/2007/PartnerControls"/>
    </lcf76f155ced4ddcb4097134ff3c332f>
    <TaxCatchAll xmlns="729e1dbc-35fb-47a0-a534-559e71df25ef" xsi:nil="true"/>
  </documentManagement>
</p:properties>
</file>

<file path=customXml/itemProps1.xml><?xml version="1.0" encoding="utf-8"?>
<ds:datastoreItem xmlns:ds="http://schemas.openxmlformats.org/officeDocument/2006/customXml" ds:itemID="{1D6BD39D-AB85-4CBB-96CD-9002AC0B10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94d668-81d4-4175-873c-b6057b6ecec5"/>
    <ds:schemaRef ds:uri="729e1dbc-35fb-47a0-a534-559e71df2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57D922-0DA4-47B2-BEC1-EF220D2A4539}">
  <ds:schemaRefs>
    <ds:schemaRef ds:uri="http://schemas.microsoft.com/sharepoint/v3/contenttype/forms"/>
  </ds:schemaRefs>
</ds:datastoreItem>
</file>

<file path=customXml/itemProps3.xml><?xml version="1.0" encoding="utf-8"?>
<ds:datastoreItem xmlns:ds="http://schemas.openxmlformats.org/officeDocument/2006/customXml" ds:itemID="{EB185814-F17F-469B-90B0-639DD51BF35A}">
  <ds:schemaRefs>
    <ds:schemaRef ds:uri="http://www.w3.org/XML/1998/namespace"/>
    <ds:schemaRef ds:uri="http://purl.org/dc/dcmitype/"/>
    <ds:schemaRef ds:uri="729e1dbc-35fb-47a0-a534-559e71df25ef"/>
    <ds:schemaRef ds:uri="http://purl.org/dc/elements/1.1/"/>
    <ds:schemaRef ds:uri="http://purl.org/dc/terms/"/>
    <ds:schemaRef ds:uri="http://schemas.microsoft.com/office/2006/metadata/properties"/>
    <ds:schemaRef ds:uri="http://schemas.microsoft.com/office/2006/documentManagement/types"/>
    <ds:schemaRef ds:uri="bb94d668-81d4-4175-873c-b6057b6ecec5"/>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2766</TotalTime>
  <Words>1372</Words>
  <Application>Microsoft Office PowerPoint</Application>
  <PresentationFormat>Personalizzato</PresentationFormat>
  <Paragraphs>170</Paragraphs>
  <Slides>12</Slides>
  <Notes>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Open Sans</vt:lpstr>
      <vt:lpstr>Ubuntu</vt:lpstr>
      <vt:lpstr>Eurostile LT Std Bold</vt:lpstr>
      <vt:lpstr>Wingdings</vt:lpstr>
      <vt:lpstr>Segoe UI</vt:lpstr>
      <vt:lpstr>Calibri</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di Company Profile 2023 - Key-Stone Network Orizzontale</dc:title>
  <dc:creator>Vera Cigno</dc:creator>
  <cp:lastModifiedBy>Simona Grieco</cp:lastModifiedBy>
  <cp:revision>136</cp:revision>
  <dcterms:created xsi:type="dcterms:W3CDTF">2006-08-16T00:00:00Z</dcterms:created>
  <dcterms:modified xsi:type="dcterms:W3CDTF">2024-05-06T09:27:04Z</dcterms:modified>
  <dc:identifier>DAFZ5vODMqQ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0x010100814E36A288D9BF4CB1CDE92C3DEC6FA1</vt:lpwstr>
  </property>
  <property fmtid="{D5CDD505-2E9C-101B-9397-08002B2CF9AE}" pid="3" name="MediaServiceImageTags">
    <vt:lpwstr/>
  </property>
</Properties>
</file>